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  <a:srgbClr val="FFFFFF"/>
    <a:srgbClr val="191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9:38:30.048"/>
    </inkml:context>
    <inkml:brush xml:id="br0">
      <inkml:brushProperty name="width" value="0.05" units="cm"/>
      <inkml:brushProperty name="height" value="0.05" units="cm"/>
      <inkml:brushProperty name="color" value="#8DAB8E"/>
      <inkml:brushProperty name="fitToCurve" value="1"/>
    </inkml:brush>
  </inkml:definitions>
  <inkml:trace contextRef="#ctx0" brushRef="#br0">0 583 144 0,'0'0'161'0,"0"-7"-7"0,0 7-4 16,0 0-5-16,0 0-9 0,0 0-11 16,0 0-5-16,0 0-11 0,0 0-6 15,0 0-9-15,0 0-8 0,0 0-4 16,0 0-5-16,0 0 3 0,14 15-4 0,-7-5-5 15,-4 1-4-15,0 2 5 0,2 0-3 16,1 2-5-16,-1 4 1 0,1-3-8 16,2 1-1-16,-2 1-8 0,2 0-1 0,5-2-4 15,-4 0-4-15,2-1-5 0,0-2-2 16,3 0-2-16,1-1-6 0,0-1 2 0,1-3-1 16,-4-1-2-16,6-1 0 0,-4-1-2 15,3-2 2-15,0-3-4 0,1 0 3 16,-4-3-2-16,6-5-3 0,-2 1 2 15,-1-7 1-15,2 2-3 0,2-7 0 0,2 1-4 16,-4-5 2-16,5 0-5 0,4-8 1 16,2 2-1-16,-2-4 2 0,1-1-3 0,0 0-2 15,-1-2-3-15,4 2 4 0,-4 1-3 16,4-2 0-16,-4 3-1 0,2 0 0 16,-2 5-2-16,1-3-1 0,2 2 0 15,-4 4 1-15,-5 7 1 0,5-4-3 0,-4 3 4 16,3 2-6-16,-6 4 4 0,2-3 1 15,-1 8 1-15,-4 0-1 0,3 4 3 16,-3 1-1-16,1 2 7 0,2 2 1 0,-3 4 5 16,4 4 5-16,-4 0-5 0,-1 3 3 15,3 0 2-15,0 8-4 0,-2-1-1 16,4 3 2-16,-4 1 1 0,0 0-7 0,3 1 3 16,-2 1-6-16,1 0 4 0,1 0-2 15,1-1 1-15,2 1-4 0,-4-2-4 16,5 2 4-16,-1-3 0 0,0 1 1 15,3-1 0-15,-1-3-5 0,2-2 1 0,-5 1-2 16,5-1-2-16,-2-3-2 0,2 0 2 16,-2 1 2-16,0-5-1 0,-1-2-3 15,-1 2 1-15,1-2-1 0,-2-2 5 0,0-2-5 16,0 0-1-16,0-2 6 0,-2 0-6 16,1-3 6-16,-2 0-2 0,4-6 3 15,1 1-5-15,-2-2-2 0,2-4 3 0,7-5 3 16,-2 4-3-16,0-6 6 0,3-4-2 15,-1-3 0-15,4-1-7 0,-1-5 2 16,9-3 0-16,1-4 0 0,2 1-1 0,-1 1 0 16,1-4-1-16,0 2 0 0,4 0 0 15,-3-2 1-15,3 5 0 0,-1 1 0 16,0 3-1-16,3-1 7 0,-10 7-7 16,-1-1-1-16,2 6 1 0,-2-2 1 0,-2 4-2 15,-4 3 1-15,-4 2 1 0,-1 6-1 16,-2-1-2-16,-4 4 3 0,1 4 2 0,-3 4 2 15,2 0 3-15,-1 4 2 0,-2 2-1 16,-2 4 0-16,1-4 5 0,-2 5 6 16,2 7-7-16,-3-7 4 0,4 5 10 15,-4 4-10-15,0-1 2 0,2 3-1 0,-1 0 0 16,2 2 0-16,-3 1 1 0,4 1-3 16,-1 4 10-16,2 0-9 0,2-4-4 0,-2 4 2 15,2-2-1-15,2-1-1 0,-1 0-1 16,4 0-2-16,-3-2 1 0,3-3-2 0,-1-1-1 15,2 1 2-15,-2-2-3 16,1-3-2-16,-1-4-1 0,5 2 2 0,-2-1 1 16,-2-3-2-16,2-2-7 0,4 0 5 15,-4-1 4-15,4-4-5 0,-1-1 2 0,1 0 3 16,3-3-1-16,-2-1 1 0,-3-3-6 16,7 0 6-16,-3-3-4 0,1-4 5 0,-2-1-7 15,2 1 3-15,3-7-1 0,-2-1 1 16,5-1-4-16,-4-2 4 0,0-5-1 15,0 0-4-15,1-6 3 0,-2 1-2 16,8-6 3-16,-7-2-4 0,4-3-3 0,-2 3 3 16,-7 5-4-16,9-3 5 0,-11 3-5 15,3 2 5-15,-6 3-4 0,3 1 4 0,-8 4 2 16,4 0-3-16,-3 7 0 0,-2-6-2 16,-2 8 6-16,-2 1-1 0,-2 7-7 15,4-4 8-15,-2 5 1 0,-2 3-6 0,-1 3 0 16,6 1 2-16,-2 4 2 0,-2 0-1 15,1 2 4-15,1 4-2 0,2 1-3 16,-4 3 2-16,5-2 0 0,-1 4 2 16,-1 3 1-16,-1-1-2 0,2 1-5 0,0 0 7 15,0 3 2-15,5 3 2 0,-1-1-4 16,-2 1-1-16,4-1 3 0,0 3-3 0,0-3 2 16,-1 1 2-16,2-1-2 0,0 1-6 15,6 0 2-15,-3-4 3 0,2 1-1 16,3-3 6-16,2-2-14 0,-2 2 8 15,1-5 3-15,4-3-3 0,1 1 1 0,-1 0-3 16,-6-6-3-16,4-2 7 0,-1 2 0 16,0-5-5-16,0-2 2 0,1-1-2 15,-2 1 1-15,2-3-3 0,0-3 1 0,-2-2 2 16,2 0-1-16,0 0 2 0,-5-5 0 16,5-1 4-16,0 1-2 0,-2-6-3 0,2 1-6 15,-1-3 5-15,-3-3 2 0,1 0-13 16,0 1 21-16,-2-3-13 0,-1-1 4 15,-1-2 1-15,1 1 0 0,2-1-3 0,-2-3-2 16,-3-2 6-16,2 2-5 0,1 1 0 16,-4-1 2-16,4 1-3 0,-4 3 5 15,1-1-2-15,-7 4-12 0,10-1 7 0,-7 5 4 16,-1 0-3-16,-2 2-2 0,2 1 4 16,-2 5 1-16,-2 0-4 0,-2 2 4 0,1 1 2 15,2 4-3-15,-1-3 0 0,-4 6-1 16,8 2 0-16,-5 2 5 0,2 0-3 15,-1 4 2-15,2 0 0 0,2 8-5 16,1-1 6-16,-2 3-3 0,3 0 2 0,-3 0-2 16,5 2 1-16,1 7-2 0,-1-1 1 15,4-3-1-15,-1 3 1 0,1 2 1 0,-4-1-3 16,7-4 4-16,-3 5-3 0,2-2 2 16,-2-2-2-16,1 1 3 0,2 2-2 15,0-4 2-15,1-3-8 0,2 1 7 16,0-1 2-16,-2 1-2 0,5-5-2 0,-4-1-1 15,-3-2 2-15,4-3-1 0,-1 1 4 16,-3-4-4-16,6-1 2 0,-2-1 0 0,-2-3 4 16,5-2-9-16,-3 0 7 0,-2-2-3 15,4-3 1-15,-2-3-1 0,0 0 4 16,4-2-4-16,1-3-1 0,-2-2 2 0,-2-3-2 16,1 2 1-16,1-3 2 0,-1-1 2 15,-1-1-2-15,2-2-2 0,0 2-3 16,-5-4 3-16,4-1 2 0,4-6-1 0,-1 1-3 15,-4 3 3-15,2-3 1 0,-4 2-1 16,-3 4-3-16,4-1 0 0,-1 0-4 0,0 3 8 16,-2-1-5-16,-1 3 0 0,-6 6 11 15,4 2-7-15,-6 0-6 0,3 3 6 16,-1 2-2-16,-2 6 0 0,-4-2 1 16,5 2-3-16,-2 4 1 0,2 2 2 0,-5-2 1 15,4 6-3-15,-1-2 2 0,5 3-2 16,-5 1 0-16,4 4 5 0,-1-2-4 0,1 3-4 15,-4 2 5-15,5-3 1 0,-3 6 0 16,3-3 1-16,-5 1-3 0,7 6-1 16,-1-4 5-16,-2 4 0 0,2-1 1 0,1 0 0 15,-3 1 0-15,2-1-1 0,1-3 5 16,-1 3-3-16,3 1 1 0,1-3-1 16,-4-3-2-16,4 3-3 0,-4-6 7 0,6 3-8 15,1 0 4-15,-2-2-1 0,5-3 2 16,-6-4-1-16,1 3-1 0,2-2 0 15,0-3 1-15,-2 1-2 0,2-2 7 0,-1-1-9 16,0-2 3-16,3-3 8 0,-2 0-12 16,1-6 6-16,2 1-2 0,-1 0-3 15,-2-5 2-15,9-1 3 0,-3 1-5 0,-1-5 3 16,3-1 4-16,-2 1-5 0,-5-4 0 16,1 1-1-16,4-2-1 0,-4-2-2 15,-1 1 2-15,-1-1-1 0,2-4 4 16,0 0-2-16,-3 0 0 0,7-5 1 0,-8 2-1 15,7-2 3-15,3-2-3 0,-2 4 1 16,-4 1-4-16,-3 2 1 0,3 3 3 0,-2-1 4 16,1 4-9-16,-1-1 2 0,-6 8 4 15,-2 0-2-15,5 5 0 0,-1 0-3 0,-2 4 6 16,-4 4 0-16,-2 0-8 0,2 2 7 16,-1 3 1-16,5 0-2 0,-4 5 2 15,1 1-4-15,-4 0 0 0,4 1 1 16,-4 4 1-16,5-1-3 0,-5 1 2 0,4 0 2 15,-4 2-1-15,2-1 1 0,1 2-3 16,-5-1 3-16,2 3-2 0,5-3 2 16,-5 2-4-16,0 1 1 0,7 0 1 0,0 2 3 15,-1 0 2-15,1-2-2 0,-2 3 0 16,5-2 1-16,3 0-4 0,-4-5 1 0,1 5 0 16,-1-4 3-16,0 0-5 0,4 0 3 15,-8-3-2-15,5-2 2 0,-3 0-2 16,2-2 2-16,-2-1-1 0,1-2 0 15,0-1-4-15,1-1 8 0,-3-1-9 0,-2-3 6 16,2 0-1-16,-4-2 0 0,3-2 1 16,0 0-2-16,0-3 1 0,2-3 0 0,1-4 1 15,-3 3-1-15,2-4-3 0,-1 0 3 16,1-2-3-16,3-4 4 0,-1-1-3 0,0-1 1 16,0-2-2-16,1 0 1 0,0-1-3 15,-4 0-1-15,3 2 1 0,-3-4 7 16,1 3-8-16,0-4 1 0,-1 5-3 15,-2-2 1-15,2 1 2 0,-4 5-3 0,-5-3-2 16,4 6 5-16,-1-4-1 0,2 0 1 16,-5 7 3-16,3-6 3 0,2 5-3 15,-5 3-3-15,2-1-1 0,-2 4 2 0,2-2 2 16,-2 2-3-16,2 3 2 0,-2-3 0 16,0 5-1-16,2 2 0 0,1-2 2 0,-1 4-1 15,1-2-1-15,-2 6 2 0,2-3-1 16,-1 1 0-16,1 1-2 0,2 1 4 15,-2 1-2-15,4 4 2 0,-1-1-2 16,1 3 1-16,-4-1 1 0,5 2-3 0,-5-1 2 16,4 2-1-16,-1-3 4 0,-2 5-1 15,2-1-1-15,-1-4 0 0,1 1 1 16,1 3-4-16,-4-4 3 0,4 1 2 0,-1 3 1 16,1-3-3-16,-4 0 0 0,5 0-1 15,-5 0 4-15,4-3-4 0,-4 3 4 0,2-2-2 16,-5-4 0-16,2 1-3 0,-2 0 1 15,-3 0 1-15,2-4-2 0,-1 2-2 16,1-4 4-16,-5 2-3 0,4 0 2 16,-2-2 2-16,-2-2 0 0,4 0-3 0,-2-2 1 15,1 0 10-15,1 0-5 0,1-2-8 16,-2-4 8-16,-1 4-5 0,5-7 2 0,-7 3 1 16,5-2-3-16,4-6 4 0,-1 1-7 15,-2 0 4-15,0-4 1 0,2 0-2 0,-2-6 0 16,5 5 5-16,-2-9-7 0,1 4 3 15,2-4 0-15,-1 3 1 0,-2-3-1 16,1 6-5-16,-1-3 5 0,-1 6 0 16,1-4 0-16,-1 3-4 0,-5 3 2 0,4 0 2 15,0 3-5-15,-6 2 7 0,4 0-3 16,-2 5-2-16,-2-1 1 0,4 6 4 0,-2-3-4 16,-2 6 2-16,4 0-1 0,-2 0 2 15,1 2-3-15,1 4 0 0,-2-1 4 16,-1 0 0-16,2 3-2 0,-4 2 2 0,2 1-3 15,-1-1 2-15,0 3 4 0,-2 0-5 16,2 0 1-16,-4 2 1 0,3 2-3 16,0 0 5-16,-5 1-2 0,0 0-4 0,5 0 4 15,-8 0-2-15,3 3 0 0,0-3 6 16,-3 0-7-16,2 0 4 0,-2 0-5 16,0 1 0-16,1-4 3 0,-1 1 0 0,1 2-1 15,0-3 0-15,-1 1 1 0,0-1-3 16,-2-1 5-16,3 1-3 0,-3-2 0 15,2 0-1-15,-3-3 9 0,1 3-9 0,2-2-2 16,-3-1 2-16,5-2 0 0,-5 1 0 16,4 0-1-16,-1-5-1 0,0 5 4 15,2-4 1-15,-2-3-2 0,-3 3-1 0,6-2-3 16,-2 0 4-16,3-3 7 0,-1 0-8 16,0 0 0-16,0-3 1 0,2 3-2 15,-2-3 0-15,0 0 2 0,0 1-4 0,4-3-8 16,-4 3-4-16,6-3-6 0,-3 1-1 15,-2 0-15-15,5-5-15 0,-1 2-26 0,2 3-29 16,2-8-20-16,-3 4-51 0,3 4-68 16,-3-7-897-16,3 1 389 0,-2-3 257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63F34-FABA-4C3E-8B47-BABB5A1B4E26}" type="datetimeFigureOut">
              <a:rPr lang="es-ES" smtClean="0"/>
              <a:t>28/11/2021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1CFE6-62EE-438A-96BD-B64A84585C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5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66.png"/><Relationship Id="rId5" Type="http://schemas.openxmlformats.org/officeDocument/2006/relationships/image" Target="../media/image16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17.svg"/><Relationship Id="rId10" Type="http://schemas.openxmlformats.org/officeDocument/2006/relationships/image" Target="../media/image73.png"/><Relationship Id="rId4" Type="http://schemas.openxmlformats.org/officeDocument/2006/relationships/image" Target="../media/image16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microsoft.com/office/2007/relationships/hdphoto" Target="../media/hdphoto2.wdp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5.emf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6.svg"/><Relationship Id="rId2" Type="http://schemas.openxmlformats.org/officeDocument/2006/relationships/image" Target="../media/image18.png"/><Relationship Id="rId16" Type="http://schemas.openxmlformats.org/officeDocument/2006/relationships/image" Target="../media/image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svg"/><Relationship Id="rId12" Type="http://schemas.openxmlformats.org/officeDocument/2006/relationships/image" Target="../media/image55.sv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8.svg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C39EA-2595-40E0-9BA5-4A39D4697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EL MOVIMENT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DE68B-41A0-47E6-B309-B7BB5705F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FÍSICA I QUÍMICA TEMA 2</a:t>
            </a:r>
          </a:p>
        </p:txBody>
      </p:sp>
    </p:spTree>
    <p:extLst>
      <p:ext uri="{BB962C8B-B14F-4D97-AF65-F5344CB8AC3E}">
        <p14:creationId xmlns:p14="http://schemas.microsoft.com/office/powerpoint/2010/main" val="270174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71D4453-1692-4EC7-ACA9-3E26294A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226" y="1167990"/>
            <a:ext cx="3497149" cy="291571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6E723B1-AE3F-4299-8B86-0A87BFF7BB40}"/>
              </a:ext>
            </a:extLst>
          </p:cNvPr>
          <p:cNvSpPr/>
          <p:nvPr/>
        </p:nvSpPr>
        <p:spPr>
          <a:xfrm>
            <a:off x="651294" y="353943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8E5999-8520-4DBE-9865-87C2E7C91092}"/>
              </a:ext>
            </a:extLst>
          </p:cNvPr>
          <p:cNvSpPr/>
          <p:nvPr/>
        </p:nvSpPr>
        <p:spPr>
          <a:xfrm>
            <a:off x="896299" y="0"/>
            <a:ext cx="504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Representació gràfica: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3B69F-44A7-49C8-92F1-A27513F0FD85}"/>
              </a:ext>
            </a:extLst>
          </p:cNvPr>
          <p:cNvSpPr txBox="1"/>
          <p:nvPr/>
        </p:nvSpPr>
        <p:spPr>
          <a:xfrm>
            <a:off x="896299" y="707886"/>
            <a:ext cx="4123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POSICIÓ-TEMPS (x-t) del MRUA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FABE7C-399F-4930-9517-8CF19FDA799B}"/>
              </a:ext>
            </a:extLst>
          </p:cNvPr>
          <p:cNvSpPr txBox="1"/>
          <p:nvPr/>
        </p:nvSpPr>
        <p:spPr>
          <a:xfrm>
            <a:off x="3128800" y="403280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a&gt;0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143EB6-67A5-46BC-B2A8-EA600C165CF0}"/>
              </a:ext>
            </a:extLst>
          </p:cNvPr>
          <p:cNvSpPr txBox="1"/>
          <p:nvPr/>
        </p:nvSpPr>
        <p:spPr>
          <a:xfrm>
            <a:off x="8393744" y="4032624"/>
            <a:ext cx="5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a&lt;0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03563A-1108-4496-991B-C8134BEF4AE8}"/>
              </a:ext>
            </a:extLst>
          </p:cNvPr>
          <p:cNvSpPr/>
          <p:nvPr/>
        </p:nvSpPr>
        <p:spPr>
          <a:xfrm>
            <a:off x="9655112" y="1568912"/>
            <a:ext cx="558563" cy="267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5FFED6A7-1BDF-4393-9F7B-15EAE614EE0E}"/>
              </a:ext>
            </a:extLst>
          </p:cNvPr>
          <p:cNvSpPr/>
          <p:nvPr/>
        </p:nvSpPr>
        <p:spPr>
          <a:xfrm rot="5400000">
            <a:off x="3342516" y="2500678"/>
            <a:ext cx="149970" cy="38886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2AB95B45-157E-415D-9F00-846B7294B335}"/>
              </a:ext>
            </a:extLst>
          </p:cNvPr>
          <p:cNvSpPr/>
          <p:nvPr/>
        </p:nvSpPr>
        <p:spPr>
          <a:xfrm rot="5400000">
            <a:off x="8619469" y="2355721"/>
            <a:ext cx="125952" cy="41536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CAA7C-FE25-45D4-8370-DD82D62F217D}"/>
              </a:ext>
            </a:extLst>
          </p:cNvPr>
          <p:cNvSpPr txBox="1"/>
          <p:nvPr/>
        </p:nvSpPr>
        <p:spPr>
          <a:xfrm>
            <a:off x="1412993" y="4494472"/>
            <a:ext cx="400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posició</a:t>
            </a:r>
            <a:r>
              <a:rPr lang="es-ES"/>
              <a:t> </a:t>
            </a:r>
            <a:r>
              <a:rPr lang="es-ES" b="1"/>
              <a:t>és major exponecialment (augmenta la velocitat)</a:t>
            </a:r>
            <a:r>
              <a:rPr lang="es-ES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5BFE33-8BBE-45ED-A64E-D27C003FA01A}"/>
              </a:ext>
            </a:extLst>
          </p:cNvPr>
          <p:cNvSpPr txBox="1"/>
          <p:nvPr/>
        </p:nvSpPr>
        <p:spPr>
          <a:xfrm>
            <a:off x="6605597" y="4471792"/>
            <a:ext cx="415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pPr algn="ctr"/>
            <a:r>
              <a:rPr lang="es-ES"/>
              <a:t>la </a:t>
            </a:r>
            <a:r>
              <a:rPr lang="es-ES" b="1"/>
              <a:t>posición és menor exponencialment (disminueix la velocitat).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20EE07F-ACBF-4BB8-A7C9-0F669753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137" y="1167991"/>
            <a:ext cx="3460472" cy="292422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990CCB2-B244-4185-8A67-5DC69DC256BB}"/>
              </a:ext>
            </a:extLst>
          </p:cNvPr>
          <p:cNvSpPr/>
          <p:nvPr/>
        </p:nvSpPr>
        <p:spPr>
          <a:xfrm>
            <a:off x="3864634" y="2919195"/>
            <a:ext cx="1292779" cy="658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c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C0DAEC3-B22E-4E70-9A15-0FB36B4E259D}"/>
              </a:ext>
            </a:extLst>
          </p:cNvPr>
          <p:cNvSpPr/>
          <p:nvPr/>
        </p:nvSpPr>
        <p:spPr>
          <a:xfrm>
            <a:off x="4453402" y="1527808"/>
            <a:ext cx="566206" cy="3496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EAD45DD-8E3D-46D7-BBAA-C6C55E7CA156}"/>
                  </a:ext>
                </a:extLst>
              </p:cNvPr>
              <p:cNvSpPr txBox="1"/>
              <p:nvPr/>
            </p:nvSpPr>
            <p:spPr>
              <a:xfrm>
                <a:off x="5397059" y="5719337"/>
                <a:ext cx="736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EAD45DD-8E3D-46D7-BBAA-C6C55E7C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5719337"/>
                <a:ext cx="736484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83ED0CC-223E-4D72-A2C9-FEF2E005F239}"/>
              </a:ext>
            </a:extLst>
          </p:cNvPr>
          <p:cNvCxnSpPr>
            <a:cxnSpLocks/>
          </p:cNvCxnSpPr>
          <p:nvPr/>
        </p:nvCxnSpPr>
        <p:spPr>
          <a:xfrm>
            <a:off x="1847633" y="5716854"/>
            <a:ext cx="863979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echa: hacia la izquierda 29">
            <a:extLst>
              <a:ext uri="{FF2B5EF4-FFF2-40B4-BE49-F238E27FC236}">
                <a16:creationId xmlns:a16="http://schemas.microsoft.com/office/drawing/2014/main" id="{EA7EC8CD-F54A-40DC-B7A2-B0482CEE267E}"/>
              </a:ext>
            </a:extLst>
          </p:cNvPr>
          <p:cNvSpPr/>
          <p:nvPr/>
        </p:nvSpPr>
        <p:spPr>
          <a:xfrm rot="10800000">
            <a:off x="4448165" y="5499055"/>
            <a:ext cx="824551" cy="1167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Gráfico 31" descr="Coche">
            <a:extLst>
              <a:ext uri="{FF2B5EF4-FFF2-40B4-BE49-F238E27FC236}">
                <a16:creationId xmlns:a16="http://schemas.microsoft.com/office/drawing/2014/main" id="{84010FA6-16FE-47D0-A86D-15539ECD1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0559" y="5237485"/>
            <a:ext cx="725105" cy="725105"/>
          </a:xfrm>
          <a:prstGeom prst="rect">
            <a:avLst/>
          </a:prstGeom>
        </p:spPr>
      </p:pic>
      <p:pic>
        <p:nvPicPr>
          <p:cNvPr id="33" name="Gráfico 32" descr="Coche">
            <a:extLst>
              <a:ext uri="{FF2B5EF4-FFF2-40B4-BE49-F238E27FC236}">
                <a16:creationId xmlns:a16="http://schemas.microsoft.com/office/drawing/2014/main" id="{946D92FC-DEAD-49E9-808F-F12725E34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3049" y="5210829"/>
            <a:ext cx="725105" cy="72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319E4B72-5D4F-4AE7-88D2-EB6FFFF1DC28}"/>
                  </a:ext>
                </a:extLst>
              </p:cNvPr>
              <p:cNvSpPr txBox="1"/>
              <p:nvPr/>
            </p:nvSpPr>
            <p:spPr>
              <a:xfrm>
                <a:off x="4458823" y="5253320"/>
                <a:ext cx="803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319E4B72-5D4F-4AE7-88D2-EB6FFFF1D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3" y="5253320"/>
                <a:ext cx="80323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o 42">
            <a:extLst>
              <a:ext uri="{FF2B5EF4-FFF2-40B4-BE49-F238E27FC236}">
                <a16:creationId xmlns:a16="http://schemas.microsoft.com/office/drawing/2014/main" id="{CB3E0A2B-AC79-4D94-9358-D2872017D9F5}"/>
              </a:ext>
            </a:extLst>
          </p:cNvPr>
          <p:cNvSpPr/>
          <p:nvPr/>
        </p:nvSpPr>
        <p:spPr>
          <a:xfrm rot="4067119">
            <a:off x="4599069" y="731352"/>
            <a:ext cx="983821" cy="3170592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rco 43">
            <a:extLst>
              <a:ext uri="{FF2B5EF4-FFF2-40B4-BE49-F238E27FC236}">
                <a16:creationId xmlns:a16="http://schemas.microsoft.com/office/drawing/2014/main" id="{BCDB1A24-5531-4A45-84FC-45186761DE7F}"/>
              </a:ext>
            </a:extLst>
          </p:cNvPr>
          <p:cNvSpPr/>
          <p:nvPr/>
        </p:nvSpPr>
        <p:spPr>
          <a:xfrm rot="1873080" flipH="1">
            <a:off x="5153935" y="1817959"/>
            <a:ext cx="1704697" cy="27826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: hacia la izquierda 44">
            <a:extLst>
              <a:ext uri="{FF2B5EF4-FFF2-40B4-BE49-F238E27FC236}">
                <a16:creationId xmlns:a16="http://schemas.microsoft.com/office/drawing/2014/main" id="{4233731C-581E-4B47-9582-20DFB1ABD0A0}"/>
              </a:ext>
            </a:extLst>
          </p:cNvPr>
          <p:cNvSpPr/>
          <p:nvPr/>
        </p:nvSpPr>
        <p:spPr>
          <a:xfrm rot="10800000">
            <a:off x="6234665" y="5489080"/>
            <a:ext cx="824551" cy="1167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Gráfico 45" descr="Coche">
            <a:extLst>
              <a:ext uri="{FF2B5EF4-FFF2-40B4-BE49-F238E27FC236}">
                <a16:creationId xmlns:a16="http://schemas.microsoft.com/office/drawing/2014/main" id="{2A6BDE60-37D2-4C3D-997B-4B0BEB7A2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9549" y="5200854"/>
            <a:ext cx="725105" cy="72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94B96681-25A0-4F1D-8FAA-585A851204DD}"/>
                  </a:ext>
                </a:extLst>
              </p:cNvPr>
              <p:cNvSpPr txBox="1"/>
              <p:nvPr/>
            </p:nvSpPr>
            <p:spPr>
              <a:xfrm>
                <a:off x="6268278" y="5259022"/>
                <a:ext cx="803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94B96681-25A0-4F1D-8FAA-585A85120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78" y="5259022"/>
                <a:ext cx="80323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CB50F4B8-E281-4BF2-AA50-6B02380F8BB7}"/>
                  </a:ext>
                </a:extLst>
              </p:cNvPr>
              <p:cNvSpPr txBox="1"/>
              <p:nvPr/>
            </p:nvSpPr>
            <p:spPr>
              <a:xfrm>
                <a:off x="5397059" y="6518601"/>
                <a:ext cx="736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CB50F4B8-E281-4BF2-AA50-6B02380F8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6518601"/>
                <a:ext cx="73648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CDAA144-17A0-493F-B7B3-F340F5B4DE94}"/>
              </a:ext>
            </a:extLst>
          </p:cNvPr>
          <p:cNvCxnSpPr>
            <a:cxnSpLocks/>
          </p:cNvCxnSpPr>
          <p:nvPr/>
        </p:nvCxnSpPr>
        <p:spPr>
          <a:xfrm>
            <a:off x="1847633" y="6516118"/>
            <a:ext cx="863979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lecha: hacia la izquierda 50">
            <a:extLst>
              <a:ext uri="{FF2B5EF4-FFF2-40B4-BE49-F238E27FC236}">
                <a16:creationId xmlns:a16="http://schemas.microsoft.com/office/drawing/2014/main" id="{1586E637-A296-49B4-B70A-78142754A56C}"/>
              </a:ext>
            </a:extLst>
          </p:cNvPr>
          <p:cNvSpPr/>
          <p:nvPr/>
        </p:nvSpPr>
        <p:spPr>
          <a:xfrm rot="10800000">
            <a:off x="4448165" y="6298319"/>
            <a:ext cx="824551" cy="1167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Gráfico 51" descr="Coche">
            <a:extLst>
              <a:ext uri="{FF2B5EF4-FFF2-40B4-BE49-F238E27FC236}">
                <a16:creationId xmlns:a16="http://schemas.microsoft.com/office/drawing/2014/main" id="{BBC343FD-788B-4A9C-8AA2-75609B75D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0559" y="6036749"/>
            <a:ext cx="725105" cy="725105"/>
          </a:xfrm>
          <a:prstGeom prst="rect">
            <a:avLst/>
          </a:prstGeom>
        </p:spPr>
      </p:pic>
      <p:pic>
        <p:nvPicPr>
          <p:cNvPr id="53" name="Gráfico 52" descr="Coche">
            <a:extLst>
              <a:ext uri="{FF2B5EF4-FFF2-40B4-BE49-F238E27FC236}">
                <a16:creationId xmlns:a16="http://schemas.microsoft.com/office/drawing/2014/main" id="{1C5DAC5C-374B-4ED5-ABB5-3254E2557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3049" y="6010093"/>
            <a:ext cx="725105" cy="72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2CAEB67D-1C78-4573-906F-215BE0B59AEF}"/>
                  </a:ext>
                </a:extLst>
              </p:cNvPr>
              <p:cNvSpPr txBox="1"/>
              <p:nvPr/>
            </p:nvSpPr>
            <p:spPr>
              <a:xfrm>
                <a:off x="4458823" y="6052584"/>
                <a:ext cx="803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2CAEB67D-1C78-4573-906F-215BE0B5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23" y="6052584"/>
                <a:ext cx="80323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612D298D-E80B-4A62-82A7-0D4528681770}"/>
              </a:ext>
            </a:extLst>
          </p:cNvPr>
          <p:cNvSpPr/>
          <p:nvPr/>
        </p:nvSpPr>
        <p:spPr>
          <a:xfrm rot="10800000">
            <a:off x="6234665" y="6288344"/>
            <a:ext cx="824551" cy="1167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6" name="Gráfico 55" descr="Coche">
            <a:extLst>
              <a:ext uri="{FF2B5EF4-FFF2-40B4-BE49-F238E27FC236}">
                <a16:creationId xmlns:a16="http://schemas.microsoft.com/office/drawing/2014/main" id="{67C556A1-AACB-453E-A9C3-6A07F21C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9549" y="6000118"/>
            <a:ext cx="725105" cy="72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2380337-097E-454C-9C7A-670D77F3960C}"/>
                  </a:ext>
                </a:extLst>
              </p:cNvPr>
              <p:cNvSpPr txBox="1"/>
              <p:nvPr/>
            </p:nvSpPr>
            <p:spPr>
              <a:xfrm>
                <a:off x="6268278" y="6058286"/>
                <a:ext cx="803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C2380337-097E-454C-9C7A-670D77F39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78" y="6058286"/>
                <a:ext cx="80323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6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E245D5-D5E4-4DC9-B3FA-77C6D040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14" y="1168082"/>
            <a:ext cx="3785325" cy="28962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6E723B1-AE3F-4299-8B86-0A87BFF7BB40}"/>
              </a:ext>
            </a:extLst>
          </p:cNvPr>
          <p:cNvSpPr/>
          <p:nvPr/>
        </p:nvSpPr>
        <p:spPr>
          <a:xfrm>
            <a:off x="651294" y="353943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8E5999-8520-4DBE-9865-87C2E7C91092}"/>
              </a:ext>
            </a:extLst>
          </p:cNvPr>
          <p:cNvSpPr/>
          <p:nvPr/>
        </p:nvSpPr>
        <p:spPr>
          <a:xfrm>
            <a:off x="896299" y="0"/>
            <a:ext cx="504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Representació gràfica: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3B69F-44A7-49C8-92F1-A27513F0FD85}"/>
              </a:ext>
            </a:extLst>
          </p:cNvPr>
          <p:cNvSpPr txBox="1"/>
          <p:nvPr/>
        </p:nvSpPr>
        <p:spPr>
          <a:xfrm>
            <a:off x="896299" y="707886"/>
            <a:ext cx="439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VELOCITAT-TEMPS (v-t) del MRUA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FABE7C-399F-4930-9517-8CF19FDA799B}"/>
              </a:ext>
            </a:extLst>
          </p:cNvPr>
          <p:cNvSpPr txBox="1"/>
          <p:nvPr/>
        </p:nvSpPr>
        <p:spPr>
          <a:xfrm>
            <a:off x="3128800" y="403280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a&gt;0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143EB6-67A5-46BC-B2A8-EA600C165CF0}"/>
              </a:ext>
            </a:extLst>
          </p:cNvPr>
          <p:cNvSpPr txBox="1"/>
          <p:nvPr/>
        </p:nvSpPr>
        <p:spPr>
          <a:xfrm>
            <a:off x="8393744" y="4032624"/>
            <a:ext cx="5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a&lt;0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03563A-1108-4496-991B-C8134BEF4AE8}"/>
              </a:ext>
            </a:extLst>
          </p:cNvPr>
          <p:cNvSpPr/>
          <p:nvPr/>
        </p:nvSpPr>
        <p:spPr>
          <a:xfrm>
            <a:off x="9111648" y="2344181"/>
            <a:ext cx="705212" cy="267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5FFED6A7-1BDF-4393-9F7B-15EAE614EE0E}"/>
              </a:ext>
            </a:extLst>
          </p:cNvPr>
          <p:cNvSpPr/>
          <p:nvPr/>
        </p:nvSpPr>
        <p:spPr>
          <a:xfrm rot="5400000">
            <a:off x="3342516" y="2519411"/>
            <a:ext cx="149970" cy="38886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2AB95B45-157E-415D-9F00-846B7294B335}"/>
              </a:ext>
            </a:extLst>
          </p:cNvPr>
          <p:cNvSpPr/>
          <p:nvPr/>
        </p:nvSpPr>
        <p:spPr>
          <a:xfrm rot="5400000">
            <a:off x="8619469" y="2355721"/>
            <a:ext cx="125952" cy="41536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CAA7C-FE25-45D4-8370-DD82D62F217D}"/>
              </a:ext>
            </a:extLst>
          </p:cNvPr>
          <p:cNvSpPr txBox="1"/>
          <p:nvPr/>
        </p:nvSpPr>
        <p:spPr>
          <a:xfrm>
            <a:off x="1826244" y="4472124"/>
            <a:ext cx="32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velocitat</a:t>
            </a:r>
            <a:r>
              <a:rPr lang="es-ES"/>
              <a:t> </a:t>
            </a:r>
            <a:r>
              <a:rPr lang="es-ES" b="1"/>
              <a:t>augmenta</a:t>
            </a:r>
            <a:r>
              <a:rPr lang="es-ES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5BFE33-8BBE-45ED-A64E-D27C003FA01A}"/>
              </a:ext>
            </a:extLst>
          </p:cNvPr>
          <p:cNvSpPr txBox="1"/>
          <p:nvPr/>
        </p:nvSpPr>
        <p:spPr>
          <a:xfrm>
            <a:off x="7113406" y="4430803"/>
            <a:ext cx="311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velocitat</a:t>
            </a:r>
            <a:r>
              <a:rPr lang="es-ES"/>
              <a:t> </a:t>
            </a:r>
            <a:r>
              <a:rPr lang="es-ES" b="1"/>
              <a:t>disminueix.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CB928D4-3079-452C-8047-A72381C54756}"/>
              </a:ext>
            </a:extLst>
          </p:cNvPr>
          <p:cNvCxnSpPr>
            <a:cxnSpLocks/>
          </p:cNvCxnSpPr>
          <p:nvPr/>
        </p:nvCxnSpPr>
        <p:spPr>
          <a:xfrm>
            <a:off x="1833697" y="6321228"/>
            <a:ext cx="863979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echa: hacia la izquierda 19">
            <a:extLst>
              <a:ext uri="{FF2B5EF4-FFF2-40B4-BE49-F238E27FC236}">
                <a16:creationId xmlns:a16="http://schemas.microsoft.com/office/drawing/2014/main" id="{731CA2D7-B437-4534-BA46-2A9422B92126}"/>
              </a:ext>
            </a:extLst>
          </p:cNvPr>
          <p:cNvSpPr/>
          <p:nvPr/>
        </p:nvSpPr>
        <p:spPr>
          <a:xfrm rot="10800000">
            <a:off x="4663249" y="6112691"/>
            <a:ext cx="1732501" cy="152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7B47985-838E-4A64-8781-6F73E3F636BF}"/>
                  </a:ext>
                </a:extLst>
              </p:cNvPr>
              <p:cNvSpPr txBox="1"/>
              <p:nvPr/>
            </p:nvSpPr>
            <p:spPr>
              <a:xfrm>
                <a:off x="3508271" y="6364086"/>
                <a:ext cx="945131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7B47985-838E-4A64-8781-6F73E3F6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71" y="6364086"/>
                <a:ext cx="945131" cy="514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>
            <a:extLst>
              <a:ext uri="{FF2B5EF4-FFF2-40B4-BE49-F238E27FC236}">
                <a16:creationId xmlns:a16="http://schemas.microsoft.com/office/drawing/2014/main" id="{2990CCB2-B244-4185-8A67-5DC69DC256BB}"/>
              </a:ext>
            </a:extLst>
          </p:cNvPr>
          <p:cNvSpPr/>
          <p:nvPr/>
        </p:nvSpPr>
        <p:spPr>
          <a:xfrm>
            <a:off x="3864634" y="2919195"/>
            <a:ext cx="1292779" cy="658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C0DAEC3-B22E-4E70-9A15-0FB36B4E259D}"/>
              </a:ext>
            </a:extLst>
          </p:cNvPr>
          <p:cNvSpPr/>
          <p:nvPr/>
        </p:nvSpPr>
        <p:spPr>
          <a:xfrm>
            <a:off x="4453402" y="1527808"/>
            <a:ext cx="566206" cy="3496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Gráfico 23" descr="Coche">
            <a:extLst>
              <a:ext uri="{FF2B5EF4-FFF2-40B4-BE49-F238E27FC236}">
                <a16:creationId xmlns:a16="http://schemas.microsoft.com/office/drawing/2014/main" id="{0D9FBE5A-139A-45D0-A03C-A1C10031A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6623" y="5841859"/>
            <a:ext cx="725105" cy="72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38D65D3-7BCD-4F80-8630-8955421D504D}"/>
                  </a:ext>
                </a:extLst>
              </p:cNvPr>
              <p:cNvSpPr txBox="1"/>
              <p:nvPr/>
            </p:nvSpPr>
            <p:spPr>
              <a:xfrm>
                <a:off x="6605597" y="6377280"/>
                <a:ext cx="945131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38D65D3-7BCD-4F80-8630-8955421D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597" y="6377280"/>
                <a:ext cx="945131" cy="514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áfico 26" descr="Coche">
            <a:extLst>
              <a:ext uri="{FF2B5EF4-FFF2-40B4-BE49-F238E27FC236}">
                <a16:creationId xmlns:a16="http://schemas.microsoft.com/office/drawing/2014/main" id="{ECABE2D5-8A3F-4771-96C1-CB5DE174D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271" y="5841858"/>
            <a:ext cx="725105" cy="72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EAD45DD-8E3D-46D7-BBAA-C6C55E7CA156}"/>
                  </a:ext>
                </a:extLst>
              </p:cNvPr>
              <p:cNvSpPr txBox="1"/>
              <p:nvPr/>
            </p:nvSpPr>
            <p:spPr>
              <a:xfrm>
                <a:off x="5134795" y="5834827"/>
                <a:ext cx="736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EAD45DD-8E3D-46D7-BBAA-C6C55E7C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95" y="5834827"/>
                <a:ext cx="73648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83ED0CC-223E-4D72-A2C9-FEF2E005F239}"/>
              </a:ext>
            </a:extLst>
          </p:cNvPr>
          <p:cNvCxnSpPr>
            <a:cxnSpLocks/>
          </p:cNvCxnSpPr>
          <p:nvPr/>
        </p:nvCxnSpPr>
        <p:spPr>
          <a:xfrm>
            <a:off x="1856259" y="5503033"/>
            <a:ext cx="863979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echa: hacia la izquierda 29">
            <a:extLst>
              <a:ext uri="{FF2B5EF4-FFF2-40B4-BE49-F238E27FC236}">
                <a16:creationId xmlns:a16="http://schemas.microsoft.com/office/drawing/2014/main" id="{EA7EC8CD-F54A-40DC-B7A2-B0482CEE267E}"/>
              </a:ext>
            </a:extLst>
          </p:cNvPr>
          <p:cNvSpPr/>
          <p:nvPr/>
        </p:nvSpPr>
        <p:spPr>
          <a:xfrm rot="10800000">
            <a:off x="4685811" y="5294496"/>
            <a:ext cx="1732501" cy="152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7B9F132-AB8E-414C-81FB-08188F976BB9}"/>
                  </a:ext>
                </a:extLst>
              </p:cNvPr>
              <p:cNvSpPr txBox="1"/>
              <p:nvPr/>
            </p:nvSpPr>
            <p:spPr>
              <a:xfrm>
                <a:off x="3530833" y="5545891"/>
                <a:ext cx="945131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7B9F132-AB8E-414C-81FB-08188F97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33" y="5545891"/>
                <a:ext cx="945131" cy="514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áfico 31" descr="Coche">
            <a:extLst>
              <a:ext uri="{FF2B5EF4-FFF2-40B4-BE49-F238E27FC236}">
                <a16:creationId xmlns:a16="http://schemas.microsoft.com/office/drawing/2014/main" id="{84010FA6-16FE-47D0-A86D-15539ECD1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9185" y="5023664"/>
            <a:ext cx="725105" cy="725105"/>
          </a:xfrm>
          <a:prstGeom prst="rect">
            <a:avLst/>
          </a:prstGeom>
        </p:spPr>
      </p:pic>
      <p:pic>
        <p:nvPicPr>
          <p:cNvPr id="33" name="Gráfico 32" descr="Coche">
            <a:extLst>
              <a:ext uri="{FF2B5EF4-FFF2-40B4-BE49-F238E27FC236}">
                <a16:creationId xmlns:a16="http://schemas.microsoft.com/office/drawing/2014/main" id="{946D92FC-DEAD-49E9-808F-F12725E34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9833" y="5023663"/>
            <a:ext cx="725105" cy="725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1E074093-410D-42AF-8D84-9483AAB32E0B}"/>
                  </a:ext>
                </a:extLst>
              </p:cNvPr>
              <p:cNvSpPr txBox="1"/>
              <p:nvPr/>
            </p:nvSpPr>
            <p:spPr>
              <a:xfrm>
                <a:off x="5157357" y="5016632"/>
                <a:ext cx="736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1E074093-410D-42AF-8D84-9483AAB3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357" y="5016632"/>
                <a:ext cx="73648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BEFC3F2F-AF36-4E2C-B8BB-086BB4AA7827}"/>
                  </a:ext>
                </a:extLst>
              </p:cNvPr>
              <p:cNvSpPr txBox="1"/>
              <p:nvPr/>
            </p:nvSpPr>
            <p:spPr>
              <a:xfrm>
                <a:off x="6598103" y="5541516"/>
                <a:ext cx="945131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BEFC3F2F-AF36-4E2C-B8BB-086BB4AA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103" y="5541516"/>
                <a:ext cx="945131" cy="5141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319E4B72-5D4F-4AE7-88D2-EB6FFFF1DC28}"/>
                  </a:ext>
                </a:extLst>
              </p:cNvPr>
              <p:cNvSpPr txBox="1"/>
              <p:nvPr/>
            </p:nvSpPr>
            <p:spPr>
              <a:xfrm>
                <a:off x="5441512" y="5496273"/>
                <a:ext cx="3227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319E4B72-5D4F-4AE7-88D2-EB6FFFF1D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12" y="5496273"/>
                <a:ext cx="322716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64F6A7A3-319C-43E9-89A4-96E0BECC2915}"/>
                  </a:ext>
                </a:extLst>
              </p:cNvPr>
              <p:cNvSpPr txBox="1"/>
              <p:nvPr/>
            </p:nvSpPr>
            <p:spPr>
              <a:xfrm>
                <a:off x="5390703" y="6295783"/>
                <a:ext cx="3227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60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64F6A7A3-319C-43E9-89A4-96E0BECC2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03" y="6295783"/>
                <a:ext cx="322716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2F37073F-FA50-484B-B6FE-68829BEC06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0534" y="1176097"/>
            <a:ext cx="3693934" cy="2907602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8E4F156D-39BF-4433-9EAE-0CA7CB19AFF9}"/>
              </a:ext>
            </a:extLst>
          </p:cNvPr>
          <p:cNvSpPr/>
          <p:nvPr/>
        </p:nvSpPr>
        <p:spPr>
          <a:xfrm>
            <a:off x="3971935" y="2916636"/>
            <a:ext cx="1292779" cy="658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c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728BA43-C752-417D-9576-E99B7721F844}"/>
              </a:ext>
            </a:extLst>
          </p:cNvPr>
          <p:cNvSpPr/>
          <p:nvPr/>
        </p:nvSpPr>
        <p:spPr>
          <a:xfrm>
            <a:off x="4000429" y="2239667"/>
            <a:ext cx="662819" cy="396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c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B601CB55-1C87-4A16-8DD9-701612643E95}"/>
              </a:ext>
            </a:extLst>
          </p:cNvPr>
          <p:cNvCxnSpPr/>
          <p:nvPr/>
        </p:nvCxnSpPr>
        <p:spPr>
          <a:xfrm flipV="1">
            <a:off x="5437641" y="1846053"/>
            <a:ext cx="1091843" cy="11990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EEC5C59-1DAD-4FDB-9217-6091F58CA391}"/>
              </a:ext>
            </a:extLst>
          </p:cNvPr>
          <p:cNvCxnSpPr>
            <a:cxnSpLocks/>
          </p:cNvCxnSpPr>
          <p:nvPr/>
        </p:nvCxnSpPr>
        <p:spPr>
          <a:xfrm>
            <a:off x="5530732" y="1897514"/>
            <a:ext cx="1110791" cy="1097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0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E723B1-AE3F-4299-8B86-0A87BFF7BB40}"/>
              </a:ext>
            </a:extLst>
          </p:cNvPr>
          <p:cNvSpPr/>
          <p:nvPr/>
        </p:nvSpPr>
        <p:spPr>
          <a:xfrm>
            <a:off x="651294" y="353943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8E5999-8520-4DBE-9865-87C2E7C91092}"/>
              </a:ext>
            </a:extLst>
          </p:cNvPr>
          <p:cNvSpPr/>
          <p:nvPr/>
        </p:nvSpPr>
        <p:spPr>
          <a:xfrm>
            <a:off x="896299" y="0"/>
            <a:ext cx="504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Representació gràfica: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3B69F-44A7-49C8-92F1-A27513F0FD85}"/>
              </a:ext>
            </a:extLst>
          </p:cNvPr>
          <p:cNvSpPr txBox="1"/>
          <p:nvPr/>
        </p:nvSpPr>
        <p:spPr>
          <a:xfrm>
            <a:off x="896299" y="707886"/>
            <a:ext cx="504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ACCELERACCIÓ-TEMPS (a-t) del MRUA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FABE7C-399F-4930-9517-8CF19FDA799B}"/>
              </a:ext>
            </a:extLst>
          </p:cNvPr>
          <p:cNvSpPr txBox="1"/>
          <p:nvPr/>
        </p:nvSpPr>
        <p:spPr>
          <a:xfrm>
            <a:off x="3128800" y="403280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a&gt;0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143EB6-67A5-46BC-B2A8-EA600C165CF0}"/>
              </a:ext>
            </a:extLst>
          </p:cNvPr>
          <p:cNvSpPr txBox="1"/>
          <p:nvPr/>
        </p:nvSpPr>
        <p:spPr>
          <a:xfrm>
            <a:off x="8393744" y="4032624"/>
            <a:ext cx="5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a&lt;0</a:t>
            </a:r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5FFED6A7-1BDF-4393-9F7B-15EAE614EE0E}"/>
              </a:ext>
            </a:extLst>
          </p:cNvPr>
          <p:cNvSpPr/>
          <p:nvPr/>
        </p:nvSpPr>
        <p:spPr>
          <a:xfrm rot="5400000">
            <a:off x="3342516" y="2519411"/>
            <a:ext cx="149970" cy="38886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2AB95B45-157E-415D-9F00-846B7294B335}"/>
              </a:ext>
            </a:extLst>
          </p:cNvPr>
          <p:cNvSpPr/>
          <p:nvPr/>
        </p:nvSpPr>
        <p:spPr>
          <a:xfrm rot="5400000">
            <a:off x="8619469" y="2355721"/>
            <a:ext cx="125952" cy="41536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CAA7C-FE25-45D4-8370-DD82D62F217D}"/>
              </a:ext>
            </a:extLst>
          </p:cNvPr>
          <p:cNvSpPr txBox="1"/>
          <p:nvPr/>
        </p:nvSpPr>
        <p:spPr>
          <a:xfrm>
            <a:off x="1695332" y="4479992"/>
            <a:ext cx="362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</a:t>
            </a:r>
            <a:r>
              <a:rPr lang="es-ES" b="1"/>
              <a:t> acceleracció positiva es manté.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5BFE33-8BBE-45ED-A64E-D27C003FA01A}"/>
              </a:ext>
            </a:extLst>
          </p:cNvPr>
          <p:cNvSpPr txBox="1"/>
          <p:nvPr/>
        </p:nvSpPr>
        <p:spPr>
          <a:xfrm>
            <a:off x="6854087" y="4433601"/>
            <a:ext cx="362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acceleracció negativa es manté.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0CCB2-B244-4185-8A67-5DC69DC256BB}"/>
              </a:ext>
            </a:extLst>
          </p:cNvPr>
          <p:cNvSpPr/>
          <p:nvPr/>
        </p:nvSpPr>
        <p:spPr>
          <a:xfrm>
            <a:off x="3864634" y="2919195"/>
            <a:ext cx="1292779" cy="658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C0DAEC3-B22E-4E70-9A15-0FB36B4E259D}"/>
              </a:ext>
            </a:extLst>
          </p:cNvPr>
          <p:cNvSpPr/>
          <p:nvPr/>
        </p:nvSpPr>
        <p:spPr>
          <a:xfrm>
            <a:off x="4453402" y="1527808"/>
            <a:ext cx="566206" cy="3496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E4F156D-39BF-4433-9EAE-0CA7CB19AFF9}"/>
              </a:ext>
            </a:extLst>
          </p:cNvPr>
          <p:cNvSpPr/>
          <p:nvPr/>
        </p:nvSpPr>
        <p:spPr>
          <a:xfrm>
            <a:off x="3971935" y="2916636"/>
            <a:ext cx="1292779" cy="658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c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728BA43-C752-417D-9576-E99B7721F844}"/>
              </a:ext>
            </a:extLst>
          </p:cNvPr>
          <p:cNvSpPr/>
          <p:nvPr/>
        </p:nvSpPr>
        <p:spPr>
          <a:xfrm>
            <a:off x="4000429" y="2239667"/>
            <a:ext cx="662819" cy="396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c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1E5CCDB-34BE-402E-8598-9254741A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27" y="1162859"/>
            <a:ext cx="3679480" cy="2924265"/>
          </a:xfrm>
          <a:prstGeom prst="rect">
            <a:avLst/>
          </a:prstGeom>
        </p:spPr>
      </p:pic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74CF0AF-4963-4A19-9D3B-EC3085505FA6}"/>
              </a:ext>
            </a:extLst>
          </p:cNvPr>
          <p:cNvCxnSpPr>
            <a:cxnSpLocks/>
          </p:cNvCxnSpPr>
          <p:nvPr/>
        </p:nvCxnSpPr>
        <p:spPr>
          <a:xfrm>
            <a:off x="5437641" y="2598885"/>
            <a:ext cx="139194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AAA17F4C-8C01-424D-A348-78FCDDEB2B26}"/>
              </a:ext>
            </a:extLst>
          </p:cNvPr>
          <p:cNvCxnSpPr>
            <a:cxnSpLocks/>
          </p:cNvCxnSpPr>
          <p:nvPr/>
        </p:nvCxnSpPr>
        <p:spPr>
          <a:xfrm>
            <a:off x="6096000" y="2598885"/>
            <a:ext cx="7335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57D7C68-A75E-4E7A-8B97-8B5B689729C9}"/>
              </a:ext>
            </a:extLst>
          </p:cNvPr>
          <p:cNvSpPr txBox="1"/>
          <p:nvPr/>
        </p:nvSpPr>
        <p:spPr>
          <a:xfrm>
            <a:off x="7543234" y="4887182"/>
            <a:ext cx="13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v disminuye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F9FC846-F803-4B8D-A48C-E7E228D34ABA}"/>
              </a:ext>
            </a:extLst>
          </p:cNvPr>
          <p:cNvSpPr txBox="1"/>
          <p:nvPr/>
        </p:nvSpPr>
        <p:spPr>
          <a:xfrm>
            <a:off x="2454431" y="4934084"/>
            <a:ext cx="138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v aumenta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7D85928-4F6D-43AB-A3DC-17E09385DB05}"/>
              </a:ext>
            </a:extLst>
          </p:cNvPr>
          <p:cNvCxnSpPr>
            <a:cxnSpLocks/>
          </p:cNvCxnSpPr>
          <p:nvPr/>
        </p:nvCxnSpPr>
        <p:spPr>
          <a:xfrm>
            <a:off x="1983184" y="5048517"/>
            <a:ext cx="199765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1950D18-907C-4783-8A62-90357A4DEEE0}"/>
              </a:ext>
            </a:extLst>
          </p:cNvPr>
          <p:cNvCxnSpPr>
            <a:cxnSpLocks/>
          </p:cNvCxnSpPr>
          <p:nvPr/>
        </p:nvCxnSpPr>
        <p:spPr>
          <a:xfrm>
            <a:off x="7238036" y="4998568"/>
            <a:ext cx="199765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C113DA4-3141-49FA-B771-AB1D69214546}"/>
              </a:ext>
            </a:extLst>
          </p:cNvPr>
          <p:cNvCxnSpPr>
            <a:cxnSpLocks/>
          </p:cNvCxnSpPr>
          <p:nvPr/>
        </p:nvCxnSpPr>
        <p:spPr>
          <a:xfrm>
            <a:off x="9137015" y="7936865"/>
            <a:ext cx="13919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904E87C-D72C-4E6A-B1B3-7E93EF32DDA2}"/>
              </a:ext>
            </a:extLst>
          </p:cNvPr>
          <p:cNvCxnSpPr>
            <a:cxnSpLocks/>
          </p:cNvCxnSpPr>
          <p:nvPr/>
        </p:nvCxnSpPr>
        <p:spPr>
          <a:xfrm>
            <a:off x="9795510" y="7936865"/>
            <a:ext cx="733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A75A0AA-B310-49CA-BC75-9B66DF083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124" y="1135048"/>
            <a:ext cx="3510867" cy="28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8966D-74CB-4FE0-9A50-317059F2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1127055"/>
            <a:ext cx="9601200" cy="862639"/>
          </a:xfrm>
        </p:spPr>
        <p:txBody>
          <a:bodyPr/>
          <a:lstStyle/>
          <a:p>
            <a:r>
              <a:rPr lang="es-ES"/>
              <a:t>El </a:t>
            </a:r>
            <a:r>
              <a:rPr lang="es-ES" b="1"/>
              <a:t>moviment circular uniforme</a:t>
            </a:r>
            <a:r>
              <a:rPr lang="es-ES"/>
              <a:t> (</a:t>
            </a:r>
            <a:r>
              <a:rPr lang="es-ES" b="1"/>
              <a:t>MCU</a:t>
            </a:r>
            <a:r>
              <a:rPr lang="es-ES"/>
              <a:t>) ocorre al complir dues condicions: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07CA659-7296-4464-B65C-233EDA8A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29" y="366623"/>
            <a:ext cx="9601200" cy="746185"/>
          </a:xfrm>
        </p:spPr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s-ES"/>
              <a:t>Moviment circular uniforme (MCU)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32F4A1B-AD7E-4E75-A30B-8290E7E8FAB2}"/>
              </a:ext>
            </a:extLst>
          </p:cNvPr>
          <p:cNvCxnSpPr/>
          <p:nvPr/>
        </p:nvCxnSpPr>
        <p:spPr>
          <a:xfrm>
            <a:off x="681487" y="983411"/>
            <a:ext cx="115105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306AD98-D3C0-485B-969C-570B27798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50566"/>
              </p:ext>
            </p:extLst>
          </p:nvPr>
        </p:nvGraphicFramePr>
        <p:xfrm>
          <a:off x="2632735" y="1544606"/>
          <a:ext cx="6509587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255">
                  <a:extLst>
                    <a:ext uri="{9D8B030D-6E8A-4147-A177-3AD203B41FA5}">
                      <a16:colId xmlns:a16="http://schemas.microsoft.com/office/drawing/2014/main" val="3573601339"/>
                    </a:ext>
                  </a:extLst>
                </a:gridCol>
                <a:gridCol w="2751827">
                  <a:extLst>
                    <a:ext uri="{9D8B030D-6E8A-4147-A177-3AD203B41FA5}">
                      <a16:colId xmlns:a16="http://schemas.microsoft.com/office/drawing/2014/main" val="3306952028"/>
                    </a:ext>
                  </a:extLst>
                </a:gridCol>
                <a:gridCol w="2320505">
                  <a:extLst>
                    <a:ext uri="{9D8B030D-6E8A-4147-A177-3AD203B41FA5}">
                      <a16:colId xmlns:a16="http://schemas.microsoft.com/office/drawing/2014/main" val="71814023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MOVIMENT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CIRCULAR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81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TRAJECTÒRIA CIRCULAR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VELOCITAT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9832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55C974D-B850-4D1B-9616-FF93DE621CA1}"/>
              </a:ext>
            </a:extLst>
          </p:cNvPr>
          <p:cNvSpPr txBox="1"/>
          <p:nvPr/>
        </p:nvSpPr>
        <p:spPr>
          <a:xfrm>
            <a:off x="912022" y="2606248"/>
            <a:ext cx="669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EXEMPLE</a:t>
            </a:r>
            <a:r>
              <a:rPr lang="es-ES"/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6FA85D-3D8D-4989-B466-48623862069F}"/>
              </a:ext>
            </a:extLst>
          </p:cNvPr>
          <p:cNvSpPr txBox="1"/>
          <p:nvPr/>
        </p:nvSpPr>
        <p:spPr>
          <a:xfrm>
            <a:off x="9142322" y="153035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a=0</a:t>
            </a:r>
          </a:p>
        </p:txBody>
      </p:sp>
      <p:pic>
        <p:nvPicPr>
          <p:cNvPr id="1026" name="Picture 2" descr="Tocadisco - EcuRed">
            <a:extLst>
              <a:ext uri="{FF2B5EF4-FFF2-40B4-BE49-F238E27FC236}">
                <a16:creationId xmlns:a16="http://schemas.microsoft.com/office/drawing/2014/main" id="{25DCAEAA-1B42-4C98-A180-5F3672EC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694" y1="74677" x2="31429" y2="79032"/>
                        <a14:foregroundMark x1="31429" y1="79032" x2="32755" y2="78871"/>
                        <a14:foregroundMark x1="42653" y1="81774" x2="24388" y2="82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6" y="2902840"/>
            <a:ext cx="3405985" cy="21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2463D877-0519-423A-9606-F4FD97E38FC0}"/>
              </a:ext>
            </a:extLst>
          </p:cNvPr>
          <p:cNvSpPr/>
          <p:nvPr/>
        </p:nvSpPr>
        <p:spPr>
          <a:xfrm>
            <a:off x="1611942" y="3272172"/>
            <a:ext cx="1542451" cy="77671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: hacia la izquierda 36">
            <a:extLst>
              <a:ext uri="{FF2B5EF4-FFF2-40B4-BE49-F238E27FC236}">
                <a16:creationId xmlns:a16="http://schemas.microsoft.com/office/drawing/2014/main" id="{82BE4A96-3CFC-463F-97F0-BF75A913EFEC}"/>
              </a:ext>
            </a:extLst>
          </p:cNvPr>
          <p:cNvSpPr/>
          <p:nvPr/>
        </p:nvSpPr>
        <p:spPr>
          <a:xfrm rot="21018805">
            <a:off x="2390116" y="3911041"/>
            <a:ext cx="265143" cy="208635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125EC8A8-BF11-449B-AC0A-D98BAC58A31B}"/>
              </a:ext>
            </a:extLst>
          </p:cNvPr>
          <p:cNvSpPr/>
          <p:nvPr/>
        </p:nvSpPr>
        <p:spPr>
          <a:xfrm rot="10570024">
            <a:off x="2248804" y="3209004"/>
            <a:ext cx="265143" cy="208635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ventilador potente, ventilador de pie">
            <a:extLst>
              <a:ext uri="{FF2B5EF4-FFF2-40B4-BE49-F238E27FC236}">
                <a16:creationId xmlns:a16="http://schemas.microsoft.com/office/drawing/2014/main" id="{4C518614-54F6-4375-BD35-4FC592EF9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9429" y1="89375" x2="39429" y2="89000"/>
                        <a14:backgroundMark x1="62857" y1="86875" x2="62857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"/>
          <a:stretch/>
        </p:blipFill>
        <p:spPr bwMode="auto">
          <a:xfrm>
            <a:off x="3101443" y="2462101"/>
            <a:ext cx="4081190" cy="46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ipse 59">
            <a:extLst>
              <a:ext uri="{FF2B5EF4-FFF2-40B4-BE49-F238E27FC236}">
                <a16:creationId xmlns:a16="http://schemas.microsoft.com/office/drawing/2014/main" id="{91BBF05D-5F47-46BC-A986-480C59CE9ED7}"/>
              </a:ext>
            </a:extLst>
          </p:cNvPr>
          <p:cNvSpPr/>
          <p:nvPr/>
        </p:nvSpPr>
        <p:spPr>
          <a:xfrm>
            <a:off x="4468483" y="3006109"/>
            <a:ext cx="1311955" cy="1298472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Flecha: hacia la izquierda 61">
            <a:extLst>
              <a:ext uri="{FF2B5EF4-FFF2-40B4-BE49-F238E27FC236}">
                <a16:creationId xmlns:a16="http://schemas.microsoft.com/office/drawing/2014/main" id="{3252754A-9CD6-42F9-9618-6FB963CAFB53}"/>
              </a:ext>
            </a:extLst>
          </p:cNvPr>
          <p:cNvSpPr/>
          <p:nvPr/>
        </p:nvSpPr>
        <p:spPr>
          <a:xfrm rot="10570024">
            <a:off x="4991888" y="2958580"/>
            <a:ext cx="265143" cy="208635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Flecha: hacia la izquierda 67">
            <a:extLst>
              <a:ext uri="{FF2B5EF4-FFF2-40B4-BE49-F238E27FC236}">
                <a16:creationId xmlns:a16="http://schemas.microsoft.com/office/drawing/2014/main" id="{9531F516-593C-4894-9F36-F24CFD173C8C}"/>
              </a:ext>
            </a:extLst>
          </p:cNvPr>
          <p:cNvSpPr/>
          <p:nvPr/>
        </p:nvSpPr>
        <p:spPr>
          <a:xfrm rot="21018805">
            <a:off x="5118009" y="4132200"/>
            <a:ext cx="265143" cy="208635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313C7B22-84B9-40E6-AC37-C436BFD6D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757" y="2559061"/>
            <a:ext cx="3364348" cy="34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4849D-7411-4F56-AAE9-627CCD88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29" y="366623"/>
            <a:ext cx="9601200" cy="746185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ES"/>
              <a:t>El moviment és relatiu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675C5-7A16-4EA2-A912-29E3797C1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14" y="1112807"/>
            <a:ext cx="11044686" cy="874116"/>
          </a:xfrm>
        </p:spPr>
        <p:txBody>
          <a:bodyPr>
            <a:normAutofit/>
          </a:bodyPr>
          <a:lstStyle/>
          <a:p>
            <a:r>
              <a:rPr lang="es-ES" b="1"/>
              <a:t>MOVIMENT:</a:t>
            </a:r>
            <a:r>
              <a:rPr lang="es-ES"/>
              <a:t> canvi de la </a:t>
            </a:r>
            <a:r>
              <a:rPr lang="es-ES" u="sng"/>
              <a:t>posició</a:t>
            </a:r>
            <a:r>
              <a:rPr lang="es-ES"/>
              <a:t> d’un cos a mesura que passa el </a:t>
            </a:r>
            <a:r>
              <a:rPr lang="es-ES" u="sng"/>
              <a:t>temps</a:t>
            </a:r>
            <a:r>
              <a:rPr lang="es-ES"/>
              <a:t> respecte a un </a:t>
            </a:r>
            <a:r>
              <a:rPr lang="es-ES" u="sng"/>
              <a:t>sistema de referència</a:t>
            </a:r>
            <a:r>
              <a:rPr lang="es-ES"/>
              <a:t>.</a:t>
            </a:r>
            <a:endParaRPr lang="es-ES" b="1" u="sng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4F7F6E-54A3-4288-B06B-F950B61BAB83}"/>
              </a:ext>
            </a:extLst>
          </p:cNvPr>
          <p:cNvCxnSpPr/>
          <p:nvPr/>
        </p:nvCxnSpPr>
        <p:spPr>
          <a:xfrm>
            <a:off x="681487" y="983411"/>
            <a:ext cx="115105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BF97DDA-ED63-44F4-9C98-29681D700837}"/>
              </a:ext>
            </a:extLst>
          </p:cNvPr>
          <p:cNvSpPr/>
          <p:nvPr/>
        </p:nvSpPr>
        <p:spPr>
          <a:xfrm>
            <a:off x="5477774" y="1181819"/>
            <a:ext cx="414068" cy="26741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73D936E-3E84-4F09-AA4F-9A73AFDA929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684808" y="1449238"/>
            <a:ext cx="0" cy="1725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B07C49-409F-45BF-94B6-278C76382B89}"/>
              </a:ext>
            </a:extLst>
          </p:cNvPr>
          <p:cNvSpPr txBox="1"/>
          <p:nvPr/>
        </p:nvSpPr>
        <p:spPr>
          <a:xfrm>
            <a:off x="5323972" y="154493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mòbil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F465D0D-4F40-4733-A81E-A1F1ADC50A9D}"/>
              </a:ext>
            </a:extLst>
          </p:cNvPr>
          <p:cNvSpPr/>
          <p:nvPr/>
        </p:nvSpPr>
        <p:spPr>
          <a:xfrm>
            <a:off x="1446825" y="2014451"/>
            <a:ext cx="606669" cy="5442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/>
              <a:t>COS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12F1CB-D28B-490D-A29E-3383BC1B70F0}"/>
              </a:ext>
            </a:extLst>
          </p:cNvPr>
          <p:cNvSpPr txBox="1"/>
          <p:nvPr/>
        </p:nvSpPr>
        <p:spPr>
          <a:xfrm>
            <a:off x="1376403" y="2502242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17:00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CF985A7-6CCE-4F3A-BDAA-9B823BAC3203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>
          <a:xfrm>
            <a:off x="2053494" y="2286584"/>
            <a:ext cx="1895994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343117-4D66-4B80-8EA0-4D42F34E7573}"/>
              </a:ext>
            </a:extLst>
          </p:cNvPr>
          <p:cNvSpPr txBox="1"/>
          <p:nvPr/>
        </p:nvSpPr>
        <p:spPr>
          <a:xfrm>
            <a:off x="3879067" y="2502242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17:30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59F60D-545F-4D07-B5EA-D1E39483DFAB}"/>
              </a:ext>
            </a:extLst>
          </p:cNvPr>
          <p:cNvSpPr txBox="1"/>
          <p:nvPr/>
        </p:nvSpPr>
        <p:spPr>
          <a:xfrm>
            <a:off x="2393035" y="1981149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moviment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AF0707C-E371-497D-8300-3A8A6B6FEB35}"/>
              </a:ext>
            </a:extLst>
          </p:cNvPr>
          <p:cNvSpPr/>
          <p:nvPr/>
        </p:nvSpPr>
        <p:spPr>
          <a:xfrm>
            <a:off x="3949488" y="2014451"/>
            <a:ext cx="606669" cy="5442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/>
              <a:t>COS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4E20BA2-DE52-44A2-AB2B-F291D105CAD7}"/>
              </a:ext>
            </a:extLst>
          </p:cNvPr>
          <p:cNvSpPr/>
          <p:nvPr/>
        </p:nvSpPr>
        <p:spPr>
          <a:xfrm>
            <a:off x="2593731" y="2322447"/>
            <a:ext cx="747512" cy="42701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/>
              <a:t>mòbil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88923058-101C-4C1C-9DBC-900EED3CD47D}"/>
              </a:ext>
            </a:extLst>
          </p:cNvPr>
          <p:cNvSpPr txBox="1">
            <a:spLocks/>
          </p:cNvSpPr>
          <p:nvPr/>
        </p:nvSpPr>
        <p:spPr>
          <a:xfrm>
            <a:off x="1147314" y="3216118"/>
            <a:ext cx="10869282" cy="77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SISTEMA REFERENCIAL (SR):</a:t>
            </a:r>
            <a:r>
              <a:rPr lang="es-ES"/>
              <a:t> punt </a:t>
            </a:r>
            <a:r>
              <a:rPr lang="es-ES" u="sng"/>
              <a:t>fixe</a:t>
            </a:r>
            <a:r>
              <a:rPr lang="es-ES"/>
              <a:t> des d’el qual </a:t>
            </a:r>
            <a:r>
              <a:rPr lang="es-ES" u="sng"/>
              <a:t>considerem</a:t>
            </a:r>
            <a:r>
              <a:rPr lang="es-ES"/>
              <a:t> si un cos es mou (mòbil) o no i quin tipus de moviment té.</a:t>
            </a:r>
            <a:endParaRPr lang="es-ES" b="1" u="sng"/>
          </a:p>
        </p:txBody>
      </p:sp>
      <p:pic>
        <p:nvPicPr>
          <p:cNvPr id="35" name="Gráfico 34" descr="Coche">
            <a:extLst>
              <a:ext uri="{FF2B5EF4-FFF2-40B4-BE49-F238E27FC236}">
                <a16:creationId xmlns:a16="http://schemas.microsoft.com/office/drawing/2014/main" id="{307C28DD-0C3F-43C5-A206-596E08AD7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715" y="4100769"/>
            <a:ext cx="914400" cy="914400"/>
          </a:xfrm>
          <a:prstGeom prst="rect">
            <a:avLst/>
          </a:prstGeom>
        </p:spPr>
      </p:pic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48FF002-84CD-4705-AEF7-6BF3EE146F4C}"/>
              </a:ext>
            </a:extLst>
          </p:cNvPr>
          <p:cNvCxnSpPr>
            <a:cxnSpLocks/>
          </p:cNvCxnSpPr>
          <p:nvPr/>
        </p:nvCxnSpPr>
        <p:spPr>
          <a:xfrm>
            <a:off x="2593942" y="4557969"/>
            <a:ext cx="203263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0" name="Gráfico 39" descr="Palmera">
            <a:extLst>
              <a:ext uri="{FF2B5EF4-FFF2-40B4-BE49-F238E27FC236}">
                <a16:creationId xmlns:a16="http://schemas.microsoft.com/office/drawing/2014/main" id="{A7A5A1E6-E1CB-4428-B7A0-0AC7D32DA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5039" y="3937665"/>
            <a:ext cx="914400" cy="914400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A1E5ADC5-D32D-4482-9718-DAF651708AA7}"/>
              </a:ext>
            </a:extLst>
          </p:cNvPr>
          <p:cNvSpPr txBox="1"/>
          <p:nvPr/>
        </p:nvSpPr>
        <p:spPr>
          <a:xfrm>
            <a:off x="1864068" y="46673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DD09E31-C357-4D2B-A77B-A51AE6082D95}"/>
              </a:ext>
            </a:extLst>
          </p:cNvPr>
          <p:cNvSpPr txBox="1"/>
          <p:nvPr/>
        </p:nvSpPr>
        <p:spPr>
          <a:xfrm>
            <a:off x="3022945" y="473129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SR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C946312-DC06-4A89-A702-0CE0D183ACA3}"/>
              </a:ext>
            </a:extLst>
          </p:cNvPr>
          <p:cNvSpPr txBox="1"/>
          <p:nvPr/>
        </p:nvSpPr>
        <p:spPr>
          <a:xfrm>
            <a:off x="4639406" y="4231614"/>
            <a:ext cx="159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cos: moviment</a:t>
            </a:r>
          </a:p>
          <a:p>
            <a:r>
              <a:rPr lang="es-ES"/>
              <a:t>SR: repòs</a:t>
            </a:r>
          </a:p>
        </p:txBody>
      </p:sp>
      <p:pic>
        <p:nvPicPr>
          <p:cNvPr id="45" name="Gráfico 44" descr="Coche">
            <a:extLst>
              <a:ext uri="{FF2B5EF4-FFF2-40B4-BE49-F238E27FC236}">
                <a16:creationId xmlns:a16="http://schemas.microsoft.com/office/drawing/2014/main" id="{5161E918-BE51-4100-8EE4-F522B0B2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715" y="5373160"/>
            <a:ext cx="914400" cy="914400"/>
          </a:xfrm>
          <a:prstGeom prst="rect">
            <a:avLst/>
          </a:prstGeom>
        </p:spPr>
      </p:pic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D8B4B770-9B81-47B6-830B-58266D763AF8}"/>
              </a:ext>
            </a:extLst>
          </p:cNvPr>
          <p:cNvCxnSpPr>
            <a:cxnSpLocks/>
          </p:cNvCxnSpPr>
          <p:nvPr/>
        </p:nvCxnSpPr>
        <p:spPr>
          <a:xfrm>
            <a:off x="2593942" y="5830360"/>
            <a:ext cx="203263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7" name="Gráfico 46" descr="Palmera">
            <a:extLst>
              <a:ext uri="{FF2B5EF4-FFF2-40B4-BE49-F238E27FC236}">
                <a16:creationId xmlns:a16="http://schemas.microsoft.com/office/drawing/2014/main" id="{43DF5A52-2B8F-447B-9E35-895622106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5039" y="5210056"/>
            <a:ext cx="914400" cy="91440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DBA38DC2-D598-49F1-8678-8F75F4858345}"/>
              </a:ext>
            </a:extLst>
          </p:cNvPr>
          <p:cNvSpPr txBox="1"/>
          <p:nvPr/>
        </p:nvSpPr>
        <p:spPr>
          <a:xfrm>
            <a:off x="2991686" y="596567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5DED33B-DA42-4BB6-B2A6-9F24727C0DF5}"/>
              </a:ext>
            </a:extLst>
          </p:cNvPr>
          <p:cNvSpPr txBox="1"/>
          <p:nvPr/>
        </p:nvSpPr>
        <p:spPr>
          <a:xfrm>
            <a:off x="1901765" y="596567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SR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81BAF97-1A90-43A7-802F-0E58692CEA4B}"/>
              </a:ext>
            </a:extLst>
          </p:cNvPr>
          <p:cNvSpPr txBox="1"/>
          <p:nvPr/>
        </p:nvSpPr>
        <p:spPr>
          <a:xfrm>
            <a:off x="4639406" y="5504005"/>
            <a:ext cx="159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cos: moviment</a:t>
            </a:r>
          </a:p>
          <a:p>
            <a:r>
              <a:rPr lang="es-ES"/>
              <a:t>SR: repòs</a:t>
            </a:r>
          </a:p>
        </p:txBody>
      </p:sp>
      <p:pic>
        <p:nvPicPr>
          <p:cNvPr id="28" name="Gráfico 27" descr="Coche">
            <a:extLst>
              <a:ext uri="{FF2B5EF4-FFF2-40B4-BE49-F238E27FC236}">
                <a16:creationId xmlns:a16="http://schemas.microsoft.com/office/drawing/2014/main" id="{2DF7DCF8-3592-442B-BBEA-7D151055B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7844" y="3937518"/>
            <a:ext cx="914400" cy="914400"/>
          </a:xfrm>
          <a:prstGeom prst="rect">
            <a:avLst/>
          </a:prstGeom>
        </p:spPr>
      </p:pic>
      <p:pic>
        <p:nvPicPr>
          <p:cNvPr id="30" name="Gráfico 29" descr="Palmera">
            <a:extLst>
              <a:ext uri="{FF2B5EF4-FFF2-40B4-BE49-F238E27FC236}">
                <a16:creationId xmlns:a16="http://schemas.microsoft.com/office/drawing/2014/main" id="{A0498A1A-C514-490C-BF6E-6B255BDDD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6168" y="3774414"/>
            <a:ext cx="914400" cy="91440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28FAE0EF-04D2-43B6-AB18-C4E8CACE07A6}"/>
              </a:ext>
            </a:extLst>
          </p:cNvPr>
          <p:cNvSpPr txBox="1"/>
          <p:nvPr/>
        </p:nvSpPr>
        <p:spPr>
          <a:xfrm>
            <a:off x="8325197" y="4504148"/>
            <a:ext cx="5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D9D251B-F954-41F4-8879-4C656D8ACD2B}"/>
              </a:ext>
            </a:extLst>
          </p:cNvPr>
          <p:cNvSpPr txBox="1"/>
          <p:nvPr/>
        </p:nvSpPr>
        <p:spPr>
          <a:xfrm>
            <a:off x="9484074" y="4568044"/>
            <a:ext cx="45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SR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8DB4209-1DCB-4EBA-9260-A554CC8AB3D6}"/>
              </a:ext>
            </a:extLst>
          </p:cNvPr>
          <p:cNvSpPr txBox="1"/>
          <p:nvPr/>
        </p:nvSpPr>
        <p:spPr>
          <a:xfrm>
            <a:off x="10200568" y="4168226"/>
            <a:ext cx="15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cos: repòs</a:t>
            </a:r>
          </a:p>
          <a:p>
            <a:r>
              <a:rPr lang="es-ES"/>
              <a:t>SR: repòs</a:t>
            </a:r>
          </a:p>
        </p:txBody>
      </p:sp>
    </p:spTree>
    <p:extLst>
      <p:ext uri="{BB962C8B-B14F-4D97-AF65-F5344CB8AC3E}">
        <p14:creationId xmlns:p14="http://schemas.microsoft.com/office/powerpoint/2010/main" val="245065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7C99B4A-19A8-4D81-9418-EEBD5A095A32}"/>
              </a:ext>
            </a:extLst>
          </p:cNvPr>
          <p:cNvSpPr/>
          <p:nvPr/>
        </p:nvSpPr>
        <p:spPr>
          <a:xfrm>
            <a:off x="560717" y="319177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D1CAEA8-8B73-44EF-8E8B-D3598B178F6C}"/>
              </a:ext>
            </a:extLst>
          </p:cNvPr>
          <p:cNvSpPr/>
          <p:nvPr/>
        </p:nvSpPr>
        <p:spPr>
          <a:xfrm>
            <a:off x="835698" y="47185"/>
            <a:ext cx="8933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Paràmetres que defineixen el moviment: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11CB12E-E4BE-4916-A767-328673AE8A0D}"/>
              </a:ext>
            </a:extLst>
          </p:cNvPr>
          <p:cNvSpPr txBox="1">
            <a:spLocks/>
          </p:cNvSpPr>
          <p:nvPr/>
        </p:nvSpPr>
        <p:spPr>
          <a:xfrm>
            <a:off x="1147314" y="1112807"/>
            <a:ext cx="11044686" cy="5132718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Posició</a:t>
            </a:r>
            <a:r>
              <a:rPr lang="es-ES"/>
              <a:t> (x): </a:t>
            </a:r>
            <a:r>
              <a:rPr lang="es-ES" u="sng"/>
              <a:t>lloc</a:t>
            </a:r>
            <a:r>
              <a:rPr lang="es-ES"/>
              <a:t> que ocupa el mòbil en un instant.</a:t>
            </a:r>
          </a:p>
          <a:p>
            <a:r>
              <a:rPr lang="es-ES" b="1"/>
              <a:t>Trajectòria</a:t>
            </a:r>
            <a:r>
              <a:rPr lang="es-ES"/>
              <a:t>: línia que descriu el mòbil en el seu moviment, </a:t>
            </a:r>
            <a:r>
              <a:rPr lang="es-ES" u="sng"/>
              <a:t>camí</a:t>
            </a:r>
            <a:r>
              <a:rPr lang="es-ES"/>
              <a:t> que recorre:</a:t>
            </a:r>
          </a:p>
          <a:p>
            <a:pPr lvl="1"/>
            <a:r>
              <a:rPr lang="es-ES" b="1" i="0" u="sng">
                <a:uFill>
                  <a:solidFill>
                    <a:schemeClr val="accent6"/>
                  </a:solidFill>
                </a:uFill>
              </a:rPr>
              <a:t>rectilinia</a:t>
            </a:r>
          </a:p>
          <a:p>
            <a:pPr lvl="1"/>
            <a:r>
              <a:rPr lang="es-ES" b="1" i="0" u="sng">
                <a:uFill>
                  <a:solidFill>
                    <a:schemeClr val="accent5"/>
                  </a:solidFill>
                </a:uFill>
              </a:rPr>
              <a:t>curvilinia</a:t>
            </a:r>
          </a:p>
          <a:p>
            <a:pPr lvl="1"/>
            <a:r>
              <a:rPr lang="es-ES" b="1" i="0" u="sng">
                <a:uFill>
                  <a:solidFill>
                    <a:schemeClr val="accent4"/>
                  </a:solidFill>
                </a:uFill>
              </a:rPr>
              <a:t>zig-zag</a:t>
            </a:r>
            <a:r>
              <a:rPr lang="es-ES" b="1" i="0"/>
              <a:t>...</a:t>
            </a:r>
            <a:endParaRPr lang="es-ES" i="0"/>
          </a:p>
          <a:p>
            <a:pPr marL="530352" lvl="1" indent="0">
              <a:buNone/>
            </a:pPr>
            <a:endParaRPr lang="es-ES" i="0"/>
          </a:p>
          <a:p>
            <a:r>
              <a:rPr lang="es-ES" b="1"/>
              <a:t>Espai recorregut:</a:t>
            </a:r>
            <a:r>
              <a:rPr lang="es-ES"/>
              <a:t> </a:t>
            </a:r>
            <a:r>
              <a:rPr lang="es-ES" u="sng"/>
              <a:t>distància</a:t>
            </a:r>
            <a:r>
              <a:rPr lang="es-ES"/>
              <a:t> que recorre el mòbil al llarg de la trajectòria.</a:t>
            </a:r>
          </a:p>
          <a:p>
            <a:pPr marL="0" indent="0">
              <a:buNone/>
            </a:pPr>
            <a:endParaRPr lang="es-ES"/>
          </a:p>
          <a:p>
            <a:r>
              <a:rPr lang="es-ES" b="1" i="0"/>
              <a:t>Desplaçament:</a:t>
            </a:r>
            <a:r>
              <a:rPr lang="es-ES" i="0"/>
              <a:t> distància més curta (linia recta) entre la </a:t>
            </a:r>
            <a:r>
              <a:rPr lang="es-ES" i="0" u="sng"/>
              <a:t>posició inicial i final</a:t>
            </a:r>
            <a:r>
              <a:rPr lang="es-ES" i="0"/>
              <a:t> (diferència posició).</a:t>
            </a:r>
            <a:endParaRPr lang="es-ES" b="1" i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77BDAA-1A03-44D8-9D2C-32824497229F}"/>
              </a:ext>
            </a:extLst>
          </p:cNvPr>
          <p:cNvSpPr txBox="1"/>
          <p:nvPr/>
        </p:nvSpPr>
        <p:spPr>
          <a:xfrm>
            <a:off x="1449238" y="32443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B6CFDC-9A79-4C88-902E-C0210F9BDF9C}"/>
              </a:ext>
            </a:extLst>
          </p:cNvPr>
          <p:cNvSpPr txBox="1"/>
          <p:nvPr/>
        </p:nvSpPr>
        <p:spPr>
          <a:xfrm>
            <a:off x="8744310" y="3244334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B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9D92EA4-CCAA-4587-9356-B5DD237F57CB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1757336" y="3429000"/>
            <a:ext cx="69869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2314EFB2-7469-4103-B300-BDE38ED36496}"/>
              </a:ext>
            </a:extLst>
          </p:cNvPr>
          <p:cNvCxnSpPr>
            <a:stCxn id="5" idx="0"/>
            <a:endCxn id="6" idx="0"/>
          </p:cNvCxnSpPr>
          <p:nvPr/>
        </p:nvCxnSpPr>
        <p:spPr>
          <a:xfrm rot="5400000" flipH="1" flipV="1">
            <a:off x="5254830" y="-407209"/>
            <a:ext cx="12700" cy="7303087"/>
          </a:xfrm>
          <a:prstGeom prst="curvedConnector3">
            <a:avLst>
              <a:gd name="adj1" fmla="val 1392433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21940F7B-E190-4FFE-984A-5CB79345C093}"/>
                  </a:ext>
                </a:extLst>
              </p14:cNvPr>
              <p14:cNvContentPartPr/>
              <p14:nvPr/>
            </p14:nvContentPartPr>
            <p14:xfrm>
              <a:off x="1703472" y="3200631"/>
              <a:ext cx="7097760" cy="3459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21940F7B-E190-4FFE-984A-5CB79345C0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4472" y="3191631"/>
                <a:ext cx="7115400" cy="363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4BB88A5C-1572-429C-8613-4AB4A85ACCA8}"/>
              </a:ext>
            </a:extLst>
          </p:cNvPr>
          <p:cNvSpPr txBox="1"/>
          <p:nvPr/>
        </p:nvSpPr>
        <p:spPr>
          <a:xfrm>
            <a:off x="1344096" y="40094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A93936-F0FA-4352-A2B6-9720BE76AD7E}"/>
              </a:ext>
            </a:extLst>
          </p:cNvPr>
          <p:cNvSpPr txBox="1"/>
          <p:nvPr/>
        </p:nvSpPr>
        <p:spPr>
          <a:xfrm>
            <a:off x="8639168" y="4009441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B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86524F3-30C5-4967-8916-AFDB96B617C3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1652194" y="4194107"/>
            <a:ext cx="698697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6A35FF95-D542-4A84-9572-3B808E7E850E}"/>
              </a:ext>
            </a:extLst>
          </p:cNvPr>
          <p:cNvCxnSpPr>
            <a:cxnSpLocks/>
            <a:stCxn id="14" idx="0"/>
            <a:endCxn id="15" idx="0"/>
          </p:cNvCxnSpPr>
          <p:nvPr/>
        </p:nvCxnSpPr>
        <p:spPr>
          <a:xfrm rot="5400000" flipH="1" flipV="1">
            <a:off x="5149688" y="357898"/>
            <a:ext cx="12700" cy="7303087"/>
          </a:xfrm>
          <a:prstGeom prst="curvedConnector3">
            <a:avLst>
              <a:gd name="adj1" fmla="val 1392433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24BB0F-ED5D-48B0-8F7C-22626E72A653}"/>
              </a:ext>
            </a:extLst>
          </p:cNvPr>
          <p:cNvSpPr txBox="1"/>
          <p:nvPr/>
        </p:nvSpPr>
        <p:spPr>
          <a:xfrm>
            <a:off x="4770407" y="41250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2m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CC0521F-7990-42B8-898B-D8C81DBEABC2}"/>
              </a:ext>
            </a:extLst>
          </p:cNvPr>
          <p:cNvSpPr txBox="1"/>
          <p:nvPr/>
        </p:nvSpPr>
        <p:spPr>
          <a:xfrm>
            <a:off x="4802037" y="376853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3m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A3B0EAA0-3003-43D3-A135-6B0423769377}"/>
                  </a:ext>
                </a:extLst>
              </p:cNvPr>
              <p:cNvSpPr/>
              <p:nvPr/>
            </p:nvSpPr>
            <p:spPr>
              <a:xfrm>
                <a:off x="3626782" y="4822176"/>
                <a:ext cx="4938436" cy="923017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s-ES"/>
              </a:p>
              <a:p>
                <a:pPr algn="ctr"/>
                <a:r>
                  <a:rPr lang="es-ES"/>
                  <a:t>Diferència posició = posició final – posició incial</a:t>
                </a:r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A3B0EAA0-3003-43D3-A135-6B0423769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82" y="4822176"/>
                <a:ext cx="4938436" cy="9230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6A6CC6A-F55E-4821-B9E8-CCFC5A9C3E31}"/>
              </a:ext>
            </a:extLst>
          </p:cNvPr>
          <p:cNvCxnSpPr/>
          <p:nvPr/>
        </p:nvCxnSpPr>
        <p:spPr>
          <a:xfrm flipH="1">
            <a:off x="5124105" y="5167223"/>
            <a:ext cx="25343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184E015-C4F2-4E14-9478-F601695FB1F7}"/>
              </a:ext>
            </a:extLst>
          </p:cNvPr>
          <p:cNvSpPr txBox="1"/>
          <p:nvPr/>
        </p:nvSpPr>
        <p:spPr>
          <a:xfrm>
            <a:off x="4581103" y="500968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delta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7D5F2E3-342A-4E08-A846-50FDCE2F70F8}"/>
              </a:ext>
            </a:extLst>
          </p:cNvPr>
          <p:cNvCxnSpPr/>
          <p:nvPr/>
        </p:nvCxnSpPr>
        <p:spPr>
          <a:xfrm>
            <a:off x="1476181" y="6452802"/>
            <a:ext cx="909224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Gráfico 26" descr="Palmera">
            <a:extLst>
              <a:ext uri="{FF2B5EF4-FFF2-40B4-BE49-F238E27FC236}">
                <a16:creationId xmlns:a16="http://schemas.microsoft.com/office/drawing/2014/main" id="{4832B6A4-3EC0-4E3E-B973-61F69A260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6186" y="5615741"/>
            <a:ext cx="914400" cy="914400"/>
          </a:xfrm>
          <a:prstGeom prst="rect">
            <a:avLst/>
          </a:prstGeom>
        </p:spPr>
      </p:pic>
      <p:pic>
        <p:nvPicPr>
          <p:cNvPr id="29" name="Gráfico 28" descr="Casa">
            <a:extLst>
              <a:ext uri="{FF2B5EF4-FFF2-40B4-BE49-F238E27FC236}">
                <a16:creationId xmlns:a16="http://schemas.microsoft.com/office/drawing/2014/main" id="{DD664063-2102-41A8-9700-CE8B1ECFA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1815" y="5663385"/>
            <a:ext cx="914400" cy="9144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6466CC2-E7E0-4E82-8B17-F090A8206C07}"/>
              </a:ext>
            </a:extLst>
          </p:cNvPr>
          <p:cNvSpPr txBox="1"/>
          <p:nvPr/>
        </p:nvSpPr>
        <p:spPr>
          <a:xfrm>
            <a:off x="2254966" y="53674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B2B9585-1A4F-4431-9E41-0F1D6E993E29}"/>
              </a:ext>
            </a:extLst>
          </p:cNvPr>
          <p:cNvSpPr txBox="1"/>
          <p:nvPr/>
        </p:nvSpPr>
        <p:spPr>
          <a:xfrm>
            <a:off x="8961322" y="536747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ECFEE06A-0456-4A15-945D-96BB90B336FA}"/>
                  </a:ext>
                </a:extLst>
              </p:cNvPr>
              <p:cNvSpPr txBox="1"/>
              <p:nvPr/>
            </p:nvSpPr>
            <p:spPr>
              <a:xfrm>
                <a:off x="1800964" y="6433100"/>
                <a:ext cx="1216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ECFEE06A-0456-4A15-945D-96BB90B33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64" y="6433100"/>
                <a:ext cx="12161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FDFCDE9B-1D2A-460C-A03E-07F1CABB5F74}"/>
                  </a:ext>
                </a:extLst>
              </p:cNvPr>
              <p:cNvSpPr txBox="1"/>
              <p:nvPr/>
            </p:nvSpPr>
            <p:spPr>
              <a:xfrm>
                <a:off x="8384175" y="6433100"/>
                <a:ext cx="1384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FDFCDE9B-1D2A-460C-A03E-07F1CABB5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75" y="6433100"/>
                <a:ext cx="138486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001D9C2-420D-4DC4-83F9-ADDBCB33D1FA}"/>
              </a:ext>
            </a:extLst>
          </p:cNvPr>
          <p:cNvCxnSpPr>
            <a:cxnSpLocks/>
          </p:cNvCxnSpPr>
          <p:nvPr/>
        </p:nvCxnSpPr>
        <p:spPr>
          <a:xfrm flipV="1">
            <a:off x="2885756" y="6233863"/>
            <a:ext cx="5799971" cy="3279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97D15919-0021-4476-BF7A-FA286F3FC7DE}"/>
                  </a:ext>
                </a:extLst>
              </p:cNvPr>
              <p:cNvSpPr txBox="1"/>
              <p:nvPr/>
            </p:nvSpPr>
            <p:spPr>
              <a:xfrm>
                <a:off x="4311735" y="5904312"/>
                <a:ext cx="3281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97D15919-0021-4476-BF7A-FA286F3FC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35" y="5904312"/>
                <a:ext cx="328185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D2B7884-81F9-41B5-95E1-9C025290F4A2}"/>
              </a:ext>
            </a:extLst>
          </p:cNvPr>
          <p:cNvSpPr/>
          <p:nvPr/>
        </p:nvSpPr>
        <p:spPr>
          <a:xfrm>
            <a:off x="560717" y="319177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5413E23-6874-4BCC-86E4-B147F758AF07}"/>
              </a:ext>
            </a:extLst>
          </p:cNvPr>
          <p:cNvSpPr/>
          <p:nvPr/>
        </p:nvSpPr>
        <p:spPr>
          <a:xfrm>
            <a:off x="897147" y="47185"/>
            <a:ext cx="2167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Velocitat: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BFC9D30-BC56-492C-9D17-72556A659962}"/>
                  </a:ext>
                </a:extLst>
              </p:cNvPr>
              <p:cNvSpPr/>
              <p:nvPr/>
            </p:nvSpPr>
            <p:spPr>
              <a:xfrm>
                <a:off x="1191312" y="830469"/>
                <a:ext cx="2334403" cy="980747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s-ES" b="1"/>
              </a:p>
              <a:p>
                <a:pPr algn="ctr"/>
                <a:r>
                  <a:rPr lang="es-ES"/>
                  <a:t>Segons el SI,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BFC9D30-BC56-492C-9D17-72556A659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12" y="830469"/>
                <a:ext cx="2334403" cy="980747"/>
              </a:xfrm>
              <a:prstGeom prst="rect">
                <a:avLst/>
              </a:prstGeom>
              <a:blipFill>
                <a:blip r:embed="rId2"/>
                <a:stretch>
                  <a:fillRect b="-3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42E913C-258A-49CD-8323-B593B7D37F5E}"/>
              </a:ext>
            </a:extLst>
          </p:cNvPr>
          <p:cNvSpPr txBox="1">
            <a:spLocks/>
          </p:cNvSpPr>
          <p:nvPr/>
        </p:nvSpPr>
        <p:spPr>
          <a:xfrm>
            <a:off x="3525715" y="830469"/>
            <a:ext cx="8124093" cy="980747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i="0"/>
              <a:t>La velocitat mesura la </a:t>
            </a:r>
            <a:r>
              <a:rPr lang="es-ES" b="1" i="0"/>
              <a:t>rapidesa</a:t>
            </a:r>
            <a:r>
              <a:rPr lang="es-ES" i="0"/>
              <a:t> amb què es desplaça un mòbil</a:t>
            </a:r>
            <a:r>
              <a:rPr lang="es-ES"/>
              <a:t>, el temps que tarda en recorrer una distància.</a:t>
            </a:r>
            <a:endParaRPr lang="es-ES" i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3F45CA8-CA2B-4A42-9173-B24AD3D45BDA}"/>
              </a:ext>
            </a:extLst>
          </p:cNvPr>
          <p:cNvSpPr txBox="1">
            <a:spLocks/>
          </p:cNvSpPr>
          <p:nvPr/>
        </p:nvSpPr>
        <p:spPr>
          <a:xfrm>
            <a:off x="1101969" y="2348279"/>
            <a:ext cx="8124093" cy="980747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/>
              <a:t>VELOCITAT INSTANTÀNIA:</a:t>
            </a:r>
            <a:r>
              <a:rPr lang="es-ES" i="0"/>
              <a:t> velocitat que porta el mòbil en cada instant.</a:t>
            </a:r>
          </a:p>
          <a:p>
            <a:r>
              <a:rPr lang="es-ES" b="1"/>
              <a:t>VELOCITAT MITJANA:</a:t>
            </a:r>
            <a:r>
              <a:rPr lang="es-ES"/>
              <a:t> s’ha calculat durant tot el temps.</a:t>
            </a:r>
            <a:endParaRPr lang="es-ES" b="1" i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D1EEFA-0DBD-4BC1-BC84-A23345C85B41}"/>
              </a:ext>
            </a:extLst>
          </p:cNvPr>
          <p:cNvSpPr txBox="1"/>
          <p:nvPr/>
        </p:nvSpPr>
        <p:spPr>
          <a:xfrm>
            <a:off x="897147" y="1886614"/>
            <a:ext cx="464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VELOCITAT MITJANA I INSTANTÀNIA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8A4809-F8A9-4FA4-8B04-B653CD8FEBC2}"/>
              </a:ext>
            </a:extLst>
          </p:cNvPr>
          <p:cNvSpPr txBox="1"/>
          <p:nvPr/>
        </p:nvSpPr>
        <p:spPr>
          <a:xfrm>
            <a:off x="897146" y="3198167"/>
            <a:ext cx="30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VELOCITAT VECTORIAL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7AEFA5D-7491-471A-A2CD-26030E8A00EA}"/>
              </a:ext>
            </a:extLst>
          </p:cNvPr>
          <p:cNvSpPr txBox="1">
            <a:spLocks/>
          </p:cNvSpPr>
          <p:nvPr/>
        </p:nvSpPr>
        <p:spPr>
          <a:xfrm>
            <a:off x="1101968" y="3659832"/>
            <a:ext cx="10899532" cy="1896906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i="0"/>
              <a:t>La velocitat és una </a:t>
            </a:r>
            <a:r>
              <a:rPr lang="es-ES" b="1"/>
              <a:t>magnitud vectorial,</a:t>
            </a:r>
            <a:r>
              <a:rPr lang="es-ES"/>
              <a:t> perquè per conèixer-la s’ha d’indicar:</a:t>
            </a:r>
          </a:p>
          <a:p>
            <a:r>
              <a:rPr lang="es-ES" b="1" i="0"/>
              <a:t>MÒDUL:</a:t>
            </a:r>
            <a:r>
              <a:rPr lang="es-ES" i="0"/>
              <a:t> valor o quantitat.</a:t>
            </a:r>
          </a:p>
          <a:p>
            <a:r>
              <a:rPr lang="es-ES" b="1"/>
              <a:t>DIRECCIÓ:</a:t>
            </a:r>
            <a:r>
              <a:rPr lang="es-ES"/>
              <a:t> camí pel que es desplaça.</a:t>
            </a:r>
          </a:p>
          <a:p>
            <a:r>
              <a:rPr lang="es-ES" b="1"/>
              <a:t>SENTIT:</a:t>
            </a:r>
            <a:r>
              <a:rPr lang="es-ES"/>
              <a:t> destí del moviment.</a:t>
            </a:r>
            <a:endParaRPr lang="es-ES" b="1" i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70BD60B-2F4C-4EB3-BE42-7C324AE7C1B9}"/>
              </a:ext>
            </a:extLst>
          </p:cNvPr>
          <p:cNvCxnSpPr/>
          <p:nvPr/>
        </p:nvCxnSpPr>
        <p:spPr>
          <a:xfrm>
            <a:off x="8949404" y="4188477"/>
            <a:ext cx="0" cy="10111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1C91016-8744-4025-ADA4-E42FED276F82}"/>
              </a:ext>
            </a:extLst>
          </p:cNvPr>
          <p:cNvCxnSpPr/>
          <p:nvPr/>
        </p:nvCxnSpPr>
        <p:spPr>
          <a:xfrm>
            <a:off x="9479874" y="4188477"/>
            <a:ext cx="0" cy="10111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EFC24EA-D6D4-413A-8ACD-D502688A0DF5}"/>
              </a:ext>
            </a:extLst>
          </p:cNvPr>
          <p:cNvCxnSpPr>
            <a:cxnSpLocks/>
          </p:cNvCxnSpPr>
          <p:nvPr/>
        </p:nvCxnSpPr>
        <p:spPr>
          <a:xfrm flipH="1">
            <a:off x="9452034" y="5534616"/>
            <a:ext cx="95042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94CF147-1B7E-4D16-9E80-5322F02575DB}"/>
              </a:ext>
            </a:extLst>
          </p:cNvPr>
          <p:cNvCxnSpPr>
            <a:cxnSpLocks/>
          </p:cNvCxnSpPr>
          <p:nvPr/>
        </p:nvCxnSpPr>
        <p:spPr>
          <a:xfrm flipH="1">
            <a:off x="9452033" y="5199592"/>
            <a:ext cx="3465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E3EF3BB-E5F5-4D1D-8D9D-8FE2DF232F3D}"/>
              </a:ext>
            </a:extLst>
          </p:cNvPr>
          <p:cNvCxnSpPr>
            <a:cxnSpLocks/>
          </p:cNvCxnSpPr>
          <p:nvPr/>
        </p:nvCxnSpPr>
        <p:spPr>
          <a:xfrm flipH="1">
            <a:off x="7495355" y="5534616"/>
            <a:ext cx="1454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5D0A2DF-772E-4007-A4C7-1703F752F729}"/>
              </a:ext>
            </a:extLst>
          </p:cNvPr>
          <p:cNvCxnSpPr>
            <a:cxnSpLocks/>
          </p:cNvCxnSpPr>
          <p:nvPr/>
        </p:nvCxnSpPr>
        <p:spPr>
          <a:xfrm flipH="1">
            <a:off x="7495355" y="5199592"/>
            <a:ext cx="1454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Gráfico 26" descr="Hombre">
            <a:extLst>
              <a:ext uri="{FF2B5EF4-FFF2-40B4-BE49-F238E27FC236}">
                <a16:creationId xmlns:a16="http://schemas.microsoft.com/office/drawing/2014/main" id="{A88A2074-A75E-4AAA-8193-D5DEB7ABB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1307" y="5153542"/>
            <a:ext cx="628567" cy="62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B5936CA-135A-444B-B620-79306A17F2BB}"/>
                  </a:ext>
                </a:extLst>
              </p:cNvPr>
              <p:cNvSpPr txBox="1"/>
              <p:nvPr/>
            </p:nvSpPr>
            <p:spPr>
              <a:xfrm>
                <a:off x="8605340" y="5746273"/>
                <a:ext cx="1120500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s-ES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s-ES"/>
                  <a:t> 5s</a:t>
                </a: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B5936CA-135A-444B-B620-79306A17F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340" y="5746273"/>
                <a:ext cx="1120500" cy="462947"/>
              </a:xfrm>
              <a:prstGeom prst="rect">
                <a:avLst/>
              </a:prstGeom>
              <a:blipFill>
                <a:blip r:embed="rId5"/>
                <a:stretch>
                  <a:fillRect t="-1316" r="-3825" b="-65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áfico 29" descr="Quiosco">
            <a:extLst>
              <a:ext uri="{FF2B5EF4-FFF2-40B4-BE49-F238E27FC236}">
                <a16:creationId xmlns:a16="http://schemas.microsoft.com/office/drawing/2014/main" id="{F3626D55-0E41-4396-8511-554BFFB5B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2323" y="4713044"/>
            <a:ext cx="946162" cy="946162"/>
          </a:xfrm>
          <a:prstGeom prst="rect">
            <a:avLst/>
          </a:prstGeom>
        </p:spPr>
      </p:pic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1991D8E5-FF39-45FB-ACA9-D6806B7E295C}"/>
              </a:ext>
            </a:extLst>
          </p:cNvPr>
          <p:cNvCxnSpPr/>
          <p:nvPr/>
        </p:nvCxnSpPr>
        <p:spPr>
          <a:xfrm>
            <a:off x="7009623" y="5402152"/>
            <a:ext cx="1311215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557C024-C767-4669-B2B5-4A95802D06DA}"/>
              </a:ext>
            </a:extLst>
          </p:cNvPr>
          <p:cNvSpPr txBox="1"/>
          <p:nvPr/>
        </p:nvSpPr>
        <p:spPr>
          <a:xfrm>
            <a:off x="7389353" y="5199955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sentit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E9BEDBE7-A78E-4B4E-926A-0BD4E4AA5777}"/>
              </a:ext>
            </a:extLst>
          </p:cNvPr>
          <p:cNvCxnSpPr/>
          <p:nvPr/>
        </p:nvCxnSpPr>
        <p:spPr>
          <a:xfrm flipV="1">
            <a:off x="9194759" y="4383732"/>
            <a:ext cx="0" cy="62242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383654B-54EC-4A8E-8BB4-D06B3D85D5EF}"/>
              </a:ext>
            </a:extLst>
          </p:cNvPr>
          <p:cNvSpPr txBox="1"/>
          <p:nvPr/>
        </p:nvSpPr>
        <p:spPr>
          <a:xfrm rot="16200000">
            <a:off x="8768535" y="462570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direcció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7D8D505-DDE9-4242-B39A-35CC245A6281}"/>
              </a:ext>
            </a:extLst>
          </p:cNvPr>
          <p:cNvSpPr txBox="1"/>
          <p:nvPr/>
        </p:nvSpPr>
        <p:spPr>
          <a:xfrm>
            <a:off x="9850685" y="42909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+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50C3D14-44B9-46A8-8F12-C96A969C8B96}"/>
              </a:ext>
            </a:extLst>
          </p:cNvPr>
          <p:cNvSpPr txBox="1"/>
          <p:nvPr/>
        </p:nvSpPr>
        <p:spPr>
          <a:xfrm>
            <a:off x="8421916" y="429099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-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A5B2181-C2E6-4A33-82A9-C7BB5BC81D02}"/>
              </a:ext>
            </a:extLst>
          </p:cNvPr>
          <p:cNvSpPr txBox="1"/>
          <p:nvPr/>
        </p:nvSpPr>
        <p:spPr>
          <a:xfrm>
            <a:off x="897146" y="5325905"/>
            <a:ext cx="426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VELOCITAT POSITIVA I NEGATIVA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96633273-D9C6-4104-A669-66B8F98F4DD7}"/>
              </a:ext>
            </a:extLst>
          </p:cNvPr>
          <p:cNvSpPr txBox="1">
            <a:spLocks/>
          </p:cNvSpPr>
          <p:nvPr/>
        </p:nvSpPr>
        <p:spPr>
          <a:xfrm>
            <a:off x="1130152" y="5839771"/>
            <a:ext cx="8124093" cy="980747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/>
              <a:t>VELOCITAT POSITIVA:</a:t>
            </a:r>
            <a:r>
              <a:rPr lang="es-ES" i="0"/>
              <a:t> cap a l’eix positiu (dreta).</a:t>
            </a:r>
          </a:p>
          <a:p>
            <a:r>
              <a:rPr lang="es-ES" b="1"/>
              <a:t>VELOCITAT NEGATIVA:</a:t>
            </a:r>
            <a:r>
              <a:rPr lang="es-ES"/>
              <a:t> cap a l’eix negatiu (esquerra).</a:t>
            </a:r>
            <a:endParaRPr lang="es-ES" b="1" i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9863379-CA87-4485-888B-69FC57AEBEBA}"/>
              </a:ext>
            </a:extLst>
          </p:cNvPr>
          <p:cNvCxnSpPr/>
          <p:nvPr/>
        </p:nvCxnSpPr>
        <p:spPr>
          <a:xfrm>
            <a:off x="9376913" y="5402152"/>
            <a:ext cx="245410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1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8966D-74CB-4FE0-9A50-317059F2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1127055"/>
            <a:ext cx="9601200" cy="862639"/>
          </a:xfrm>
        </p:spPr>
        <p:txBody>
          <a:bodyPr/>
          <a:lstStyle/>
          <a:p>
            <a:r>
              <a:rPr lang="es-ES"/>
              <a:t>El </a:t>
            </a:r>
            <a:r>
              <a:rPr lang="es-ES" b="1"/>
              <a:t>moviment rectilini uniforme</a:t>
            </a:r>
            <a:r>
              <a:rPr lang="es-ES"/>
              <a:t> (</a:t>
            </a:r>
            <a:r>
              <a:rPr lang="es-ES" b="1"/>
              <a:t>MRU</a:t>
            </a:r>
            <a:r>
              <a:rPr lang="es-ES"/>
              <a:t>) ocorre al complir dues condicions: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07CA659-7296-4464-B65C-233EDA8A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29" y="366623"/>
            <a:ext cx="9601200" cy="746185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s-ES"/>
              <a:t>Moviment rectilini uniforme (MRU)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32F4A1B-AD7E-4E75-A30B-8290E7E8FAB2}"/>
              </a:ext>
            </a:extLst>
          </p:cNvPr>
          <p:cNvCxnSpPr/>
          <p:nvPr/>
        </p:nvCxnSpPr>
        <p:spPr>
          <a:xfrm>
            <a:off x="681487" y="983411"/>
            <a:ext cx="115105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306AD98-D3C0-485B-969C-570B27798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81311"/>
              </p:ext>
            </p:extLst>
          </p:nvPr>
        </p:nvGraphicFramePr>
        <p:xfrm>
          <a:off x="2632735" y="1544606"/>
          <a:ext cx="6509587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255">
                  <a:extLst>
                    <a:ext uri="{9D8B030D-6E8A-4147-A177-3AD203B41FA5}">
                      <a16:colId xmlns:a16="http://schemas.microsoft.com/office/drawing/2014/main" val="3573601339"/>
                    </a:ext>
                  </a:extLst>
                </a:gridCol>
                <a:gridCol w="2751827">
                  <a:extLst>
                    <a:ext uri="{9D8B030D-6E8A-4147-A177-3AD203B41FA5}">
                      <a16:colId xmlns:a16="http://schemas.microsoft.com/office/drawing/2014/main" val="3306952028"/>
                    </a:ext>
                  </a:extLst>
                </a:gridCol>
                <a:gridCol w="2320505">
                  <a:extLst>
                    <a:ext uri="{9D8B030D-6E8A-4147-A177-3AD203B41FA5}">
                      <a16:colId xmlns:a16="http://schemas.microsoft.com/office/drawing/2014/main" val="71814023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MOVIMENT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RECTILINI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281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TRAJECTÒRIA RECTILINIA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VELOCITAT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9832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55C974D-B850-4D1B-9616-FF93DE621CA1}"/>
              </a:ext>
            </a:extLst>
          </p:cNvPr>
          <p:cNvSpPr txBox="1"/>
          <p:nvPr/>
        </p:nvSpPr>
        <p:spPr>
          <a:xfrm>
            <a:off x="886143" y="3796693"/>
            <a:ext cx="669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EXEMPLE</a:t>
            </a:r>
            <a:r>
              <a:rPr lang="es-ES"/>
              <a:t>: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D20C866-BC35-453C-B172-50027FF1A1E7}"/>
              </a:ext>
            </a:extLst>
          </p:cNvPr>
          <p:cNvSpPr/>
          <p:nvPr/>
        </p:nvSpPr>
        <p:spPr>
          <a:xfrm>
            <a:off x="599536" y="2545941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15589B4-B33B-4D2E-97E2-1E3D537E4300}"/>
              </a:ext>
            </a:extLst>
          </p:cNvPr>
          <p:cNvSpPr/>
          <p:nvPr/>
        </p:nvSpPr>
        <p:spPr>
          <a:xfrm>
            <a:off x="855308" y="2191998"/>
            <a:ext cx="2553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Equacions: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C9C25EE-C939-469F-AAAC-D331ACCAB2ED}"/>
                  </a:ext>
                </a:extLst>
              </p:cNvPr>
              <p:cNvSpPr/>
              <p:nvPr/>
            </p:nvSpPr>
            <p:spPr>
              <a:xfrm>
                <a:off x="2002868" y="2892000"/>
                <a:ext cx="2439689" cy="647159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/>
                  <a:t>EQUACIÓ DE POSICIÓ: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C9C25EE-C939-469F-AAAC-D331ACCAB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68" y="2892000"/>
                <a:ext cx="2439689" cy="647159"/>
              </a:xfrm>
              <a:prstGeom prst="rect">
                <a:avLst/>
              </a:prstGeom>
              <a:blipFill>
                <a:blip r:embed="rId2"/>
                <a:stretch>
                  <a:fillRect t="-4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D620125-3C12-442C-9505-65BAB04626FA}"/>
                  </a:ext>
                </a:extLst>
              </p:cNvPr>
              <p:cNvSpPr/>
              <p:nvPr/>
            </p:nvSpPr>
            <p:spPr>
              <a:xfrm>
                <a:off x="5128510" y="2892000"/>
                <a:ext cx="2980275" cy="904693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/>
                  <a:t>EQUACIÓ DE VELOCITAT: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D620125-3C12-442C-9505-65BAB0462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10" y="2892000"/>
                <a:ext cx="2980275" cy="904693"/>
              </a:xfrm>
              <a:prstGeom prst="rect">
                <a:avLst/>
              </a:prstGeom>
              <a:blipFill>
                <a:blip r:embed="rId3"/>
                <a:stretch>
                  <a:fillRect t="-2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EFF8D44-1757-4B44-A79A-92CCD12B01AF}"/>
                  </a:ext>
                </a:extLst>
              </p:cNvPr>
              <p:cNvSpPr/>
              <p:nvPr/>
            </p:nvSpPr>
            <p:spPr>
              <a:xfrm>
                <a:off x="10389892" y="3315800"/>
                <a:ext cx="1652584" cy="593711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rtlCol="0" anchor="ctr"/>
              <a:lstStyle/>
              <a:p>
                <a:r>
                  <a:rPr lang="es-ES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RECORDA</a:t>
                </a:r>
                <a:r>
                  <a:rPr lang="es-ES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EFF8D44-1757-4B44-A79A-92CCD12B0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892" y="3315800"/>
                <a:ext cx="1652584" cy="593711"/>
              </a:xfrm>
              <a:prstGeom prst="rect">
                <a:avLst/>
              </a:prstGeom>
              <a:blipFill>
                <a:blip r:embed="rId4"/>
                <a:stretch>
                  <a:fillRect l="-2564" t="-9091" b="-4040"/>
                </a:stretch>
              </a:blip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8AD65E8-9787-4588-A5C5-FC6CA1628FF2}"/>
              </a:ext>
            </a:extLst>
          </p:cNvPr>
          <p:cNvCxnSpPr>
            <a:cxnSpLocks/>
          </p:cNvCxnSpPr>
          <p:nvPr/>
        </p:nvCxnSpPr>
        <p:spPr>
          <a:xfrm>
            <a:off x="1352473" y="4701386"/>
            <a:ext cx="501396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áfico 16" descr="Coche">
            <a:extLst>
              <a:ext uri="{FF2B5EF4-FFF2-40B4-BE49-F238E27FC236}">
                <a16:creationId xmlns:a16="http://schemas.microsoft.com/office/drawing/2014/main" id="{E6F30FFB-CC0B-4474-BB01-2817706F4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5761" y="401938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3977E24-3875-48FE-BB32-FB4F61421F72}"/>
                  </a:ext>
                </a:extLst>
              </p:cNvPr>
              <p:cNvSpPr txBox="1"/>
              <p:nvPr/>
            </p:nvSpPr>
            <p:spPr>
              <a:xfrm>
                <a:off x="3297295" y="3927870"/>
                <a:ext cx="74892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3977E24-3875-48FE-BB32-FB4F61421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295" y="3927870"/>
                <a:ext cx="748923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CA20FF1-AD5E-4F15-9D36-98A209B9791A}"/>
              </a:ext>
            </a:extLst>
          </p:cNvPr>
          <p:cNvCxnSpPr/>
          <p:nvPr/>
        </p:nvCxnSpPr>
        <p:spPr>
          <a:xfrm>
            <a:off x="2576359" y="4476584"/>
            <a:ext cx="2734574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9EF78AA-9D13-49FA-A22A-2BE35422056E}"/>
                  </a:ext>
                </a:extLst>
              </p:cNvPr>
              <p:cNvSpPr txBox="1"/>
              <p:nvPr/>
            </p:nvSpPr>
            <p:spPr>
              <a:xfrm>
                <a:off x="1695366" y="4701386"/>
                <a:ext cx="69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9EF78AA-9D13-49FA-A22A-2BE354220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366" y="4701386"/>
                <a:ext cx="6951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6750F19F-7AB0-4E26-A2C4-B42AF41DAA44}"/>
                  </a:ext>
                </a:extLst>
              </p:cNvPr>
              <p:cNvSpPr txBox="1"/>
              <p:nvPr/>
            </p:nvSpPr>
            <p:spPr>
              <a:xfrm>
                <a:off x="5532585" y="4747552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6750F19F-7AB0-4E26-A2C4-B42AF41D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585" y="4747552"/>
                <a:ext cx="212430" cy="276999"/>
              </a:xfrm>
              <a:prstGeom prst="rect">
                <a:avLst/>
              </a:prstGeom>
              <a:blipFill>
                <a:blip r:embed="rId9"/>
                <a:stretch>
                  <a:fillRect l="-26471" r="-26471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9AC1F70-B89F-434A-B644-088537F52E26}"/>
              </a:ext>
            </a:extLst>
          </p:cNvPr>
          <p:cNvCxnSpPr>
            <a:cxnSpLocks/>
          </p:cNvCxnSpPr>
          <p:nvPr/>
        </p:nvCxnSpPr>
        <p:spPr>
          <a:xfrm>
            <a:off x="1372404" y="5605063"/>
            <a:ext cx="499403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Gráfico 24" descr="Coche">
            <a:extLst>
              <a:ext uri="{FF2B5EF4-FFF2-40B4-BE49-F238E27FC236}">
                <a16:creationId xmlns:a16="http://schemas.microsoft.com/office/drawing/2014/main" id="{A90219CA-F8EB-4DB8-A73E-B581294DD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5692" y="492306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EC19DAA-FEF3-4964-B64B-C7A7FE00FF61}"/>
                  </a:ext>
                </a:extLst>
              </p:cNvPr>
              <p:cNvSpPr txBox="1"/>
              <p:nvPr/>
            </p:nvSpPr>
            <p:spPr>
              <a:xfrm>
                <a:off x="3317226" y="4831547"/>
                <a:ext cx="74892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EC19DAA-FEF3-4964-B64B-C7A7FE00F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226" y="4831547"/>
                <a:ext cx="748923" cy="564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6BBD3A3C-3797-4248-A300-63A5C77FFBC4}"/>
              </a:ext>
            </a:extLst>
          </p:cNvPr>
          <p:cNvCxnSpPr/>
          <p:nvPr/>
        </p:nvCxnSpPr>
        <p:spPr>
          <a:xfrm>
            <a:off x="2596290" y="5380261"/>
            <a:ext cx="2734574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4946D58-297E-426F-AA6F-31564636CF83}"/>
                  </a:ext>
                </a:extLst>
              </p:cNvPr>
              <p:cNvSpPr txBox="1"/>
              <p:nvPr/>
            </p:nvSpPr>
            <p:spPr>
              <a:xfrm>
                <a:off x="1715297" y="5605063"/>
                <a:ext cx="69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4946D58-297E-426F-AA6F-31564636C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97" y="5605063"/>
                <a:ext cx="6951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E16D7484-2048-4D68-AE5F-E2F3EB4AE760}"/>
                  </a:ext>
                </a:extLst>
              </p:cNvPr>
              <p:cNvSpPr txBox="1"/>
              <p:nvPr/>
            </p:nvSpPr>
            <p:spPr>
              <a:xfrm>
                <a:off x="5552516" y="5651229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E16D7484-2048-4D68-AE5F-E2F3EB4AE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16" y="5651229"/>
                <a:ext cx="212430" cy="276999"/>
              </a:xfrm>
              <a:prstGeom prst="rect">
                <a:avLst/>
              </a:prstGeom>
              <a:blipFill>
                <a:blip r:embed="rId12"/>
                <a:stretch>
                  <a:fillRect l="-25714" r="-22857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0007835-CA26-4932-8FF1-4E19021D9235}"/>
              </a:ext>
            </a:extLst>
          </p:cNvPr>
          <p:cNvCxnSpPr>
            <a:cxnSpLocks/>
          </p:cNvCxnSpPr>
          <p:nvPr/>
        </p:nvCxnSpPr>
        <p:spPr>
          <a:xfrm>
            <a:off x="1372404" y="6469856"/>
            <a:ext cx="499403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Gráfico 40" descr="Coche">
            <a:extLst>
              <a:ext uri="{FF2B5EF4-FFF2-40B4-BE49-F238E27FC236}">
                <a16:creationId xmlns:a16="http://schemas.microsoft.com/office/drawing/2014/main" id="{3F2232D2-E113-4B5A-A700-305F0C80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181600" y="580672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E1EB4AC6-5215-4A6C-AD23-2A4CC887E1FC}"/>
                  </a:ext>
                </a:extLst>
              </p:cNvPr>
              <p:cNvSpPr txBox="1"/>
              <p:nvPr/>
            </p:nvSpPr>
            <p:spPr>
              <a:xfrm>
                <a:off x="3589115" y="5746391"/>
                <a:ext cx="74892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E1EB4AC6-5215-4A6C-AD23-2A4CC887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115" y="5746391"/>
                <a:ext cx="748923" cy="5648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E348F3DB-B337-4FE3-80BF-1FD2D733617C}"/>
              </a:ext>
            </a:extLst>
          </p:cNvPr>
          <p:cNvCxnSpPr>
            <a:cxnSpLocks/>
            <a:stCxn id="41" idx="3"/>
          </p:cNvCxnSpPr>
          <p:nvPr/>
        </p:nvCxnSpPr>
        <p:spPr>
          <a:xfrm flipH="1" flipV="1">
            <a:off x="2520092" y="6261237"/>
            <a:ext cx="2661508" cy="268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6F2E96F-C6D8-4407-BF30-04AFEE57B4CE}"/>
                  </a:ext>
                </a:extLst>
              </p:cNvPr>
              <p:cNvSpPr txBox="1"/>
              <p:nvPr/>
            </p:nvSpPr>
            <p:spPr>
              <a:xfrm>
                <a:off x="5296635" y="6469856"/>
                <a:ext cx="69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6F2E96F-C6D8-4407-BF30-04AFEE57B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635" y="6469856"/>
                <a:ext cx="69519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5498C232-05DD-4200-B6BF-014A1D272305}"/>
                  </a:ext>
                </a:extLst>
              </p:cNvPr>
              <p:cNvSpPr txBox="1"/>
              <p:nvPr/>
            </p:nvSpPr>
            <p:spPr>
              <a:xfrm>
                <a:off x="1898693" y="6516022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5498C232-05DD-4200-B6BF-014A1D27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93" y="6516022"/>
                <a:ext cx="212430" cy="276999"/>
              </a:xfrm>
              <a:prstGeom prst="rect">
                <a:avLst/>
              </a:prstGeom>
              <a:blipFill>
                <a:blip r:embed="rId15"/>
                <a:stretch>
                  <a:fillRect l="-22857" r="-25714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Gráfico 56" descr="Casa">
            <a:extLst>
              <a:ext uri="{FF2B5EF4-FFF2-40B4-BE49-F238E27FC236}">
                <a16:creationId xmlns:a16="http://schemas.microsoft.com/office/drawing/2014/main" id="{E6CE3884-E13E-40C3-A57D-4654A366EE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95820" y="4952648"/>
            <a:ext cx="748923" cy="748923"/>
          </a:xfrm>
          <a:prstGeom prst="rect">
            <a:avLst/>
          </a:prstGeom>
        </p:spPr>
      </p:pic>
      <p:pic>
        <p:nvPicPr>
          <p:cNvPr id="58" name="Gráfico 57" descr="Casa">
            <a:extLst>
              <a:ext uri="{FF2B5EF4-FFF2-40B4-BE49-F238E27FC236}">
                <a16:creationId xmlns:a16="http://schemas.microsoft.com/office/drawing/2014/main" id="{8E28B245-89ED-4281-A7CC-208F63044B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5883" y="4046145"/>
            <a:ext cx="748923" cy="748923"/>
          </a:xfrm>
          <a:prstGeom prst="rect">
            <a:avLst/>
          </a:prstGeom>
        </p:spPr>
      </p:pic>
      <p:pic>
        <p:nvPicPr>
          <p:cNvPr id="59" name="Gráfico 58" descr="Casa">
            <a:extLst>
              <a:ext uri="{FF2B5EF4-FFF2-40B4-BE49-F238E27FC236}">
                <a16:creationId xmlns:a16="http://schemas.microsoft.com/office/drawing/2014/main" id="{4C432CB0-F770-4252-BC5C-9E8DACBE4A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30447" y="5844464"/>
            <a:ext cx="748923" cy="748923"/>
          </a:xfrm>
          <a:prstGeom prst="rect">
            <a:avLst/>
          </a:prstGeom>
        </p:spPr>
      </p:pic>
      <p:sp>
        <p:nvSpPr>
          <p:cNvPr id="61" name="Cerrar llave 60">
            <a:extLst>
              <a:ext uri="{FF2B5EF4-FFF2-40B4-BE49-F238E27FC236}">
                <a16:creationId xmlns:a16="http://schemas.microsoft.com/office/drawing/2014/main" id="{EEF5D9CE-B9FB-4277-A0E9-208496A4EA85}"/>
              </a:ext>
            </a:extLst>
          </p:cNvPr>
          <p:cNvSpPr/>
          <p:nvPr/>
        </p:nvSpPr>
        <p:spPr>
          <a:xfrm>
            <a:off x="6442634" y="4046145"/>
            <a:ext cx="160390" cy="70140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Cerrar llave 62">
            <a:extLst>
              <a:ext uri="{FF2B5EF4-FFF2-40B4-BE49-F238E27FC236}">
                <a16:creationId xmlns:a16="http://schemas.microsoft.com/office/drawing/2014/main" id="{DC56BBFA-540B-419A-A101-329A901B44F1}"/>
              </a:ext>
            </a:extLst>
          </p:cNvPr>
          <p:cNvSpPr/>
          <p:nvPr/>
        </p:nvSpPr>
        <p:spPr>
          <a:xfrm>
            <a:off x="6446534" y="4763292"/>
            <a:ext cx="123995" cy="8879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Cerrar llave 63">
            <a:extLst>
              <a:ext uri="{FF2B5EF4-FFF2-40B4-BE49-F238E27FC236}">
                <a16:creationId xmlns:a16="http://schemas.microsoft.com/office/drawing/2014/main" id="{041406D9-CBAC-4C27-AEDD-0BDC630E988C}"/>
              </a:ext>
            </a:extLst>
          </p:cNvPr>
          <p:cNvSpPr/>
          <p:nvPr/>
        </p:nvSpPr>
        <p:spPr>
          <a:xfrm>
            <a:off x="6442549" y="5672699"/>
            <a:ext cx="123995" cy="88793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3F35F511-200E-4344-A610-1A424C1C84B6}"/>
                  </a:ext>
                </a:extLst>
              </p:cNvPr>
              <p:cNvSpPr txBox="1"/>
              <p:nvPr/>
            </p:nvSpPr>
            <p:spPr>
              <a:xfrm>
                <a:off x="6549635" y="4212182"/>
                <a:ext cx="1655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=0+50·2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3F35F511-200E-4344-A610-1A424C1C8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35" y="4212182"/>
                <a:ext cx="165545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A6208C77-7EB2-4540-A207-883646C6CDE3}"/>
                  </a:ext>
                </a:extLst>
              </p:cNvPr>
              <p:cNvSpPr txBox="1"/>
              <p:nvPr/>
            </p:nvSpPr>
            <p:spPr>
              <a:xfrm>
                <a:off x="6522829" y="4997003"/>
                <a:ext cx="1655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=5+50·2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A6208C77-7EB2-4540-A207-883646C6C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29" y="4997003"/>
                <a:ext cx="165545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D35D426D-FBFA-45F9-82B6-50133A13A1D3}"/>
                  </a:ext>
                </a:extLst>
              </p:cNvPr>
              <p:cNvSpPr txBox="1"/>
              <p:nvPr/>
            </p:nvSpPr>
            <p:spPr>
              <a:xfrm>
                <a:off x="6498364" y="5903522"/>
                <a:ext cx="1655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=5−50·2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D35D426D-FBFA-45F9-82B6-50133A13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64" y="5903522"/>
                <a:ext cx="165545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AC6FA85D-3D8D-4989-B466-48623862069F}"/>
              </a:ext>
            </a:extLst>
          </p:cNvPr>
          <p:cNvSpPr txBox="1"/>
          <p:nvPr/>
        </p:nvSpPr>
        <p:spPr>
          <a:xfrm>
            <a:off x="9142322" y="153035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a=0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82901F-B3B2-483C-B9B8-565019FBCC6C}"/>
              </a:ext>
            </a:extLst>
          </p:cNvPr>
          <p:cNvSpPr/>
          <p:nvPr/>
        </p:nvSpPr>
        <p:spPr>
          <a:xfrm>
            <a:off x="3317226" y="3243532"/>
            <a:ext cx="271889" cy="28174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67D326-4F27-4FDC-8616-88A6286B0C56}"/>
              </a:ext>
            </a:extLst>
          </p:cNvPr>
          <p:cNvSpPr txBox="1"/>
          <p:nvPr/>
        </p:nvSpPr>
        <p:spPr>
          <a:xfrm>
            <a:off x="1779634" y="3494872"/>
            <a:ext cx="159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/>
              <a:t>positiva o negativa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5905A4E-FE66-41BB-A53B-C861041539CB}"/>
              </a:ext>
            </a:extLst>
          </p:cNvPr>
          <p:cNvCxnSpPr>
            <a:stCxn id="7" idx="2"/>
            <a:endCxn id="9" idx="3"/>
          </p:cNvCxnSpPr>
          <p:nvPr/>
        </p:nvCxnSpPr>
        <p:spPr>
          <a:xfrm flipH="1">
            <a:off x="3373084" y="3525276"/>
            <a:ext cx="80087" cy="12348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41A0F3-A3DA-488F-B554-1CE951CF9F9D}"/>
              </a:ext>
            </a:extLst>
          </p:cNvPr>
          <p:cNvSpPr txBox="1"/>
          <p:nvPr/>
        </p:nvSpPr>
        <p:spPr>
          <a:xfrm>
            <a:off x="3504626" y="442460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2s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E84AF16-2579-4D15-915A-64307147B54B}"/>
              </a:ext>
            </a:extLst>
          </p:cNvPr>
          <p:cNvSpPr txBox="1"/>
          <p:nvPr/>
        </p:nvSpPr>
        <p:spPr>
          <a:xfrm>
            <a:off x="3495187" y="528939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2s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1EF80FE-EB89-4838-9990-3FF1B2F500A3}"/>
              </a:ext>
            </a:extLst>
          </p:cNvPr>
          <p:cNvSpPr txBox="1"/>
          <p:nvPr/>
        </p:nvSpPr>
        <p:spPr>
          <a:xfrm>
            <a:off x="3589115" y="61839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val="276579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E723B1-AE3F-4299-8B86-0A87BFF7BB40}"/>
              </a:ext>
            </a:extLst>
          </p:cNvPr>
          <p:cNvSpPr/>
          <p:nvPr/>
        </p:nvSpPr>
        <p:spPr>
          <a:xfrm>
            <a:off x="651294" y="353943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8E5999-8520-4DBE-9865-87C2E7C91092}"/>
              </a:ext>
            </a:extLst>
          </p:cNvPr>
          <p:cNvSpPr/>
          <p:nvPr/>
        </p:nvSpPr>
        <p:spPr>
          <a:xfrm>
            <a:off x="896299" y="0"/>
            <a:ext cx="50424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Representació gràfica: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3B69F-44A7-49C8-92F1-A27513F0FD85}"/>
              </a:ext>
            </a:extLst>
          </p:cNvPr>
          <p:cNvSpPr txBox="1"/>
          <p:nvPr/>
        </p:nvSpPr>
        <p:spPr>
          <a:xfrm>
            <a:off x="896299" y="707886"/>
            <a:ext cx="396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POSICIÓ-TEMPS (x-t) del MRU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C49556-C1AC-43FA-A868-0881A89C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54" y="1169551"/>
            <a:ext cx="3448531" cy="28007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4FABE7C-399F-4930-9517-8CF19FDA799B}"/>
              </a:ext>
            </a:extLst>
          </p:cNvPr>
          <p:cNvSpPr txBox="1"/>
          <p:nvPr/>
        </p:nvSpPr>
        <p:spPr>
          <a:xfrm>
            <a:off x="3169013" y="397029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V&gt;0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90CCB2-B244-4185-8A67-5DC69DC256BB}"/>
              </a:ext>
            </a:extLst>
          </p:cNvPr>
          <p:cNvSpPr/>
          <p:nvPr/>
        </p:nvSpPr>
        <p:spPr>
          <a:xfrm>
            <a:off x="4092039" y="2246814"/>
            <a:ext cx="1104181" cy="267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E3BCCD-B84C-41C0-9CDE-8B0E884D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131" y="1169551"/>
            <a:ext cx="3553321" cy="28007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143EB6-67A5-46BC-B2A8-EA600C165CF0}"/>
              </a:ext>
            </a:extLst>
          </p:cNvPr>
          <p:cNvSpPr txBox="1"/>
          <p:nvPr/>
        </p:nvSpPr>
        <p:spPr>
          <a:xfrm>
            <a:off x="8393745" y="3970292"/>
            <a:ext cx="5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V&lt;0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03563A-1108-4496-991B-C8134BEF4AE8}"/>
              </a:ext>
            </a:extLst>
          </p:cNvPr>
          <p:cNvSpPr/>
          <p:nvPr/>
        </p:nvSpPr>
        <p:spPr>
          <a:xfrm>
            <a:off x="9040725" y="2271891"/>
            <a:ext cx="1104181" cy="267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5FFED6A7-1BDF-4393-9F7B-15EAE614EE0E}"/>
              </a:ext>
            </a:extLst>
          </p:cNvPr>
          <p:cNvSpPr/>
          <p:nvPr/>
        </p:nvSpPr>
        <p:spPr>
          <a:xfrm rot="5400000">
            <a:off x="3456842" y="2349772"/>
            <a:ext cx="125952" cy="41536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2AB95B45-157E-415D-9F00-846B7294B335}"/>
              </a:ext>
            </a:extLst>
          </p:cNvPr>
          <p:cNvSpPr/>
          <p:nvPr/>
        </p:nvSpPr>
        <p:spPr>
          <a:xfrm rot="5400000">
            <a:off x="8619469" y="2355721"/>
            <a:ext cx="125952" cy="41536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CAA7C-FE25-45D4-8370-DD82D62F217D}"/>
              </a:ext>
            </a:extLst>
          </p:cNvPr>
          <p:cNvSpPr txBox="1"/>
          <p:nvPr/>
        </p:nvSpPr>
        <p:spPr>
          <a:xfrm>
            <a:off x="1795554" y="4464704"/>
            <a:ext cx="323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posició es major</a:t>
            </a:r>
            <a:r>
              <a:rPr lang="es-ES"/>
              <a:t> (eix positiu).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5BFE33-8BBE-45ED-A64E-D27C003FA01A}"/>
              </a:ext>
            </a:extLst>
          </p:cNvPr>
          <p:cNvSpPr txBox="1"/>
          <p:nvPr/>
        </p:nvSpPr>
        <p:spPr>
          <a:xfrm>
            <a:off x="7097970" y="4525513"/>
            <a:ext cx="3661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posició canvia cap a l’eix negatiu</a:t>
            </a:r>
            <a:r>
              <a:rPr lang="es-ES"/>
              <a:t>.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CB928D4-3079-452C-8047-A72381C54756}"/>
              </a:ext>
            </a:extLst>
          </p:cNvPr>
          <p:cNvCxnSpPr>
            <a:cxnSpLocks/>
          </p:cNvCxnSpPr>
          <p:nvPr/>
        </p:nvCxnSpPr>
        <p:spPr>
          <a:xfrm>
            <a:off x="1951126" y="6507849"/>
            <a:ext cx="863979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Caminar">
            <a:extLst>
              <a:ext uri="{FF2B5EF4-FFF2-40B4-BE49-F238E27FC236}">
                <a16:creationId xmlns:a16="http://schemas.microsoft.com/office/drawing/2014/main" id="{1D292E52-04B3-4407-87FA-E855DABC3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593213" y="5894946"/>
            <a:ext cx="690986" cy="660360"/>
          </a:xfrm>
          <a:prstGeom prst="rect">
            <a:avLst/>
          </a:prstGeom>
        </p:spPr>
      </p:pic>
      <p:sp>
        <p:nvSpPr>
          <p:cNvPr id="20" name="Flecha: hacia la izquierda 19">
            <a:extLst>
              <a:ext uri="{FF2B5EF4-FFF2-40B4-BE49-F238E27FC236}">
                <a16:creationId xmlns:a16="http://schemas.microsoft.com/office/drawing/2014/main" id="{731CA2D7-B437-4534-BA46-2A9422B92126}"/>
              </a:ext>
            </a:extLst>
          </p:cNvPr>
          <p:cNvSpPr/>
          <p:nvPr/>
        </p:nvSpPr>
        <p:spPr>
          <a:xfrm>
            <a:off x="4976864" y="6184242"/>
            <a:ext cx="616349" cy="112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7B47985-838E-4A64-8781-6F73E3F636BF}"/>
                  </a:ext>
                </a:extLst>
              </p:cNvPr>
              <p:cNvSpPr txBox="1"/>
              <p:nvPr/>
            </p:nvSpPr>
            <p:spPr>
              <a:xfrm>
                <a:off x="3734026" y="6499096"/>
                <a:ext cx="69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7B47985-838E-4A64-8781-6F73E3F6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026" y="6499096"/>
                <a:ext cx="6951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406F583-260E-48CB-A91A-B74BE9150455}"/>
                  </a:ext>
                </a:extLst>
              </p:cNvPr>
              <p:cNvSpPr txBox="1"/>
              <p:nvPr/>
            </p:nvSpPr>
            <p:spPr>
              <a:xfrm>
                <a:off x="7448196" y="6499096"/>
                <a:ext cx="69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406F583-260E-48CB-A91A-B74BE915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196" y="6499096"/>
                <a:ext cx="6951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FFB5CA5-64E6-4D81-B765-3B979D0893B2}"/>
                  </a:ext>
                </a:extLst>
              </p:cNvPr>
              <p:cNvSpPr txBox="1"/>
              <p:nvPr/>
            </p:nvSpPr>
            <p:spPr>
              <a:xfrm>
                <a:off x="5593213" y="6499096"/>
                <a:ext cx="80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FFB5CA5-64E6-4D81-B765-3B979D089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13" y="6499096"/>
                <a:ext cx="8037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E561EC7-EA0F-471C-88EA-B92FFCDCC664}"/>
              </a:ext>
            </a:extLst>
          </p:cNvPr>
          <p:cNvCxnSpPr>
            <a:cxnSpLocks/>
          </p:cNvCxnSpPr>
          <p:nvPr/>
        </p:nvCxnSpPr>
        <p:spPr>
          <a:xfrm>
            <a:off x="1935136" y="5487791"/>
            <a:ext cx="8639791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Gráfico 24" descr="Caminar">
            <a:extLst>
              <a:ext uri="{FF2B5EF4-FFF2-40B4-BE49-F238E27FC236}">
                <a16:creationId xmlns:a16="http://schemas.microsoft.com/office/drawing/2014/main" id="{1CFAFC43-FD6E-47A1-B56C-D0FC6F271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3213" y="4882947"/>
            <a:ext cx="695189" cy="660360"/>
          </a:xfrm>
          <a:prstGeom prst="rect">
            <a:avLst/>
          </a:prstGeom>
        </p:spPr>
      </p:pic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45FCD4B4-A067-4E14-8542-9048BFBA4A96}"/>
              </a:ext>
            </a:extLst>
          </p:cNvPr>
          <p:cNvSpPr/>
          <p:nvPr/>
        </p:nvSpPr>
        <p:spPr>
          <a:xfrm rot="10800000">
            <a:off x="6380969" y="5208921"/>
            <a:ext cx="616349" cy="112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005D0F4-CA86-414E-821F-BD9B2800085D}"/>
                  </a:ext>
                </a:extLst>
              </p:cNvPr>
              <p:cNvSpPr txBox="1"/>
              <p:nvPr/>
            </p:nvSpPr>
            <p:spPr>
              <a:xfrm>
                <a:off x="3718036" y="5479038"/>
                <a:ext cx="69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005D0F4-CA86-414E-821F-BD9B2800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36" y="5479038"/>
                <a:ext cx="6951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5BA0CF0-2AB6-4ED5-B20D-DD1B665498EC}"/>
                  </a:ext>
                </a:extLst>
              </p:cNvPr>
              <p:cNvSpPr txBox="1"/>
              <p:nvPr/>
            </p:nvSpPr>
            <p:spPr>
              <a:xfrm>
                <a:off x="7432206" y="5479038"/>
                <a:ext cx="695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5BA0CF0-2AB6-4ED5-B20D-DD1B6654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206" y="5479038"/>
                <a:ext cx="6951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6D7F7126-8913-49DB-B9AD-7E9F0695A792}"/>
                  </a:ext>
                </a:extLst>
              </p:cNvPr>
              <p:cNvSpPr txBox="1"/>
              <p:nvPr/>
            </p:nvSpPr>
            <p:spPr>
              <a:xfrm>
                <a:off x="5577223" y="5479038"/>
                <a:ext cx="80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6D7F7126-8913-49DB-B9AD-7E9F0695A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23" y="5479038"/>
                <a:ext cx="80374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3A5C5158-7523-4B19-996B-2D54F1F87A23}"/>
              </a:ext>
            </a:extLst>
          </p:cNvPr>
          <p:cNvSpPr txBox="1"/>
          <p:nvPr/>
        </p:nvSpPr>
        <p:spPr>
          <a:xfrm>
            <a:off x="6529484" y="496048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+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5A8D543-2C2E-43D2-8597-A2EF5A235554}"/>
              </a:ext>
            </a:extLst>
          </p:cNvPr>
          <p:cNvSpPr txBox="1"/>
          <p:nvPr/>
        </p:nvSpPr>
        <p:spPr>
          <a:xfrm>
            <a:off x="5195267" y="592267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-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021D35E-4802-4A4F-A8D5-58A5D7FA2D3A}"/>
              </a:ext>
            </a:extLst>
          </p:cNvPr>
          <p:cNvCxnSpPr/>
          <p:nvPr/>
        </p:nvCxnSpPr>
        <p:spPr>
          <a:xfrm flipV="1">
            <a:off x="5437641" y="1846053"/>
            <a:ext cx="1091843" cy="11990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98E012D-ED63-42C0-8FFB-9406F278DDCE}"/>
              </a:ext>
            </a:extLst>
          </p:cNvPr>
          <p:cNvCxnSpPr>
            <a:cxnSpLocks/>
          </p:cNvCxnSpPr>
          <p:nvPr/>
        </p:nvCxnSpPr>
        <p:spPr>
          <a:xfrm>
            <a:off x="5530732" y="1897514"/>
            <a:ext cx="1110791" cy="1097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ED27244F-A6E6-4024-AA2F-8364BF100EEC}"/>
                  </a:ext>
                </a:extLst>
              </p:cNvPr>
              <p:cNvSpPr/>
              <p:nvPr/>
            </p:nvSpPr>
            <p:spPr>
              <a:xfrm>
                <a:off x="904284" y="2488069"/>
                <a:ext cx="918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ED27244F-A6E6-4024-AA2F-8364BF100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84" y="2488069"/>
                <a:ext cx="91826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F8AEE64-C396-40F3-9967-100D4146F532}"/>
                  </a:ext>
                </a:extLst>
              </p:cNvPr>
              <p:cNvSpPr/>
              <p:nvPr/>
            </p:nvSpPr>
            <p:spPr>
              <a:xfrm>
                <a:off x="6483605" y="1536935"/>
                <a:ext cx="918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F8AEE64-C396-40F3-9967-100D4146F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605" y="1536935"/>
                <a:ext cx="91826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91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1F66D3-A522-40AC-B86C-6E74C0B31CA7}"/>
              </a:ext>
            </a:extLst>
          </p:cNvPr>
          <p:cNvSpPr txBox="1"/>
          <p:nvPr/>
        </p:nvSpPr>
        <p:spPr>
          <a:xfrm>
            <a:off x="870420" y="158136"/>
            <a:ext cx="425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VELOCITAT-TEMPS (v-t) del MRU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C51213-FC0A-4F63-A0A0-7E1FBFBE9D9F}"/>
              </a:ext>
            </a:extLst>
          </p:cNvPr>
          <p:cNvSpPr txBox="1"/>
          <p:nvPr/>
        </p:nvSpPr>
        <p:spPr>
          <a:xfrm>
            <a:off x="3243532" y="406123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V&gt;0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2FF28C-5267-4519-8304-3F1114AA630D}"/>
              </a:ext>
            </a:extLst>
          </p:cNvPr>
          <p:cNvSpPr txBox="1"/>
          <p:nvPr/>
        </p:nvSpPr>
        <p:spPr>
          <a:xfrm>
            <a:off x="8468264" y="4061236"/>
            <a:ext cx="5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V&lt;0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EC3679D9-F469-4A6D-9B13-5D12A96346FE}"/>
              </a:ext>
            </a:extLst>
          </p:cNvPr>
          <p:cNvSpPr/>
          <p:nvPr/>
        </p:nvSpPr>
        <p:spPr>
          <a:xfrm rot="5400000">
            <a:off x="3531361" y="2440716"/>
            <a:ext cx="125952" cy="41536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95D62CA9-7115-4F32-9499-0F44FA01DDD3}"/>
              </a:ext>
            </a:extLst>
          </p:cNvPr>
          <p:cNvSpPr/>
          <p:nvPr/>
        </p:nvSpPr>
        <p:spPr>
          <a:xfrm rot="5400000">
            <a:off x="8693988" y="2446665"/>
            <a:ext cx="125952" cy="41536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B638A3-F16B-4D1A-B48F-99DB98933414}"/>
              </a:ext>
            </a:extLst>
          </p:cNvPr>
          <p:cNvSpPr txBox="1"/>
          <p:nvPr/>
        </p:nvSpPr>
        <p:spPr>
          <a:xfrm>
            <a:off x="1671629" y="4517563"/>
            <a:ext cx="3999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velocitat es manté cap a l’eix positiu</a:t>
            </a:r>
            <a:r>
              <a:rPr lang="es-ES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93DEEE-A12A-4009-B8AB-13605D77B0A6}"/>
              </a:ext>
            </a:extLst>
          </p:cNvPr>
          <p:cNvSpPr txBox="1"/>
          <p:nvPr/>
        </p:nvSpPr>
        <p:spPr>
          <a:xfrm>
            <a:off x="6829589" y="4616457"/>
            <a:ext cx="4134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 mesura que </a:t>
            </a:r>
            <a:r>
              <a:rPr lang="es-ES" u="sng"/>
              <a:t>passa el temps</a:t>
            </a:r>
            <a:r>
              <a:rPr lang="es-ES"/>
              <a:t>,</a:t>
            </a:r>
          </a:p>
          <a:p>
            <a:r>
              <a:rPr lang="es-ES"/>
              <a:t>la </a:t>
            </a:r>
            <a:r>
              <a:rPr lang="es-ES" b="1"/>
              <a:t>velocitat es manté cap a l’eix negatiu.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08ED695-9C02-401F-AAD5-BFB0B947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09" y="982271"/>
            <a:ext cx="3562847" cy="30960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D9A0F0-F1FA-430B-B26D-661C1AF9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908" y="1003284"/>
            <a:ext cx="3658111" cy="3057952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92A73D5-BF88-4525-8F17-64FE8CE7CB7F}"/>
              </a:ext>
            </a:extLst>
          </p:cNvPr>
          <p:cNvCxnSpPr>
            <a:cxnSpLocks/>
          </p:cNvCxnSpPr>
          <p:nvPr/>
        </p:nvCxnSpPr>
        <p:spPr>
          <a:xfrm>
            <a:off x="5437641" y="2812212"/>
            <a:ext cx="139194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14B1813-A6F1-44FB-93E5-1436242FB582}"/>
              </a:ext>
            </a:extLst>
          </p:cNvPr>
          <p:cNvCxnSpPr>
            <a:cxnSpLocks/>
          </p:cNvCxnSpPr>
          <p:nvPr/>
        </p:nvCxnSpPr>
        <p:spPr>
          <a:xfrm>
            <a:off x="6096000" y="2812212"/>
            <a:ext cx="7335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1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8966D-74CB-4FE0-9A50-317059F2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1127055"/>
            <a:ext cx="10656940" cy="862639"/>
          </a:xfrm>
        </p:spPr>
        <p:txBody>
          <a:bodyPr/>
          <a:lstStyle/>
          <a:p>
            <a:r>
              <a:rPr lang="es-ES"/>
              <a:t>El </a:t>
            </a:r>
            <a:r>
              <a:rPr lang="es-ES" b="1"/>
              <a:t>moviment rectilini uniformement accelerat</a:t>
            </a:r>
            <a:r>
              <a:rPr lang="es-ES"/>
              <a:t> (</a:t>
            </a:r>
            <a:r>
              <a:rPr lang="es-ES" b="1"/>
              <a:t>MRUA</a:t>
            </a:r>
            <a:r>
              <a:rPr lang="es-ES"/>
              <a:t>) ocorre al complir dues condicions: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07CA659-7296-4464-B65C-233EDA8A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43" y="394860"/>
            <a:ext cx="11749177" cy="74618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s-ES" sz="3800"/>
              <a:t>Moviment rectilini uniformement accelerat (MRUA)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32F4A1B-AD7E-4E75-A30B-8290E7E8FAB2}"/>
              </a:ext>
            </a:extLst>
          </p:cNvPr>
          <p:cNvCxnSpPr/>
          <p:nvPr/>
        </p:nvCxnSpPr>
        <p:spPr>
          <a:xfrm>
            <a:off x="681487" y="983411"/>
            <a:ext cx="115105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A306AD98-D3C0-485B-969C-570B277980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286343"/>
                  </p:ext>
                </p:extLst>
              </p:nvPr>
            </p:nvGraphicFramePr>
            <p:xfrm>
              <a:off x="1191739" y="1544606"/>
              <a:ext cx="7950584" cy="74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5414">
                      <a:extLst>
                        <a:ext uri="{9D8B030D-6E8A-4147-A177-3AD203B41FA5}">
                          <a16:colId xmlns:a16="http://schemas.microsoft.com/office/drawing/2014/main" val="3573601339"/>
                        </a:ext>
                      </a:extLst>
                    </a:gridCol>
                    <a:gridCol w="2685896">
                      <a:extLst>
                        <a:ext uri="{9D8B030D-6E8A-4147-A177-3AD203B41FA5}">
                          <a16:colId xmlns:a16="http://schemas.microsoft.com/office/drawing/2014/main" val="3306952028"/>
                        </a:ext>
                      </a:extLst>
                    </a:gridCol>
                    <a:gridCol w="3509274">
                      <a:extLst>
                        <a:ext uri="{9D8B030D-6E8A-4147-A177-3AD203B41FA5}">
                          <a16:colId xmlns:a16="http://schemas.microsoft.com/office/drawing/2014/main" val="71814023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/>
                            <a:t>MOVIMENT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/>
                            <a:t>RECTILINI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/>
                            <a:t>UNIFORMEMENT ACCELERAT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62813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/>
                            <a:t>TRAJECTÒRIA RECTILINIA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/>
                            <a:t>ACCELERACCIÓ CONSTANT </a:t>
                          </a:r>
                          <a14:m>
                            <m:oMath xmlns:m="http://schemas.openxmlformats.org/officeDocument/2006/math"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598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A306AD98-D3C0-485B-969C-570B277980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286343"/>
                  </p:ext>
                </p:extLst>
              </p:nvPr>
            </p:nvGraphicFramePr>
            <p:xfrm>
              <a:off x="1191739" y="1544606"/>
              <a:ext cx="7950584" cy="74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5414">
                      <a:extLst>
                        <a:ext uri="{9D8B030D-6E8A-4147-A177-3AD203B41FA5}">
                          <a16:colId xmlns:a16="http://schemas.microsoft.com/office/drawing/2014/main" val="3573601339"/>
                        </a:ext>
                      </a:extLst>
                    </a:gridCol>
                    <a:gridCol w="2685896">
                      <a:extLst>
                        <a:ext uri="{9D8B030D-6E8A-4147-A177-3AD203B41FA5}">
                          <a16:colId xmlns:a16="http://schemas.microsoft.com/office/drawing/2014/main" val="3306952028"/>
                        </a:ext>
                      </a:extLst>
                    </a:gridCol>
                    <a:gridCol w="3509274">
                      <a:extLst>
                        <a:ext uri="{9D8B030D-6E8A-4147-A177-3AD203B41FA5}">
                          <a16:colId xmlns:a16="http://schemas.microsoft.com/office/drawing/2014/main" val="71814023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/>
                            <a:t>MOVIMENT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/>
                            <a:t>RECTILINI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/>
                            <a:t>UNIFORMEMENT ACCELERAT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62813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/>
                            <a:t>TRAJECTÒRIA RECTILINIA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126736" t="-109836" r="-694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5983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55C974D-B850-4D1B-9616-FF93DE621CA1}"/>
              </a:ext>
            </a:extLst>
          </p:cNvPr>
          <p:cNvSpPr txBox="1"/>
          <p:nvPr/>
        </p:nvSpPr>
        <p:spPr>
          <a:xfrm>
            <a:off x="808505" y="4717573"/>
            <a:ext cx="669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/>
              <a:t>EXEMPLE</a:t>
            </a:r>
            <a:r>
              <a:rPr lang="es-ES"/>
              <a:t>: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CF732FE-B4A8-4B24-BFF2-3AD1E4AD0B87}"/>
              </a:ext>
            </a:extLst>
          </p:cNvPr>
          <p:cNvSpPr txBox="1"/>
          <p:nvPr/>
        </p:nvSpPr>
        <p:spPr>
          <a:xfrm>
            <a:off x="9142322" y="1530359"/>
            <a:ext cx="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v=varia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ECF02A-6382-412E-A7C3-637C24F0638F}"/>
              </a:ext>
            </a:extLst>
          </p:cNvPr>
          <p:cNvCxnSpPr/>
          <p:nvPr/>
        </p:nvCxnSpPr>
        <p:spPr>
          <a:xfrm>
            <a:off x="1088221" y="5349328"/>
            <a:ext cx="792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FD87FC5-B686-4D93-8A43-A600884BFA61}"/>
              </a:ext>
            </a:extLst>
          </p:cNvPr>
          <p:cNvCxnSpPr/>
          <p:nvPr/>
        </p:nvCxnSpPr>
        <p:spPr>
          <a:xfrm>
            <a:off x="1906437" y="5349328"/>
            <a:ext cx="1164566" cy="1466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F6E5372-F607-46A4-A0F0-7EDC384C1A43}"/>
              </a:ext>
            </a:extLst>
          </p:cNvPr>
          <p:cNvCxnSpPr/>
          <p:nvPr/>
        </p:nvCxnSpPr>
        <p:spPr>
          <a:xfrm>
            <a:off x="3071003" y="6815818"/>
            <a:ext cx="681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Gráfico 32" descr="Esquí alpino">
            <a:extLst>
              <a:ext uri="{FF2B5EF4-FFF2-40B4-BE49-F238E27FC236}">
                <a16:creationId xmlns:a16="http://schemas.microsoft.com/office/drawing/2014/main" id="{79719731-37F5-44D9-9EE3-4FF7E2200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4271">
            <a:off x="1908935" y="5219391"/>
            <a:ext cx="624733" cy="624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4E08195-47F0-45C4-9FC3-9683E6A185D9}"/>
                  </a:ext>
                </a:extLst>
              </p:cNvPr>
              <p:cNvSpPr txBox="1"/>
              <p:nvPr/>
            </p:nvSpPr>
            <p:spPr>
              <a:xfrm>
                <a:off x="2548520" y="5600140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4E08195-47F0-45C4-9FC3-9683E6A18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20" y="5600140"/>
                <a:ext cx="8058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FEBD48A-2C26-461F-9519-89BE01ABA7AC}"/>
              </a:ext>
            </a:extLst>
          </p:cNvPr>
          <p:cNvCxnSpPr/>
          <p:nvPr/>
        </p:nvCxnSpPr>
        <p:spPr>
          <a:xfrm>
            <a:off x="4672174" y="5287447"/>
            <a:ext cx="792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9248C661-6464-4192-BEAA-5178390D59B7}"/>
              </a:ext>
            </a:extLst>
          </p:cNvPr>
          <p:cNvCxnSpPr>
            <a:cxnSpLocks/>
          </p:cNvCxnSpPr>
          <p:nvPr/>
        </p:nvCxnSpPr>
        <p:spPr>
          <a:xfrm>
            <a:off x="4672174" y="6753937"/>
            <a:ext cx="17069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Gráfico 37" descr="Hombre cambiando a bebé">
            <a:extLst>
              <a:ext uri="{FF2B5EF4-FFF2-40B4-BE49-F238E27FC236}">
                <a16:creationId xmlns:a16="http://schemas.microsoft.com/office/drawing/2014/main" id="{07BCE761-3437-4A2E-9A1D-BD618A25A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5723" y="4571715"/>
            <a:ext cx="862639" cy="862639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3E1B75A2-4B3B-4F50-8FAD-CE14C6F36AB5}"/>
              </a:ext>
            </a:extLst>
          </p:cNvPr>
          <p:cNvSpPr/>
          <p:nvPr/>
        </p:nvSpPr>
        <p:spPr>
          <a:xfrm>
            <a:off x="5464510" y="4975302"/>
            <a:ext cx="716215" cy="312145"/>
          </a:xfrm>
          <a:prstGeom prst="rect">
            <a:avLst/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0" name="Gráfico 59" descr="Caja">
            <a:extLst>
              <a:ext uri="{FF2B5EF4-FFF2-40B4-BE49-F238E27FC236}">
                <a16:creationId xmlns:a16="http://schemas.microsoft.com/office/drawing/2014/main" id="{C240A1A4-8717-4346-8D3C-E1E9BC2138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7609" y="5524876"/>
            <a:ext cx="409329" cy="409329"/>
          </a:xfrm>
          <a:prstGeom prst="rect">
            <a:avLst/>
          </a:prstGeom>
        </p:spPr>
      </p:pic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70AD0D91-4D95-4F90-9E1C-176808A49F0A}"/>
              </a:ext>
            </a:extLst>
          </p:cNvPr>
          <p:cNvCxnSpPr/>
          <p:nvPr/>
        </p:nvCxnSpPr>
        <p:spPr>
          <a:xfrm>
            <a:off x="5464510" y="5469876"/>
            <a:ext cx="0" cy="104252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09695944-F722-40E8-B555-A1F4EC63E461}"/>
                  </a:ext>
                </a:extLst>
              </p:cNvPr>
              <p:cNvSpPr txBox="1"/>
              <p:nvPr/>
            </p:nvSpPr>
            <p:spPr>
              <a:xfrm>
                <a:off x="5787945" y="5516249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09695944-F722-40E8-B555-A1F4EC63E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945" y="5516249"/>
                <a:ext cx="8058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13947C29-E834-4D21-BDB8-B89AD5328473}"/>
              </a:ext>
            </a:extLst>
          </p:cNvPr>
          <p:cNvCxnSpPr>
            <a:cxnSpLocks/>
          </p:cNvCxnSpPr>
          <p:nvPr/>
        </p:nvCxnSpPr>
        <p:spPr>
          <a:xfrm>
            <a:off x="6938046" y="6753937"/>
            <a:ext cx="4914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Gráfico 72" descr="Fútbol">
            <a:extLst>
              <a:ext uri="{FF2B5EF4-FFF2-40B4-BE49-F238E27FC236}">
                <a16:creationId xmlns:a16="http://schemas.microsoft.com/office/drawing/2014/main" id="{C975FFAB-7527-49F6-85D0-B6841D5A4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039478" y="6066279"/>
            <a:ext cx="725572" cy="749539"/>
          </a:xfrm>
          <a:prstGeom prst="rect">
            <a:avLst/>
          </a:prstGeom>
        </p:spPr>
      </p:pic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AD6076EF-3E85-492D-861B-DDF51670B9D3}"/>
              </a:ext>
            </a:extLst>
          </p:cNvPr>
          <p:cNvCxnSpPr/>
          <p:nvPr/>
        </p:nvCxnSpPr>
        <p:spPr>
          <a:xfrm flipH="1">
            <a:off x="7988060" y="6667673"/>
            <a:ext cx="3051418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6" name="Gráfico 75" descr="Fútbol">
            <a:extLst>
              <a:ext uri="{FF2B5EF4-FFF2-40B4-BE49-F238E27FC236}">
                <a16:creationId xmlns:a16="http://schemas.microsoft.com/office/drawing/2014/main" id="{D47BDBE0-B092-433D-9698-A72D9DA855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2435" y="6066278"/>
            <a:ext cx="788638" cy="749539"/>
          </a:xfrm>
          <a:prstGeom prst="rect">
            <a:avLst/>
          </a:prstGeom>
        </p:spPr>
      </p:pic>
      <p:sp>
        <p:nvSpPr>
          <p:cNvPr id="77" name="Rectángulo 76">
            <a:extLst>
              <a:ext uri="{FF2B5EF4-FFF2-40B4-BE49-F238E27FC236}">
                <a16:creationId xmlns:a16="http://schemas.microsoft.com/office/drawing/2014/main" id="{7BAADB59-E8B4-4981-98DE-F6CFB63423F9}"/>
              </a:ext>
            </a:extLst>
          </p:cNvPr>
          <p:cNvSpPr/>
          <p:nvPr/>
        </p:nvSpPr>
        <p:spPr>
          <a:xfrm>
            <a:off x="7097706" y="5926501"/>
            <a:ext cx="760312" cy="669804"/>
          </a:xfrm>
          <a:prstGeom prst="rect">
            <a:avLst/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4D1B824-E672-4DCF-8281-153F5B3ED262}"/>
              </a:ext>
            </a:extLst>
          </p:cNvPr>
          <p:cNvSpPr/>
          <p:nvPr/>
        </p:nvSpPr>
        <p:spPr>
          <a:xfrm>
            <a:off x="6994651" y="6519561"/>
            <a:ext cx="760312" cy="234376"/>
          </a:xfrm>
          <a:prstGeom prst="rect">
            <a:avLst/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5F37F103-7747-4512-86FB-B124E3B7D9EF}"/>
                  </a:ext>
                </a:extLst>
              </p:cNvPr>
              <p:cNvSpPr txBox="1"/>
              <p:nvPr/>
            </p:nvSpPr>
            <p:spPr>
              <a:xfrm>
                <a:off x="9189577" y="6334895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5F37F103-7747-4512-86FB-B124E3B7D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577" y="6334895"/>
                <a:ext cx="80586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ángulo 79">
            <a:extLst>
              <a:ext uri="{FF2B5EF4-FFF2-40B4-BE49-F238E27FC236}">
                <a16:creationId xmlns:a16="http://schemas.microsoft.com/office/drawing/2014/main" id="{50BFC1C2-A932-4F6B-871E-10BBF54D4CBC}"/>
              </a:ext>
            </a:extLst>
          </p:cNvPr>
          <p:cNvSpPr/>
          <p:nvPr/>
        </p:nvSpPr>
        <p:spPr>
          <a:xfrm>
            <a:off x="544898" y="2712325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60E0A9A7-7A01-41D0-A4F8-2092CBD4195D}"/>
              </a:ext>
            </a:extLst>
          </p:cNvPr>
          <p:cNvSpPr/>
          <p:nvPr/>
        </p:nvSpPr>
        <p:spPr>
          <a:xfrm>
            <a:off x="881328" y="2368142"/>
            <a:ext cx="3019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Acceleracció: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8E6E7506-9F3C-4BCB-B93F-BF2E43B29164}"/>
                  </a:ext>
                </a:extLst>
              </p:cNvPr>
              <p:cNvSpPr/>
              <p:nvPr/>
            </p:nvSpPr>
            <p:spPr>
              <a:xfrm>
                <a:off x="1088221" y="3070004"/>
                <a:ext cx="2334403" cy="980747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s-E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s-E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s-E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s-ES" b="1"/>
              </a:p>
              <a:p>
                <a:pPr algn="ctr"/>
                <a:r>
                  <a:rPr lang="es-ES"/>
                  <a:t>Segons el SI,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8E6E7506-9F3C-4BCB-B93F-BF2E43B29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21" y="3070004"/>
                <a:ext cx="2334403" cy="980747"/>
              </a:xfrm>
              <a:prstGeom prst="rect">
                <a:avLst/>
              </a:prstGeom>
              <a:blipFill>
                <a:blip r:embed="rId14"/>
                <a:stretch>
                  <a:fillRect b="-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Marcador de contenido 2">
            <a:extLst>
              <a:ext uri="{FF2B5EF4-FFF2-40B4-BE49-F238E27FC236}">
                <a16:creationId xmlns:a16="http://schemas.microsoft.com/office/drawing/2014/main" id="{2F8B0CFA-1905-4619-B520-1ECAB49C87CE}"/>
              </a:ext>
            </a:extLst>
          </p:cNvPr>
          <p:cNvSpPr txBox="1">
            <a:spLocks/>
          </p:cNvSpPr>
          <p:nvPr/>
        </p:nvSpPr>
        <p:spPr>
          <a:xfrm>
            <a:off x="3406515" y="3026134"/>
            <a:ext cx="8124093" cy="471232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i="0"/>
              <a:t>La acceleracció mesura el </a:t>
            </a:r>
            <a:r>
              <a:rPr lang="es-ES" b="1" i="0"/>
              <a:t>canvi de velocitat</a:t>
            </a:r>
            <a:r>
              <a:rPr lang="es-ES" i="0"/>
              <a:t>.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2DAA781C-E971-4812-8258-4991C030A4D1}"/>
              </a:ext>
            </a:extLst>
          </p:cNvPr>
          <p:cNvSpPr txBox="1"/>
          <p:nvPr/>
        </p:nvSpPr>
        <p:spPr>
          <a:xfrm>
            <a:off x="3479486" y="3298342"/>
            <a:ext cx="4888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>
                <a:solidFill>
                  <a:schemeClr val="accent3"/>
                </a:solidFill>
              </a:rPr>
              <a:t>ACCELERACCIÓ POSITIVA I NEGATIVA</a:t>
            </a:r>
            <a:endParaRPr lang="es-ES" sz="2800" b="1" u="sng">
              <a:solidFill>
                <a:schemeClr val="accent3"/>
              </a:solidFill>
            </a:endParaRPr>
          </a:p>
        </p:txBody>
      </p:sp>
      <p:sp>
        <p:nvSpPr>
          <p:cNvPr id="85" name="Marcador de contenido 2">
            <a:extLst>
              <a:ext uri="{FF2B5EF4-FFF2-40B4-BE49-F238E27FC236}">
                <a16:creationId xmlns:a16="http://schemas.microsoft.com/office/drawing/2014/main" id="{E73007ED-4A46-4267-BA6F-BC9C2A5C25AA}"/>
              </a:ext>
            </a:extLst>
          </p:cNvPr>
          <p:cNvSpPr txBox="1">
            <a:spLocks/>
          </p:cNvSpPr>
          <p:nvPr/>
        </p:nvSpPr>
        <p:spPr>
          <a:xfrm>
            <a:off x="3712492" y="3812208"/>
            <a:ext cx="8407621" cy="980747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0"/>
              <a:t>ACCELERACCIÓ POSITIVA:</a:t>
            </a:r>
            <a:r>
              <a:rPr lang="es-ES" i="0"/>
              <a:t> la velocitat </a:t>
            </a:r>
            <a:r>
              <a:rPr lang="es-ES" i="0" u="sng"/>
              <a:t>augmenta</a:t>
            </a:r>
            <a:r>
              <a:rPr lang="es-ES" i="0"/>
              <a:t> amb el temps.</a:t>
            </a:r>
          </a:p>
          <a:p>
            <a:r>
              <a:rPr lang="es-ES" b="1"/>
              <a:t>ACCELERACCIÓ NEGATIVA:</a:t>
            </a:r>
            <a:r>
              <a:rPr lang="es-ES"/>
              <a:t> la velocitat </a:t>
            </a:r>
            <a:r>
              <a:rPr lang="es-ES" u="sng"/>
              <a:t>disminueix</a:t>
            </a:r>
            <a:r>
              <a:rPr lang="es-ES"/>
              <a:t> (fins 0) amb el temps.</a:t>
            </a:r>
            <a:endParaRPr lang="es-ES" b="1" i="0"/>
          </a:p>
        </p:txBody>
      </p:sp>
    </p:spTree>
    <p:extLst>
      <p:ext uri="{BB962C8B-B14F-4D97-AF65-F5344CB8AC3E}">
        <p14:creationId xmlns:p14="http://schemas.microsoft.com/office/powerpoint/2010/main" val="121598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E31942C-CEA1-42C5-9D15-F7173A00F90C}"/>
              </a:ext>
            </a:extLst>
          </p:cNvPr>
          <p:cNvCxnSpPr/>
          <p:nvPr/>
        </p:nvCxnSpPr>
        <p:spPr>
          <a:xfrm>
            <a:off x="9123404" y="1267538"/>
            <a:ext cx="792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C231EC5-045D-43AD-AC67-864B2D23487E}"/>
              </a:ext>
            </a:extLst>
          </p:cNvPr>
          <p:cNvCxnSpPr>
            <a:cxnSpLocks/>
          </p:cNvCxnSpPr>
          <p:nvPr/>
        </p:nvCxnSpPr>
        <p:spPr>
          <a:xfrm>
            <a:off x="9123404" y="2734028"/>
            <a:ext cx="17069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áfico 3" descr="Hombre cambiando a bebé">
            <a:extLst>
              <a:ext uri="{FF2B5EF4-FFF2-40B4-BE49-F238E27FC236}">
                <a16:creationId xmlns:a16="http://schemas.microsoft.com/office/drawing/2014/main" id="{4853A5E6-01E4-4FA7-8F24-515BC655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6953" y="551806"/>
            <a:ext cx="862639" cy="8626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088DED2-6083-476F-8450-048815AAAD23}"/>
              </a:ext>
            </a:extLst>
          </p:cNvPr>
          <p:cNvSpPr/>
          <p:nvPr/>
        </p:nvSpPr>
        <p:spPr>
          <a:xfrm>
            <a:off x="9915740" y="955393"/>
            <a:ext cx="716215" cy="312145"/>
          </a:xfrm>
          <a:prstGeom prst="rect">
            <a:avLst/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5" descr="Caja">
            <a:extLst>
              <a:ext uri="{FF2B5EF4-FFF2-40B4-BE49-F238E27FC236}">
                <a16:creationId xmlns:a16="http://schemas.microsoft.com/office/drawing/2014/main" id="{A59EEBDF-F831-40ED-9FA4-49595D5C7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839" y="1504967"/>
            <a:ext cx="409329" cy="409329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BD30FC9-9266-488E-A5EC-24F207F2E01D}"/>
              </a:ext>
            </a:extLst>
          </p:cNvPr>
          <p:cNvCxnSpPr/>
          <p:nvPr/>
        </p:nvCxnSpPr>
        <p:spPr>
          <a:xfrm>
            <a:off x="9915740" y="1449967"/>
            <a:ext cx="0" cy="104252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899131F-F3A7-430E-8D8C-34EF82E238F9}"/>
                  </a:ext>
                </a:extLst>
              </p:cNvPr>
              <p:cNvSpPr txBox="1"/>
              <p:nvPr/>
            </p:nvSpPr>
            <p:spPr>
              <a:xfrm>
                <a:off x="10239175" y="1496340"/>
                <a:ext cx="805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899131F-F3A7-430E-8D8C-34EF82E2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175" y="1496340"/>
                <a:ext cx="8058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BB472A6D-BC42-4867-BE3B-30E66CFA0AC2}"/>
              </a:ext>
            </a:extLst>
          </p:cNvPr>
          <p:cNvSpPr/>
          <p:nvPr/>
        </p:nvSpPr>
        <p:spPr>
          <a:xfrm>
            <a:off x="527645" y="426325"/>
            <a:ext cx="336430" cy="163902"/>
          </a:xfrm>
          <a:prstGeom prst="rect">
            <a:avLst/>
          </a:prstGeom>
          <a:solidFill>
            <a:srgbClr val="191B0E"/>
          </a:solidFill>
          <a:ln>
            <a:solidFill>
              <a:srgbClr val="191B0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9EB03A-9505-474D-9999-D69E6F44774A}"/>
              </a:ext>
            </a:extLst>
          </p:cNvPr>
          <p:cNvSpPr/>
          <p:nvPr/>
        </p:nvSpPr>
        <p:spPr>
          <a:xfrm>
            <a:off x="864074" y="72382"/>
            <a:ext cx="6164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>
                <a:ln/>
                <a:solidFill>
                  <a:schemeClr val="accent3"/>
                </a:solidFill>
              </a:rPr>
              <a:t>Moviment de caiguda lliure: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AAF5A55-CBF5-4532-90C3-D694E11BAA07}"/>
              </a:ext>
            </a:extLst>
          </p:cNvPr>
          <p:cNvSpPr txBox="1">
            <a:spLocks/>
          </p:cNvSpPr>
          <p:nvPr/>
        </p:nvSpPr>
        <p:spPr>
          <a:xfrm>
            <a:off x="1030755" y="780735"/>
            <a:ext cx="9601200" cy="1606971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El moviment de </a:t>
            </a:r>
            <a:r>
              <a:rPr lang="es-ES" b="1"/>
              <a:t>caiguda lliure</a:t>
            </a:r>
            <a:r>
              <a:rPr lang="es-ES"/>
              <a:t> és de tipus </a:t>
            </a:r>
            <a:r>
              <a:rPr lang="es-ES" b="1"/>
              <a:t>MRUA</a:t>
            </a:r>
            <a:r>
              <a:rPr lang="es-ES"/>
              <a:t>, perquè compleix:</a:t>
            </a:r>
          </a:p>
          <a:p>
            <a:pPr lvl="1"/>
            <a:r>
              <a:rPr lang="es-ES" i="0"/>
              <a:t>trajèctoria recta</a:t>
            </a:r>
          </a:p>
          <a:p>
            <a:pPr lvl="1"/>
            <a:r>
              <a:rPr lang="es-ES" i="0"/>
              <a:t>acceleracció constant (a&gt;0)</a:t>
            </a:r>
          </a:p>
          <a:p>
            <a:r>
              <a:rPr lang="es-ES" i="0"/>
              <a:t>La força (per accelerar) és exercida per la </a:t>
            </a:r>
            <a:r>
              <a:rPr lang="es-ES" b="1" i="0"/>
              <a:t>gravetat</a:t>
            </a:r>
            <a:r>
              <a:rPr lang="es-ES" i="0"/>
              <a:t>.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138FC21-C583-4639-8D11-0647B51DEE51}"/>
              </a:ext>
            </a:extLst>
          </p:cNvPr>
          <p:cNvCxnSpPr/>
          <p:nvPr/>
        </p:nvCxnSpPr>
        <p:spPr>
          <a:xfrm>
            <a:off x="4063041" y="2882009"/>
            <a:ext cx="0" cy="2303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19E1DA7-BB6C-4D37-8CCD-80D125413F8C}"/>
              </a:ext>
            </a:extLst>
          </p:cNvPr>
          <p:cNvCxnSpPr>
            <a:cxnSpLocks/>
          </p:cNvCxnSpPr>
          <p:nvPr/>
        </p:nvCxnSpPr>
        <p:spPr>
          <a:xfrm flipH="1">
            <a:off x="2521788" y="4033908"/>
            <a:ext cx="30825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áfico 17" descr="Caja">
            <a:extLst>
              <a:ext uri="{FF2B5EF4-FFF2-40B4-BE49-F238E27FC236}">
                <a16:creationId xmlns:a16="http://schemas.microsoft.com/office/drawing/2014/main" id="{A05F6365-3909-473F-B99F-01F7148D8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9674" y="3214870"/>
            <a:ext cx="409329" cy="409329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D161A62-7B41-4E66-98BF-1F0018290675}"/>
              </a:ext>
            </a:extLst>
          </p:cNvPr>
          <p:cNvCxnSpPr/>
          <p:nvPr/>
        </p:nvCxnSpPr>
        <p:spPr>
          <a:xfrm>
            <a:off x="4216575" y="3159870"/>
            <a:ext cx="0" cy="104252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CD6C16A-AE13-435F-8B1D-3268A558F819}"/>
              </a:ext>
            </a:extLst>
          </p:cNvPr>
          <p:cNvSpPr txBox="1"/>
          <p:nvPr/>
        </p:nvSpPr>
        <p:spPr>
          <a:xfrm>
            <a:off x="3949740" y="249248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/>
              <a:t>y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20DBA82-95C7-49F5-9A0E-CB180F920AB5}"/>
              </a:ext>
            </a:extLst>
          </p:cNvPr>
          <p:cNvSpPr txBox="1"/>
          <p:nvPr/>
        </p:nvSpPr>
        <p:spPr>
          <a:xfrm>
            <a:off x="5604294" y="3821989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62506756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1497</TotalTime>
  <Words>877</Words>
  <Application>Microsoft Office PowerPoint</Application>
  <PresentationFormat>Panorámica</PresentationFormat>
  <Paragraphs>206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Calibri</vt:lpstr>
      <vt:lpstr>Cambria Math</vt:lpstr>
      <vt:lpstr>Franklin Gothic Book</vt:lpstr>
      <vt:lpstr>Recorte</vt:lpstr>
      <vt:lpstr>EL MOVIMENT</vt:lpstr>
      <vt:lpstr>El moviment és relatiu</vt:lpstr>
      <vt:lpstr>Presentación de PowerPoint</vt:lpstr>
      <vt:lpstr>Presentación de PowerPoint</vt:lpstr>
      <vt:lpstr>Moviment rectilini uniforme (MRU)</vt:lpstr>
      <vt:lpstr>Presentación de PowerPoint</vt:lpstr>
      <vt:lpstr>Presentación de PowerPoint</vt:lpstr>
      <vt:lpstr>Moviment rectilini uniformement accelerat (MRUA)</vt:lpstr>
      <vt:lpstr>Presentación de PowerPoint</vt:lpstr>
      <vt:lpstr>Presentación de PowerPoint</vt:lpstr>
      <vt:lpstr>Presentación de PowerPoint</vt:lpstr>
      <vt:lpstr>Presentación de PowerPoint</vt:lpstr>
      <vt:lpstr>Moviment circular uniforme (MCU)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MOVIMENT</dc:title>
  <dc:creator>Eva Arnau</dc:creator>
  <cp:lastModifiedBy>Eva Arnau</cp:lastModifiedBy>
  <cp:revision>28</cp:revision>
  <dcterms:created xsi:type="dcterms:W3CDTF">2021-11-22T19:20:50Z</dcterms:created>
  <dcterms:modified xsi:type="dcterms:W3CDTF">2021-11-28T19:15:06Z</dcterms:modified>
</cp:coreProperties>
</file>