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8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CC835-9933-4298-9FC3-F4DB1CA46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CASTELLANO TEMA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B632A-F077-42D7-A5CF-1345613ABF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EXAMEN 4/11/2021</a:t>
            </a:r>
          </a:p>
        </p:txBody>
      </p:sp>
    </p:spTree>
    <p:extLst>
      <p:ext uri="{BB962C8B-B14F-4D97-AF65-F5344CB8AC3E}">
        <p14:creationId xmlns:p14="http://schemas.microsoft.com/office/powerpoint/2010/main" val="111188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2FC9ACC-FE99-4D3B-809B-4D0579E77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1114"/>
            <a:ext cx="12192000" cy="611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0772B9F-C714-455C-9997-5CEBF5043174}"/>
              </a:ext>
            </a:extLst>
          </p:cNvPr>
          <p:cNvSpPr txBox="1"/>
          <p:nvPr/>
        </p:nvSpPr>
        <p:spPr>
          <a:xfrm>
            <a:off x="7012057" y="0"/>
            <a:ext cx="5028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2"/>
                </a:solidFill>
              </a:rPr>
              <a:t>PRÉSTAMOS LINGÜÍSTICOS CASTELLANO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BA3885B8-C641-4166-8C8D-3D5EFE7B1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644210"/>
              </p:ext>
            </p:extLst>
          </p:nvPr>
        </p:nvGraphicFramePr>
        <p:xfrm>
          <a:off x="287090" y="429920"/>
          <a:ext cx="8128000" cy="63652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0718731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00588848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/>
                        <a:t>VASQUISMOS </a:t>
                      </a:r>
                      <a:r>
                        <a:rPr lang="es-ES" sz="1400">
                          <a:sym typeface="Wingdings" panose="05000000000000000000" pitchFamily="2" charset="2"/>
                        </a:rPr>
                        <a:t> vasco/euskera</a:t>
                      </a:r>
                      <a:endParaRPr lang="es-E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314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Instituciones y política.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Pronunciación “fuerte”.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Uso del sonido “k” y “ch”.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es-ES" sz="14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abertzale, aquelarre, bacalao, chatarra, zulo, pizarra, ikastola...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07911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1" i="0">
                          <a:solidFill>
                            <a:schemeClr val="bg1"/>
                          </a:solidFill>
                        </a:rPr>
                        <a:t>GALLEGUISMOS </a:t>
                      </a:r>
                      <a:r>
                        <a:rPr lang="es-ES" sz="1400" b="1" i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gallego</a:t>
                      </a:r>
                      <a:endParaRPr lang="es-ES" sz="1400" b="1" i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ES" b="1" i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844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Lírica.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Similar portugués (lusismos).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Gastronomía.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Pronunciación “fina”.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es-ES" sz="14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morriña, sarao, chubasco, chopo, mejillón, vieria, grelo, mermelada, caramelo...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9367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 b="1">
                          <a:solidFill>
                            <a:schemeClr val="bg1"/>
                          </a:solidFill>
                        </a:rPr>
                        <a:t>CATALANISMOS </a:t>
                      </a:r>
                      <a:r>
                        <a:rPr lang="es-ES" sz="1400" b="1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catalán</a:t>
                      </a:r>
                      <a:endParaRPr lang="es-ES" sz="1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890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Navegación y comercio.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Oficios o trabajos.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Gastronomía (de otras lenguas).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Palabras compuestas.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Similar al árabe (Al+catalán).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es-ES" sz="14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dátil, fuet, alioli, capicúa, chuleta, forastero, retal, sastre, viaje, cantimplora...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57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 b="1">
                          <a:solidFill>
                            <a:schemeClr val="bg1"/>
                          </a:solidFill>
                        </a:rPr>
                        <a:t>LATINISMOS </a:t>
                      </a:r>
                      <a:r>
                        <a:rPr lang="es-ES" sz="1400" b="1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latín</a:t>
                      </a:r>
                      <a:endParaRPr lang="es-ES" sz="1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881379"/>
                  </a:ext>
                </a:extLst>
              </a:tr>
              <a:tr h="4177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Presentes en textos cultos.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Palabras acabadas en “m”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calor, llamar, declarar, cauce, concepto, cabeza, ave, picante...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0081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400" b="1">
                          <a:solidFill>
                            <a:schemeClr val="bg1"/>
                          </a:solidFill>
                        </a:rPr>
                        <a:t>ANGLICISMOS </a:t>
                      </a:r>
                      <a:r>
                        <a:rPr lang="es-ES" sz="1400" b="1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inglés</a:t>
                      </a:r>
                      <a:endParaRPr lang="es-ES" sz="1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27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Acabados –ing.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Géneros musicales.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Palabras modernas.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Informática.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Uso “w”, “y”, “h”...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clip, lunch, confort, marketing, máster, póster, garaje, internet, surf, whisky, chat, chequear, blues, blog, bar, gym, e-mail, DVD, closet, aerobic, sándwich...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961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01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F51B69A5-2AFB-454E-B86C-AC2368F7C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022129"/>
              </p:ext>
            </p:extLst>
          </p:nvPr>
        </p:nvGraphicFramePr>
        <p:xfrm>
          <a:off x="2493395" y="-58420"/>
          <a:ext cx="8128000" cy="6700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0718731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00588848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/>
                        <a:t>ARABISMOS </a:t>
                      </a:r>
                      <a:r>
                        <a:rPr lang="es-ES" sz="1600">
                          <a:sym typeface="Wingdings" panose="05000000000000000000" pitchFamily="2" charset="2"/>
                        </a:rPr>
                        <a:t> árabe</a:t>
                      </a:r>
                      <a:endParaRPr lang="es-ES" sz="1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314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Comienzan por AL- / BENI-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Gastronomía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Construcción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Ciencia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Administración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Nombres lugares (GUADA-)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es-ES" sz="16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alcohol, alcalde, adoquín, hasta, ojalá, fideo, jarabe, tambor, arrecife, alfombra, gacela, harén, Guadalquivir, Guadalete, Guadalfeo, Guadiana, Badajoz, Murcia, mazmorra, sandía...</a:t>
                      </a:r>
                      <a:endParaRPr lang="es-ES" sz="1600" i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07911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600" b="1" i="0">
                          <a:solidFill>
                            <a:schemeClr val="bg1"/>
                          </a:solidFill>
                        </a:rPr>
                        <a:t>HELENISMOS </a:t>
                      </a:r>
                      <a:r>
                        <a:rPr lang="es-ES" sz="1600" b="1" i="0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griego</a:t>
                      </a:r>
                      <a:endParaRPr lang="es-ES" sz="1600" b="1" i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ES" b="1" i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844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Masculinas terminadas en “ma”, “pa” y “ta”.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Nombres de persona.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Marcas comerciales.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es-ES" sz="16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anagrama, analfabeto, diploma, drama, discoteca, gase, idioma, mapa, melodrama, panorama, pentagrama, poema, programa...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9367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chemeClr val="bg1"/>
                          </a:solidFill>
                        </a:rPr>
                        <a:t>HEBRAÍSMOS </a:t>
                      </a:r>
                      <a:r>
                        <a:rPr lang="es-ES" sz="1600" b="1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hebreo</a:t>
                      </a:r>
                      <a:endParaRPr lang="es-ES" sz="16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890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Palabras religiosas.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Nombres de persona.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es-ES" sz="16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bálsamo, ciprés, mina, acacia, caña, azucena, esmeralda...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57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chemeClr val="bg1"/>
                          </a:solidFill>
                        </a:rPr>
                        <a:t>ITALIANISMOS </a:t>
                      </a:r>
                      <a:r>
                        <a:rPr lang="es-ES" sz="1600" b="1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italiano</a:t>
                      </a:r>
                      <a:endParaRPr lang="es-ES" sz="16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881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Términos musicales.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Gastronomía.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alerta, atacar, capo, mezzoforte, macarrones, espaguetis, piano...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0081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600" b="1">
                          <a:solidFill>
                            <a:schemeClr val="bg1"/>
                          </a:solidFill>
                        </a:rPr>
                        <a:t>GALICISMO </a:t>
                      </a:r>
                      <a:r>
                        <a:rPr lang="es-ES" sz="1600" b="1">
                          <a:solidFill>
                            <a:schemeClr val="bg1"/>
                          </a:solidFill>
                          <a:sym typeface="Wingdings" panose="05000000000000000000" pitchFamily="2" charset="2"/>
                        </a:rPr>
                        <a:t> francés</a:t>
                      </a:r>
                      <a:endParaRPr lang="es-ES" sz="16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" i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05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Acabados en “e” o “t”.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Palabras agudas.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Baile/ballet.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Perfume/belleza.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amateur, déjà vu, debut, baguette, omelette, canapé, boutique, ballet, beige, croquis, chef, gourmet, croissant...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156396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3655FE96-F803-4261-8C9C-F98EDB032D1F}"/>
              </a:ext>
            </a:extLst>
          </p:cNvPr>
          <p:cNvSpPr txBox="1"/>
          <p:nvPr/>
        </p:nvSpPr>
        <p:spPr>
          <a:xfrm>
            <a:off x="67112" y="1451296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“GUADA” = río</a:t>
            </a:r>
          </a:p>
        </p:txBody>
      </p:sp>
    </p:spTree>
    <p:extLst>
      <p:ext uri="{BB962C8B-B14F-4D97-AF65-F5344CB8AC3E}">
        <p14:creationId xmlns:p14="http://schemas.microsoft.com/office/powerpoint/2010/main" val="2015539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93AF9810-1D6A-462D-96E1-AC2AB188C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493305"/>
              </p:ext>
            </p:extLst>
          </p:nvPr>
        </p:nvGraphicFramePr>
        <p:xfrm>
          <a:off x="83191" y="228600"/>
          <a:ext cx="3454400" cy="64008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128939">
                  <a:extLst>
                    <a:ext uri="{9D8B030D-6E8A-4147-A177-3AD203B41FA5}">
                      <a16:colId xmlns:a16="http://schemas.microsoft.com/office/drawing/2014/main" val="2065588275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4162457846"/>
                    </a:ext>
                  </a:extLst>
                </a:gridCol>
              </a:tblGrid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Mejillones al vapor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71571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Angulas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4037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Bravas con alioli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catalanismo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97782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Bocaditos de chistorra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64062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Fideuà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catalanismo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90486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Paella de verduras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catalaniso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254453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Potaje de grelos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738787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Pote gallego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7076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Bacalao a la dorada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58191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Vieiras rellenas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51088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Butifarras a la brasa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catalanismo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2317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Cococha de merluza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08735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Filloas a la crema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catalanismo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69327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Dátiles rellenos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catalanismo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433416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Flan caramelizado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16613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Coca de almendras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catalanismo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005463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Chacolí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237736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Ribeiro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471591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Queimada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51578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Pacharán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354728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Albariño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galleguismo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698949"/>
                  </a:ext>
                </a:extLst>
              </a:tr>
            </a:tbl>
          </a:graphicData>
        </a:graphic>
      </p:graphicFrame>
      <p:graphicFrame>
        <p:nvGraphicFramePr>
          <p:cNvPr id="4" name="Tabla 2">
            <a:extLst>
              <a:ext uri="{FF2B5EF4-FFF2-40B4-BE49-F238E27FC236}">
                <a16:creationId xmlns:a16="http://schemas.microsoft.com/office/drawing/2014/main" id="{AC60D1A7-3E95-44F9-85AE-0232ABC1C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593518"/>
              </p:ext>
            </p:extLst>
          </p:nvPr>
        </p:nvGraphicFramePr>
        <p:xfrm>
          <a:off x="3537591" y="76200"/>
          <a:ext cx="6238147" cy="67056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22198">
                  <a:extLst>
                    <a:ext uri="{9D8B030D-6E8A-4147-A177-3AD203B41FA5}">
                      <a16:colId xmlns:a16="http://schemas.microsoft.com/office/drawing/2014/main" val="2065588275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4162457846"/>
                    </a:ext>
                  </a:extLst>
                </a:gridCol>
                <a:gridCol w="3791824">
                  <a:extLst>
                    <a:ext uri="{9D8B030D-6E8A-4147-A177-3AD203B41FA5}">
                      <a16:colId xmlns:a16="http://schemas.microsoft.com/office/drawing/2014/main" val="2549027099"/>
                    </a:ext>
                  </a:extLst>
                </a:gridCol>
              </a:tblGrid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Friki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fanático de/aficionado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71571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Cuórum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latinismo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acuerdo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4037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Pádel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deporte que se juega con palas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97782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Bluyín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vaqueros azules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64062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Yogur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alimento lácteo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90486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Chalé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casa fuera de la ciudad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254453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Güisqui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bebida alcohólica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738787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Accésit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premio que no es el 1º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7076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Pirsin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accesorios de moda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58191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Máster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profesional de/título de posgrado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51088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Chucrut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col blanca fermentada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2317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Currículum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latinismo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documento de títulos, datos, honores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08735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Desiderátum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latinismo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aspiración/deseo no cumplido aún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69327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Focsímil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latinismo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imitación perfecta o reproducción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433416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Carné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documento de identidad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16613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Balé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baile (ballet)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005463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Cruasán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galicismo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alimento hecho al horno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237736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Baipás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desviación para salvar una obstrucción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471591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Espagueti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italianismo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alimento de pasta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51578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Puzle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acertijo/rompecabezas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354728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Cáterin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alimentación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698949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Esnob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persona que imita a aquellos distinguidos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225858"/>
                  </a:ext>
                </a:extLst>
              </a:tr>
            </a:tbl>
          </a:graphicData>
        </a:graphic>
      </p:graphicFrame>
      <p:graphicFrame>
        <p:nvGraphicFramePr>
          <p:cNvPr id="5" name="Tabla 2">
            <a:extLst>
              <a:ext uri="{FF2B5EF4-FFF2-40B4-BE49-F238E27FC236}">
                <a16:creationId xmlns:a16="http://schemas.microsoft.com/office/drawing/2014/main" id="{3C789DFE-FDD9-4E88-95E9-1DBD4B6AA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373272"/>
              </p:ext>
            </p:extLst>
          </p:nvPr>
        </p:nvGraphicFramePr>
        <p:xfrm>
          <a:off x="9775738" y="1235279"/>
          <a:ext cx="2472189" cy="36576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202322">
                  <a:extLst>
                    <a:ext uri="{9D8B030D-6E8A-4147-A177-3AD203B41FA5}">
                      <a16:colId xmlns:a16="http://schemas.microsoft.com/office/drawing/2014/main" val="2065588275"/>
                    </a:ext>
                  </a:extLst>
                </a:gridCol>
                <a:gridCol w="1269867">
                  <a:extLst>
                    <a:ext uri="{9D8B030D-6E8A-4147-A177-3AD203B41FA5}">
                      <a16:colId xmlns:a16="http://schemas.microsoft.com/office/drawing/2014/main" val="4162457846"/>
                    </a:ext>
                  </a:extLst>
                </a:gridCol>
              </a:tblGrid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Azúcar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arabismo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71571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Pizarra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4037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Sopa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germanismo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97782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Amazona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helenismo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640622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Benicassim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arabismo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90486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Caníbal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anglicismo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254453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Cerveza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latinismo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738787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Azafrán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arabismo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7076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Chola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caló (gitanos)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58191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Chabola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vasquismo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510885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Chupa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caló (gitanos)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23174"/>
                  </a:ext>
                </a:extLst>
              </a:tr>
              <a:tr h="205815">
                <a:tc>
                  <a:txBody>
                    <a:bodyPr/>
                    <a:lstStyle/>
                    <a:p>
                      <a:r>
                        <a:rPr lang="es-ES" sz="1400"/>
                        <a:t>Yo-yo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chino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087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725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023AC-F322-4283-BD5D-AF1F4E4D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VOCABULARIO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7C943A-7914-4DBD-9E87-2B7D1DD41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</a:pPr>
            <a:r>
              <a:rPr lang="es-ES" b="1"/>
              <a:t>TOPONÍMIA:</a:t>
            </a:r>
            <a:r>
              <a:rPr lang="es-ES"/>
              <a:t> nombre de lugar </a:t>
            </a:r>
            <a:r>
              <a:rPr lang="es-ES">
                <a:sym typeface="Wingdings" panose="05000000000000000000" pitchFamily="2" charset="2"/>
              </a:rPr>
              <a:t> Al-daia (árabe); Va-lencia (latín).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ANTROPONÍMIA:</a:t>
            </a:r>
            <a:r>
              <a:rPr lang="es-ES">
                <a:sym typeface="Wingdings" panose="05000000000000000000" pitchFamily="2" charset="2"/>
              </a:rPr>
              <a:t> nombre de persona.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ENERGÚMENO:</a:t>
            </a:r>
            <a:r>
              <a:rPr lang="es-ES">
                <a:sym typeface="Wingdings" panose="05000000000000000000" pitchFamily="2" charset="2"/>
              </a:rPr>
              <a:t> monstruo.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ZOZOBRA:</a:t>
            </a:r>
            <a:r>
              <a:rPr lang="es-ES">
                <a:sym typeface="Wingdings" panose="05000000000000000000" pitchFamily="2" charset="2"/>
              </a:rPr>
              <a:t> nerviosismo.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CUAJO:</a:t>
            </a:r>
            <a:r>
              <a:rPr lang="es-ES">
                <a:sym typeface="Wingdings" panose="05000000000000000000" pitchFamily="2" charset="2"/>
              </a:rPr>
              <a:t> entrañas, valor (negativo).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PULULAR:</a:t>
            </a:r>
            <a:r>
              <a:rPr lang="es-ES">
                <a:sym typeface="Wingdings" panose="05000000000000000000" pitchFamily="2" charset="2"/>
              </a:rPr>
              <a:t> ir de un sitio a otro (por ejemplo, las mariposas).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INDELEBLE:</a:t>
            </a:r>
            <a:r>
              <a:rPr lang="es-ES">
                <a:sym typeface="Wingdings" panose="05000000000000000000" pitchFamily="2" charset="2"/>
              </a:rPr>
              <a:t> que no se puede borrar o quitar.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PACHORRA:</a:t>
            </a:r>
            <a:r>
              <a:rPr lang="es-ES">
                <a:sym typeface="Wingdings" panose="05000000000000000000" pitchFamily="2" charset="2"/>
              </a:rPr>
              <a:t> indolencia, tardanza, insensible.</a:t>
            </a:r>
          </a:p>
          <a:p>
            <a:pPr>
              <a:buClr>
                <a:schemeClr val="accent2"/>
              </a:buClr>
            </a:pPr>
            <a:r>
              <a:rPr lang="es-ES" b="1">
                <a:sym typeface="Wingdings" panose="05000000000000000000" pitchFamily="2" charset="2"/>
              </a:rPr>
              <a:t>APEAR:</a:t>
            </a:r>
            <a:r>
              <a:rPr lang="es-ES">
                <a:sym typeface="Wingdings" panose="05000000000000000000" pitchFamily="2" charset="2"/>
              </a:rPr>
              <a:t> bajar (de un tren, tranvía, coche...).</a:t>
            </a:r>
            <a:endParaRPr lang="es-ES" b="1"/>
          </a:p>
        </p:txBody>
      </p:sp>
    </p:spTree>
    <p:extLst>
      <p:ext uri="{BB962C8B-B14F-4D97-AF65-F5344CB8AC3E}">
        <p14:creationId xmlns:p14="http://schemas.microsoft.com/office/powerpoint/2010/main" val="377126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46410-6420-4997-8F96-F624886C3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7270" y="412035"/>
            <a:ext cx="8610600" cy="1293028"/>
          </a:xfrm>
        </p:spPr>
        <p:txBody>
          <a:bodyPr/>
          <a:lstStyle/>
          <a:p>
            <a:r>
              <a:rPr lang="es-ES"/>
              <a:t>LENGUAJE VERBAL Y NO VERBAL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998B-9725-4ACC-BC44-45998C8EC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851" y="3912065"/>
            <a:ext cx="10820400" cy="1179836"/>
          </a:xfrm>
        </p:spPr>
        <p:txBody>
          <a:bodyPr>
            <a:normAutofit/>
          </a:bodyPr>
          <a:lstStyle/>
          <a:p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Bilingüe:</a:t>
            </a:r>
            <a:r>
              <a:rPr lang="es-ES" sz="1800">
                <a:solidFill>
                  <a:schemeClr val="accent2"/>
                </a:solidFill>
                <a:sym typeface="Wingdings" panose="05000000000000000000" pitchFamily="2" charset="2"/>
              </a:rPr>
              <a:t> persona que habla y entiende correctamente </a:t>
            </a:r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dos idiomas.</a:t>
            </a:r>
          </a:p>
          <a:p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Plurilingüe:</a:t>
            </a:r>
            <a:r>
              <a:rPr lang="es-ES" sz="1800">
                <a:solidFill>
                  <a:schemeClr val="accent2"/>
                </a:solidFill>
                <a:sym typeface="Wingdings" panose="05000000000000000000" pitchFamily="2" charset="2"/>
              </a:rPr>
              <a:t> persona que habla y entiende correctamente </a:t>
            </a:r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más de dos idiomas</a:t>
            </a:r>
            <a:r>
              <a:rPr lang="es-ES" sz="1800">
                <a:solidFill>
                  <a:schemeClr val="accent2"/>
                </a:solidFill>
                <a:sym typeface="Wingdings" panose="05000000000000000000" pitchFamily="2" charset="2"/>
              </a:rPr>
              <a:t>.</a:t>
            </a:r>
          </a:p>
          <a:p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Multilingüe:</a:t>
            </a:r>
            <a:r>
              <a:rPr lang="es-ES" sz="1800">
                <a:solidFill>
                  <a:schemeClr val="accent2"/>
                </a:solidFill>
                <a:sym typeface="Wingdings" panose="05000000000000000000" pitchFamily="2" charset="2"/>
              </a:rPr>
              <a:t> persona que </a:t>
            </a:r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vive en un ambiente</a:t>
            </a:r>
            <a:r>
              <a:rPr lang="es-ES" sz="1800">
                <a:solidFill>
                  <a:schemeClr val="accent2"/>
                </a:solidFill>
                <a:sym typeface="Wingdings" panose="05000000000000000000" pitchFamily="2" charset="2"/>
              </a:rPr>
              <a:t> donde se hablan </a:t>
            </a:r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varios idiomas</a:t>
            </a:r>
            <a:r>
              <a:rPr lang="es-ES" sz="1800">
                <a:solidFill>
                  <a:schemeClr val="accent2"/>
                </a:solidFill>
                <a:sym typeface="Wingdings" panose="05000000000000000000" pitchFamily="2" charset="2"/>
              </a:rPr>
              <a:t>.</a:t>
            </a:r>
            <a:endParaRPr lang="es-ES" sz="1800" b="1">
              <a:sym typeface="Wingdings" panose="05000000000000000000" pitchFamily="2" charset="2"/>
            </a:endParaRP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1BC051A5-9DC4-4D51-A5B7-B8EAE074FFB6}"/>
              </a:ext>
            </a:extLst>
          </p:cNvPr>
          <p:cNvSpPr/>
          <p:nvPr/>
        </p:nvSpPr>
        <p:spPr>
          <a:xfrm>
            <a:off x="4580390" y="1501629"/>
            <a:ext cx="260058" cy="721453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566BDD3-D7CC-4767-B646-D892E28383CA}"/>
              </a:ext>
            </a:extLst>
          </p:cNvPr>
          <p:cNvSpPr/>
          <p:nvPr/>
        </p:nvSpPr>
        <p:spPr>
          <a:xfrm>
            <a:off x="1057013" y="3397541"/>
            <a:ext cx="3783435" cy="3439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/>
              <a:t>LENGUAS INDÍGENAS EUROPEAS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F2DAD478-7701-4DB5-B049-9433AB4AC0CC}"/>
              </a:ext>
            </a:extLst>
          </p:cNvPr>
          <p:cNvSpPr/>
          <p:nvPr/>
        </p:nvSpPr>
        <p:spPr>
          <a:xfrm>
            <a:off x="4899171" y="3460458"/>
            <a:ext cx="377504" cy="21811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49F4785-73E4-41F0-829E-60AF7E04BE5E}"/>
              </a:ext>
            </a:extLst>
          </p:cNvPr>
          <p:cNvSpPr txBox="1"/>
          <p:nvPr/>
        </p:nvSpPr>
        <p:spPr>
          <a:xfrm>
            <a:off x="5276675" y="3372158"/>
            <a:ext cx="3619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Lenguas originarias de Europa.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A40CF6DA-8420-4013-B0C8-519DFF289BFE}"/>
              </a:ext>
            </a:extLst>
          </p:cNvPr>
          <p:cNvSpPr txBox="1">
            <a:spLocks/>
          </p:cNvSpPr>
          <p:nvPr/>
        </p:nvSpPr>
        <p:spPr>
          <a:xfrm>
            <a:off x="745921" y="1449339"/>
            <a:ext cx="10820400" cy="184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 b="1"/>
              <a:t>                                                                  </a:t>
            </a:r>
            <a:r>
              <a:rPr lang="es-ES" sz="1800"/>
              <a:t>oral</a:t>
            </a:r>
            <a:endParaRPr lang="es-ES" sz="1800" b="1"/>
          </a:p>
          <a:p>
            <a:r>
              <a:rPr lang="es-ES" sz="1800" b="1">
                <a:solidFill>
                  <a:schemeClr val="accent2"/>
                </a:solidFill>
              </a:rPr>
              <a:t>Lenguaje verbal </a:t>
            </a:r>
            <a:r>
              <a:rPr lang="es-ES" sz="1800" b="1">
                <a:sym typeface="Wingdings" panose="05000000000000000000" pitchFamily="2" charset="2"/>
              </a:rPr>
              <a:t></a:t>
            </a:r>
            <a:r>
              <a:rPr lang="es-ES" sz="1800">
                <a:sym typeface="Wingdings" panose="05000000000000000000" pitchFamily="2" charset="2"/>
              </a:rPr>
              <a:t> uso palabras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800" b="1">
                <a:sym typeface="Wingdings" panose="05000000000000000000" pitchFamily="2" charset="2"/>
              </a:rPr>
              <a:t>                                                                  </a:t>
            </a:r>
            <a:r>
              <a:rPr lang="es-ES" sz="1800">
                <a:sym typeface="Wingdings" panose="05000000000000000000" pitchFamily="2" charset="2"/>
              </a:rPr>
              <a:t>escrito</a:t>
            </a:r>
          </a:p>
          <a:p>
            <a:r>
              <a:rPr lang="es-ES" sz="1800" b="1">
                <a:solidFill>
                  <a:schemeClr val="accent2"/>
                </a:solidFill>
                <a:sym typeface="Wingdings" panose="05000000000000000000" pitchFamily="2" charset="2"/>
              </a:rPr>
              <a:t>Lenguaje no verbal </a:t>
            </a:r>
            <a:r>
              <a:rPr lang="es-ES" sz="1800" b="1">
                <a:sym typeface="Wingdings" panose="05000000000000000000" pitchFamily="2" charset="2"/>
              </a:rPr>
              <a:t></a:t>
            </a:r>
            <a:r>
              <a:rPr lang="es-ES" sz="1800">
                <a:sym typeface="Wingdings" panose="05000000000000000000" pitchFamily="2" charset="2"/>
              </a:rPr>
              <a:t> no palabras (</a:t>
            </a:r>
            <a:r>
              <a:rPr lang="es-ES" sz="1800" i="1">
                <a:sym typeface="Wingdings" panose="05000000000000000000" pitchFamily="2" charset="2"/>
              </a:rPr>
              <a:t>lenguaje sordomudos, discapacitados visuales, código circulación, morse, gestos, banderas, iconos, flores...).</a:t>
            </a:r>
            <a:endParaRPr lang="es-ES" sz="1800" b="1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87E8C59-6FA0-43D2-A0D5-6BBDF2FFE729}"/>
              </a:ext>
            </a:extLst>
          </p:cNvPr>
          <p:cNvSpPr txBox="1"/>
          <p:nvPr/>
        </p:nvSpPr>
        <p:spPr>
          <a:xfrm>
            <a:off x="593521" y="5091901"/>
            <a:ext cx="22701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CHINO MANDARÍN</a:t>
            </a:r>
          </a:p>
          <a:p>
            <a:r>
              <a:rPr lang="es-ES" b="1"/>
              <a:t>ESPAÑOL</a:t>
            </a:r>
          </a:p>
          <a:p>
            <a:r>
              <a:rPr lang="es-ES" b="1"/>
              <a:t>INGLÉS</a:t>
            </a:r>
          </a:p>
          <a:p>
            <a:r>
              <a:rPr lang="es-ES" b="1"/>
              <a:t>HINDI</a:t>
            </a:r>
          </a:p>
          <a:p>
            <a:r>
              <a:rPr lang="es-ES" b="1"/>
              <a:t>ÁRABE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309B0061-EFF5-43EF-8470-BCDAD420B690}"/>
              </a:ext>
            </a:extLst>
          </p:cNvPr>
          <p:cNvSpPr/>
          <p:nvPr/>
        </p:nvSpPr>
        <p:spPr>
          <a:xfrm>
            <a:off x="2863694" y="5091901"/>
            <a:ext cx="166634" cy="15102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11E40C1-09DE-4630-88CC-04DD4AD5D76D}"/>
              </a:ext>
            </a:extLst>
          </p:cNvPr>
          <p:cNvSpPr txBox="1"/>
          <p:nvPr/>
        </p:nvSpPr>
        <p:spPr>
          <a:xfrm>
            <a:off x="3030328" y="5645899"/>
            <a:ext cx="559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2"/>
                </a:solidFill>
              </a:rPr>
              <a:t>RANKING LENGUAS MÁS HABLADAS DEL MUNDO</a:t>
            </a:r>
          </a:p>
        </p:txBody>
      </p:sp>
    </p:spTree>
    <p:extLst>
      <p:ext uri="{BB962C8B-B14F-4D97-AF65-F5344CB8AC3E}">
        <p14:creationId xmlns:p14="http://schemas.microsoft.com/office/powerpoint/2010/main" val="43979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34F3F-AD8C-4121-BB57-2B285ABE9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TIPOLOGÍAS TEXTUALES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F3E2AB4-6A64-4539-91E3-2E27314A96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992986"/>
              </p:ext>
            </p:extLst>
          </p:nvPr>
        </p:nvGraphicFramePr>
        <p:xfrm>
          <a:off x="387757" y="2057401"/>
          <a:ext cx="11457498" cy="229108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103773">
                  <a:extLst>
                    <a:ext uri="{9D8B030D-6E8A-4147-A177-3AD203B41FA5}">
                      <a16:colId xmlns:a16="http://schemas.microsoft.com/office/drawing/2014/main" val="2774465719"/>
                    </a:ext>
                  </a:extLst>
                </a:gridCol>
                <a:gridCol w="9353725">
                  <a:extLst>
                    <a:ext uri="{9D8B030D-6E8A-4147-A177-3AD203B41FA5}">
                      <a16:colId xmlns:a16="http://schemas.microsoft.com/office/drawing/2014/main" val="3372167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Texto dialógico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discurso de </a:t>
                      </a:r>
                      <a:r>
                        <a:rPr lang="es-ES" b="1"/>
                        <a:t>dos o más hablantes</a:t>
                      </a:r>
                      <a:r>
                        <a:rPr lang="es-ES"/>
                        <a:t> que intercambian información </a:t>
                      </a:r>
                      <a:r>
                        <a:rPr lang="es-ES" b="1"/>
                        <a:t>simultáneamente</a:t>
                      </a:r>
                      <a:r>
                        <a:rPr lang="es-ES"/>
                        <a:t>, </a:t>
                      </a:r>
                      <a:r>
                        <a:rPr lang="es-ES" b="0" u="sng"/>
                        <a:t>alternando emisor y receptor</a:t>
                      </a:r>
                      <a:r>
                        <a:rPr lang="es-ES" b="1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77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Texto descriptivo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consiste en </a:t>
                      </a:r>
                      <a:r>
                        <a:rPr lang="es-ES" b="0"/>
                        <a:t>explicar</a:t>
                      </a:r>
                      <a:r>
                        <a:rPr lang="es-ES"/>
                        <a:t>, </a:t>
                      </a:r>
                      <a:r>
                        <a:rPr lang="es-ES" u="sng"/>
                        <a:t>detallada y ordenadamente</a:t>
                      </a:r>
                      <a:r>
                        <a:rPr lang="es-ES"/>
                        <a:t>, </a:t>
                      </a:r>
                      <a:r>
                        <a:rPr lang="es-ES" b="1"/>
                        <a:t>cómo son </a:t>
                      </a:r>
                      <a:r>
                        <a:rPr lang="es-ES"/>
                        <a:t>las personas, lugares, objetos, sentimientos...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68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Texto narrativo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responde a la intención de </a:t>
                      </a:r>
                      <a:r>
                        <a:rPr lang="es-ES" b="1"/>
                        <a:t>contar hechos reales o imaginarios </a:t>
                      </a:r>
                      <a:r>
                        <a:rPr lang="es-ES"/>
                        <a:t>que le suceden a una </a:t>
                      </a:r>
                      <a:r>
                        <a:rPr lang="es-ES" u="sng"/>
                        <a:t>persona o un grupo</a:t>
                      </a:r>
                      <a:r>
                        <a:rPr lang="es-ES"/>
                        <a:t>, en un </a:t>
                      </a:r>
                      <a:r>
                        <a:rPr lang="es-ES" u="sng"/>
                        <a:t>espacio</a:t>
                      </a:r>
                      <a:r>
                        <a:rPr lang="es-ES"/>
                        <a:t> o </a:t>
                      </a:r>
                      <a:r>
                        <a:rPr lang="es-ES" u="sng"/>
                        <a:t>tiempo</a:t>
                      </a:r>
                      <a:r>
                        <a:rPr lang="es-ES"/>
                        <a:t> determinado.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927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Texto expositivo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sirve para </a:t>
                      </a:r>
                      <a:r>
                        <a:rPr lang="es-ES" b="1"/>
                        <a:t>informar</a:t>
                      </a:r>
                      <a:r>
                        <a:rPr lang="es-ES"/>
                        <a:t> o hacer entender algo a alguien.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89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60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4C92A-EDD2-49CB-B412-3C831335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TEXTO ARGUMENTATIVO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865984-E43B-465A-9F15-15555C05F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520" y="3676940"/>
            <a:ext cx="10820400" cy="1088008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s-ES"/>
              <a:t>Predominio </a:t>
            </a:r>
            <a:r>
              <a:rPr lang="es-ES" b="1"/>
              <a:t>subjetividad</a:t>
            </a:r>
            <a:r>
              <a:rPr lang="es-ES"/>
              <a:t> (intención persuasiva).</a:t>
            </a:r>
          </a:p>
          <a:p>
            <a:pPr>
              <a:buClr>
                <a:schemeClr val="accent2"/>
              </a:buClr>
            </a:pPr>
            <a:r>
              <a:rPr lang="es-ES"/>
              <a:t>Función del lenguaje </a:t>
            </a:r>
            <a:r>
              <a:rPr lang="es-ES" b="1"/>
              <a:t>apelativa</a:t>
            </a:r>
            <a:r>
              <a:rPr lang="es-ES"/>
              <a:t>, </a:t>
            </a:r>
            <a:r>
              <a:rPr lang="es-ES" b="1"/>
              <a:t>referencial</a:t>
            </a:r>
            <a:r>
              <a:rPr lang="es-ES"/>
              <a:t> o </a:t>
            </a:r>
            <a:r>
              <a:rPr lang="es-ES" b="1"/>
              <a:t>expresiva</a:t>
            </a:r>
            <a:r>
              <a:rPr lang="es-ES"/>
              <a:t>.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13F5C81-74A1-43C8-9877-7B38EEA18F85}"/>
              </a:ext>
            </a:extLst>
          </p:cNvPr>
          <p:cNvSpPr/>
          <p:nvPr/>
        </p:nvSpPr>
        <p:spPr>
          <a:xfrm>
            <a:off x="511728" y="1719743"/>
            <a:ext cx="11266415" cy="1293028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/>
              <a:t>El </a:t>
            </a:r>
            <a:r>
              <a:rPr lang="es-ES" b="1"/>
              <a:t>texto argumentativo</a:t>
            </a:r>
            <a:r>
              <a:rPr lang="es-ES"/>
              <a:t> es el tipo de discurso en el que el emisor intenta </a:t>
            </a:r>
            <a:r>
              <a:rPr lang="es-ES" b="1"/>
              <a:t>orientar la opinión</a:t>
            </a:r>
            <a:r>
              <a:rPr lang="es-ES"/>
              <a:t> y la conducta del destinatario sobre un </a:t>
            </a:r>
            <a:r>
              <a:rPr lang="es-ES" u="sng"/>
              <a:t>tema concreto</a:t>
            </a:r>
            <a:r>
              <a:rPr lang="es-ES"/>
              <a:t>, mediante </a:t>
            </a:r>
            <a:r>
              <a:rPr lang="es-ES" u="sng"/>
              <a:t>argumentos que apelan</a:t>
            </a:r>
            <a:r>
              <a:rPr lang="es-ES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b="1"/>
              <a:t>LA RAZÓN:</a:t>
            </a:r>
            <a:r>
              <a:rPr lang="es-ES"/>
              <a:t> convencer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b="1"/>
              <a:t>SENTIMIENTOS:</a:t>
            </a:r>
            <a:r>
              <a:rPr lang="es-ES"/>
              <a:t> persuadir</a:t>
            </a:r>
            <a:endParaRPr lang="es-ES" b="1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2566048-7209-4F30-BD12-7313DDF347F6}"/>
              </a:ext>
            </a:extLst>
          </p:cNvPr>
          <p:cNvSpPr txBox="1"/>
          <p:nvPr/>
        </p:nvSpPr>
        <p:spPr>
          <a:xfrm>
            <a:off x="142613" y="3144800"/>
            <a:ext cx="3217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2"/>
                </a:solidFill>
              </a:rPr>
              <a:t>RECURSOS LINGÜÍSTICOS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0B79175F-C6DA-4D78-870A-404447AAD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63464"/>
              </p:ext>
            </p:extLst>
          </p:nvPr>
        </p:nvGraphicFramePr>
        <p:xfrm>
          <a:off x="560431" y="4764948"/>
          <a:ext cx="11189049" cy="1193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29683">
                  <a:extLst>
                    <a:ext uri="{9D8B030D-6E8A-4147-A177-3AD203B41FA5}">
                      <a16:colId xmlns:a16="http://schemas.microsoft.com/office/drawing/2014/main" val="3196453657"/>
                    </a:ext>
                  </a:extLst>
                </a:gridCol>
                <a:gridCol w="3729683">
                  <a:extLst>
                    <a:ext uri="{9D8B030D-6E8A-4147-A177-3AD203B41FA5}">
                      <a16:colId xmlns:a16="http://schemas.microsoft.com/office/drawing/2014/main" val="1967751390"/>
                    </a:ext>
                  </a:extLst>
                </a:gridCol>
                <a:gridCol w="3729683">
                  <a:extLst>
                    <a:ext uri="{9D8B030D-6E8A-4147-A177-3AD203B41FA5}">
                      <a16:colId xmlns:a16="http://schemas.microsoft.com/office/drawing/2014/main" val="11286491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FUNCIÓN APELATIVA/CONATIVA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FUNCIÓN REFERENCIAL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FUNCIÓN EXPRESIVA/EMOTIVA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2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el emisor trata de </a:t>
                      </a:r>
                      <a:r>
                        <a:rPr lang="es-ES" sz="1600" u="sng"/>
                        <a:t>influir</a:t>
                      </a:r>
                      <a:r>
                        <a:rPr lang="es-ES" sz="1600" u="none"/>
                        <a:t> sobre el receptor, del que busca una respuesta.</a:t>
                      </a:r>
                      <a:endParaRPr lang="es-ES" sz="16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el emisor transmite información </a:t>
                      </a:r>
                      <a:r>
                        <a:rPr lang="es-ES" sz="1600" u="sng"/>
                        <a:t>objetiva</a:t>
                      </a:r>
                      <a:endParaRPr lang="es-ES" sz="16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el emisor manifiesta </a:t>
                      </a:r>
                      <a:r>
                        <a:rPr lang="es-ES" sz="1600" u="sng"/>
                        <a:t>emociones</a:t>
                      </a:r>
                      <a:r>
                        <a:rPr lang="es-ES" sz="1600" u="none"/>
                        <a:t>, </a:t>
                      </a:r>
                      <a:r>
                        <a:rPr lang="es-ES" sz="1600" u="sng"/>
                        <a:t>sentimientos</a:t>
                      </a:r>
                      <a:r>
                        <a:rPr lang="es-ES" sz="1600" u="none"/>
                        <a:t> u </a:t>
                      </a:r>
                      <a:r>
                        <a:rPr lang="es-ES" sz="1600" u="sng"/>
                        <a:t>opiniones</a:t>
                      </a:r>
                      <a:endParaRPr lang="es-ES" sz="16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50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10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AAD742E-7D07-4372-8F25-62BC3958CA3C}"/>
              </a:ext>
            </a:extLst>
          </p:cNvPr>
          <p:cNvSpPr txBox="1"/>
          <p:nvPr/>
        </p:nvSpPr>
        <p:spPr>
          <a:xfrm>
            <a:off x="7981643" y="938495"/>
            <a:ext cx="4006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2"/>
                </a:solidFill>
              </a:rPr>
              <a:t>SITUACIONES COMUNICATIVAS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52256B99-A601-4F76-8D13-C2ADD01DB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155259"/>
              </p:ext>
            </p:extLst>
          </p:nvPr>
        </p:nvGraphicFramePr>
        <p:xfrm>
          <a:off x="186421" y="1508231"/>
          <a:ext cx="11801447" cy="26619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01102">
                  <a:extLst>
                    <a:ext uri="{9D8B030D-6E8A-4147-A177-3AD203B41FA5}">
                      <a16:colId xmlns:a16="http://schemas.microsoft.com/office/drawing/2014/main" val="467056484"/>
                    </a:ext>
                  </a:extLst>
                </a:gridCol>
                <a:gridCol w="5125673">
                  <a:extLst>
                    <a:ext uri="{9D8B030D-6E8A-4147-A177-3AD203B41FA5}">
                      <a16:colId xmlns:a16="http://schemas.microsoft.com/office/drawing/2014/main" val="1635050747"/>
                    </a:ext>
                  </a:extLst>
                </a:gridCol>
                <a:gridCol w="4974672">
                  <a:extLst>
                    <a:ext uri="{9D8B030D-6E8A-4147-A177-3AD203B41FA5}">
                      <a16:colId xmlns:a16="http://schemas.microsoft.com/office/drawing/2014/main" val="2101092685"/>
                    </a:ext>
                  </a:extLst>
                </a:gridCol>
              </a:tblGrid>
              <a:tr h="362514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ÁMBITOS DE USO Y GÉNEROS DE LOS TEXTOS ARGUMENTATIVOS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5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FORMALIDAD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ÁMBITO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GÉNERO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951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Baja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Familiar.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Petición, consejo...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647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Media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Periodístico, publicitario, político, religioso...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Artículo de opinión, columna, editorial, cartas al director, anuncio publicitario, mitin, sermón.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55663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Alta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Académico, literario, científico, jurídico-administrativo...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Ensayo, tesis doctoral, sentencia judicial.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7581915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39B7FE0-9BAF-4D20-A00A-9D97EB66B2E2}"/>
              </a:ext>
            </a:extLst>
          </p:cNvPr>
          <p:cNvSpPr txBox="1"/>
          <p:nvPr/>
        </p:nvSpPr>
        <p:spPr>
          <a:xfrm>
            <a:off x="7102145" y="4277421"/>
            <a:ext cx="5089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2"/>
                </a:solidFill>
              </a:rPr>
              <a:t>ELEMENTOS DEL TEXTO ARGUMENTATIVO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E14891C6-A047-483C-9E43-1485DA555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430707"/>
              </p:ext>
            </p:extLst>
          </p:nvPr>
        </p:nvGraphicFramePr>
        <p:xfrm>
          <a:off x="261922" y="4784801"/>
          <a:ext cx="11725945" cy="1833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725945">
                  <a:extLst>
                    <a:ext uri="{9D8B030D-6E8A-4147-A177-3AD203B41FA5}">
                      <a16:colId xmlns:a16="http://schemas.microsoft.com/office/drawing/2014/main" val="3048541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ELEMENTOS DEL TEXTO ARGUMENTATIVO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28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Tema:</a:t>
                      </a:r>
                      <a:r>
                        <a:rPr lang="es-ES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b="0"/>
                        <a:t>objeto o asunto, </a:t>
                      </a:r>
                      <a:r>
                        <a:rPr lang="es-ES" b="1"/>
                        <a:t>motivo de la argumentación</a:t>
                      </a:r>
                      <a:r>
                        <a:rPr lang="es-ES" b="0"/>
                        <a:t>.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Tesis:</a:t>
                      </a:r>
                      <a:r>
                        <a:rPr lang="es-ES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b="1"/>
                        <a:t>opinión</a:t>
                      </a:r>
                      <a:r>
                        <a:rPr lang="es-ES" b="0"/>
                        <a:t> del emisor, a favor o en contra, </a:t>
                      </a:r>
                      <a:r>
                        <a:rPr lang="es-ES" b="0" u="sng"/>
                        <a:t>sobre el tema tratado</a:t>
                      </a:r>
                      <a:r>
                        <a:rPr lang="es-ES" b="0"/>
                        <a:t>.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Tesis contraria:</a:t>
                      </a:r>
                      <a:r>
                        <a:rPr lang="es-ES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b="0"/>
                        <a:t>postura </a:t>
                      </a:r>
                      <a:r>
                        <a:rPr lang="es-ES" b="1"/>
                        <a:t>antagónica</a:t>
                      </a:r>
                      <a:r>
                        <a:rPr lang="es-ES" b="0"/>
                        <a:t> a la del emisor que aparece explícita o implícitamente.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Argumento:</a:t>
                      </a:r>
                      <a:r>
                        <a:rPr lang="es-ES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b="0"/>
                        <a:t>razonamiento empleado para probar o </a:t>
                      </a:r>
                      <a:r>
                        <a:rPr lang="es-ES" b="1"/>
                        <a:t>demostrar la tesis </a:t>
                      </a:r>
                      <a:r>
                        <a:rPr lang="es-ES" b="0"/>
                        <a:t>y </a:t>
                      </a:r>
                      <a:r>
                        <a:rPr lang="es-ES" b="1"/>
                        <a:t>convencer al destinatario</a:t>
                      </a:r>
                      <a:r>
                        <a:rPr lang="es-ES" b="0"/>
                        <a:t>.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Contraargumento:</a:t>
                      </a:r>
                      <a:r>
                        <a:rPr lang="es-ES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b="0"/>
                        <a:t>argumento que se emplea para </a:t>
                      </a:r>
                      <a:r>
                        <a:rPr lang="es-ES" b="1"/>
                        <a:t>oponerlo</a:t>
                      </a:r>
                      <a:r>
                        <a:rPr lang="es-ES" b="0"/>
                        <a:t> a otro anterior.</a:t>
                      </a:r>
                      <a:endParaRPr lang="es-E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755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31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D3DF0-9179-4F23-BFA0-47B9C1AFD52E}"/>
              </a:ext>
            </a:extLst>
          </p:cNvPr>
          <p:cNvSpPr txBox="1"/>
          <p:nvPr/>
        </p:nvSpPr>
        <p:spPr>
          <a:xfrm>
            <a:off x="7268578" y="988829"/>
            <a:ext cx="4528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2"/>
                </a:solidFill>
              </a:rPr>
              <a:t>TIPOS DE TEXTOS ARGUMENTATIVOS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9C6F17FA-EF8C-4A88-AD35-A455A872A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485579"/>
              </p:ext>
            </p:extLst>
          </p:nvPr>
        </p:nvGraphicFramePr>
        <p:xfrm>
          <a:off x="269845" y="1388939"/>
          <a:ext cx="11652309" cy="53054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4103">
                  <a:extLst>
                    <a:ext uri="{9D8B030D-6E8A-4147-A177-3AD203B41FA5}">
                      <a16:colId xmlns:a16="http://schemas.microsoft.com/office/drawing/2014/main" val="184934312"/>
                    </a:ext>
                  </a:extLst>
                </a:gridCol>
                <a:gridCol w="3884103">
                  <a:extLst>
                    <a:ext uri="{9D8B030D-6E8A-4147-A177-3AD203B41FA5}">
                      <a16:colId xmlns:a16="http://schemas.microsoft.com/office/drawing/2014/main" val="2450442577"/>
                    </a:ext>
                  </a:extLst>
                </a:gridCol>
                <a:gridCol w="3884103">
                  <a:extLst>
                    <a:ext uri="{9D8B030D-6E8A-4147-A177-3AD203B41FA5}">
                      <a16:colId xmlns:a16="http://schemas.microsoft.com/office/drawing/2014/main" val="1945674174"/>
                    </a:ext>
                  </a:extLst>
                </a:gridCol>
              </a:tblGrid>
              <a:tr h="321967">
                <a:tc gridSpan="3">
                  <a:txBody>
                    <a:bodyPr/>
                    <a:lstStyle/>
                    <a:p>
                      <a:pPr algn="ctr"/>
                      <a:r>
                        <a:rPr lang="es-ES" sz="1400"/>
                        <a:t>TIPOS DE ARGUMENTOS Y CONTRAARGUMENTOS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281925"/>
                  </a:ext>
                </a:extLst>
              </a:tr>
              <a:tr h="635112">
                <a:tc>
                  <a:txBody>
                    <a:bodyPr/>
                    <a:lstStyle/>
                    <a:p>
                      <a:r>
                        <a:rPr lang="es-ES" sz="1400" b="1"/>
                        <a:t>Argumento de autoridad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Utiliza la </a:t>
                      </a:r>
                      <a:r>
                        <a:rPr lang="es-ES" sz="1400" b="0" u="sng"/>
                        <a:t>opinión</a:t>
                      </a:r>
                      <a:r>
                        <a:rPr lang="es-ES" sz="1400" b="0" u="none"/>
                        <a:t> de una persona o entidad de </a:t>
                      </a:r>
                      <a:r>
                        <a:rPr lang="es-ES" sz="1400" b="0" u="sng"/>
                        <a:t>reconocido prestigio</a:t>
                      </a:r>
                      <a:r>
                        <a:rPr lang="es-ES" sz="1400" b="0" u="none"/>
                        <a:t> (escritor, científico...) para apoyar sus propias ideas.</a:t>
                      </a:r>
                      <a:endParaRPr lang="es-E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Según un estudio reciente publicado en Nature, entre los diez logros científicos más importantes se encuentra el desarrollo de la vacuna del ébola.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2323530"/>
                  </a:ext>
                </a:extLst>
              </a:tr>
              <a:tr h="449871">
                <a:tc>
                  <a:txBody>
                    <a:bodyPr/>
                    <a:lstStyle/>
                    <a:p>
                      <a:r>
                        <a:rPr lang="es-ES" sz="1400" b="1"/>
                        <a:t>Argumento de beneficio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Alega los </a:t>
                      </a:r>
                      <a:r>
                        <a:rPr lang="es-ES" sz="1400" u="sng"/>
                        <a:t>beneficios</a:t>
                      </a:r>
                      <a:r>
                        <a:rPr lang="es-ES" sz="1400" u="none"/>
                        <a:t> que reportará una acción o un producto.</a:t>
                      </a:r>
                      <a:endParaRPr lang="es-E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Nuestro yogur refuerza tus defensas cada mañana.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267947"/>
                  </a:ext>
                </a:extLst>
              </a:tr>
              <a:tr h="449871">
                <a:tc>
                  <a:txBody>
                    <a:bodyPr/>
                    <a:lstStyle/>
                    <a:p>
                      <a:r>
                        <a:rPr lang="es-ES" sz="1400" b="1"/>
                        <a:t>Argumento de comparación/analogía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u="sng"/>
                        <a:t>Compara</a:t>
                      </a:r>
                      <a:r>
                        <a:rPr lang="es-ES" sz="1400" u="none"/>
                        <a:t> con casos o situaciones </a:t>
                      </a:r>
                      <a:r>
                        <a:rPr lang="es-ES" sz="1400" u="sng"/>
                        <a:t>similares</a:t>
                      </a:r>
                      <a:r>
                        <a:rPr lang="es-ES" sz="1400" u="none"/>
                        <a:t>.</a:t>
                      </a:r>
                      <a:endParaRPr lang="es-ES" sz="1400" u="sn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Con nuestras galletas tendrás la fuerza de un dinosaurio.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6748723"/>
                  </a:ext>
                </a:extLst>
              </a:tr>
              <a:tr h="516029">
                <a:tc>
                  <a:txBody>
                    <a:bodyPr/>
                    <a:lstStyle/>
                    <a:p>
                      <a:r>
                        <a:rPr lang="es-ES" sz="1400" b="1"/>
                        <a:t>Argumento de ejemplificación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Aporta casos concretos como </a:t>
                      </a:r>
                      <a:r>
                        <a:rPr lang="es-ES" sz="1400" u="sng"/>
                        <a:t>ejemplos</a:t>
                      </a:r>
                      <a:r>
                        <a:rPr lang="es-ES" sz="1400" u="none"/>
                        <a:t>.</a:t>
                      </a:r>
                      <a:endParaRPr lang="es-E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La hija quinceañera de unos amigos les ocultó los celos de su novio, un año mayor que ella, hasta que este la agredió por recibir un mensaje de un chico.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86497"/>
                  </a:ext>
                </a:extLst>
              </a:tr>
              <a:tr h="370482">
                <a:tc>
                  <a:txBody>
                    <a:bodyPr/>
                    <a:lstStyle/>
                    <a:p>
                      <a:r>
                        <a:rPr lang="es-ES" sz="1400" b="1"/>
                        <a:t>Argumento de experiencia personal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Apela las </a:t>
                      </a:r>
                      <a:r>
                        <a:rPr lang="es-ES" sz="1400" u="sng"/>
                        <a:t>vivencias</a:t>
                      </a:r>
                      <a:r>
                        <a:rPr lang="es-ES" sz="1400" u="none"/>
                        <a:t> del emisor.</a:t>
                      </a:r>
                      <a:endParaRPr lang="es-E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A mí me pasó lo mismo, cuando llamé ya estaban agotadas las entradas. Es una estafa.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883087"/>
                  </a:ext>
                </a:extLst>
              </a:tr>
              <a:tr h="449871">
                <a:tc>
                  <a:txBody>
                    <a:bodyPr/>
                    <a:lstStyle/>
                    <a:p>
                      <a:r>
                        <a:rPr lang="es-ES" sz="1400" b="1"/>
                        <a:t>Argumento de sentir general, verdades evidentes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Introduce una </a:t>
                      </a:r>
                      <a:r>
                        <a:rPr lang="es-ES" sz="1400" u="sng"/>
                        <a:t>idea admitida</a:t>
                      </a:r>
                      <a:r>
                        <a:rPr lang="es-ES" sz="1400" u="none"/>
                        <a:t> y aceptada por la </a:t>
                      </a:r>
                      <a:r>
                        <a:rPr lang="es-ES" sz="1400" u="sng"/>
                        <a:t>sociedad</a:t>
                      </a:r>
                      <a:r>
                        <a:rPr lang="es-ES" sz="1400" u="none"/>
                        <a:t>.</a:t>
                      </a:r>
                      <a:endParaRPr lang="es-E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Los seres humanos nos sentimos molestos cuando alguien invade nuestro espacio personal.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1493419"/>
                  </a:ext>
                </a:extLst>
              </a:tr>
              <a:tr h="635112">
                <a:tc>
                  <a:txBody>
                    <a:bodyPr/>
                    <a:lstStyle/>
                    <a:p>
                      <a:r>
                        <a:rPr lang="es-ES" sz="1400" b="1"/>
                        <a:t>Criterio sapiencial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Se incluyen proverbios o </a:t>
                      </a:r>
                      <a:r>
                        <a:rPr lang="es-ES" sz="1400" u="sng"/>
                        <a:t>refranes populares</a:t>
                      </a:r>
                      <a:r>
                        <a:rPr lang="es-ES" sz="1400" u="none"/>
                        <a:t> y también </a:t>
                      </a:r>
                      <a:r>
                        <a:rPr lang="es-ES" sz="1400" u="sng"/>
                        <a:t>generalizaciones de sentido común</a:t>
                      </a:r>
                      <a:r>
                        <a:rPr lang="es-ES" sz="1400" u="none"/>
                        <a:t>.</a:t>
                      </a:r>
                      <a:endParaRPr lang="es-E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Y si lo dicen, por algo será. Ya se sabe: “Cuando el río suena, agua lleva”.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891537"/>
                  </a:ext>
                </a:extLst>
              </a:tr>
              <a:tr h="820353">
                <a:tc>
                  <a:txBody>
                    <a:bodyPr/>
                    <a:lstStyle/>
                    <a:p>
                      <a:r>
                        <a:rPr lang="es-ES" sz="1400" b="1"/>
                        <a:t>Argumento de cantidad, de datos o estadísticas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Hace referencia al </a:t>
                      </a:r>
                      <a:r>
                        <a:rPr lang="es-ES" sz="1400" u="none"/>
                        <a:t>número de veces que se </a:t>
                      </a:r>
                      <a:r>
                        <a:rPr lang="es-ES" sz="1400" u="sng"/>
                        <a:t>repite</a:t>
                      </a:r>
                      <a:r>
                        <a:rPr lang="es-ES" sz="1400" u="none"/>
                        <a:t> un hecho, al número de pesronas que lo </a:t>
                      </a:r>
                      <a:r>
                        <a:rPr lang="es-ES" sz="1400" u="sng"/>
                        <a:t>avalan</a:t>
                      </a:r>
                      <a:r>
                        <a:rPr lang="es-ES" sz="1400" u="none"/>
                        <a:t> o a la </a:t>
                      </a:r>
                      <a:r>
                        <a:rPr lang="es-ES" sz="1400" u="sng"/>
                        <a:t>antigüedad</a:t>
                      </a:r>
                      <a:r>
                        <a:rPr lang="es-ES" sz="1400" u="none"/>
                        <a:t> de un producto.</a:t>
                      </a:r>
                      <a:endParaRPr lang="es-E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Nuestro planeta está habitado por más de siete mil millones de habitantes, que a su vez hablan entre 6000 y 7000 lenguas distintas.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384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04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A847A7-A9A1-4143-A91B-28A84E0D4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35913"/>
              </p:ext>
            </p:extLst>
          </p:nvPr>
        </p:nvGraphicFramePr>
        <p:xfrm>
          <a:off x="467686" y="1531194"/>
          <a:ext cx="11652309" cy="2407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4103">
                  <a:extLst>
                    <a:ext uri="{9D8B030D-6E8A-4147-A177-3AD203B41FA5}">
                      <a16:colId xmlns:a16="http://schemas.microsoft.com/office/drawing/2014/main" val="2756777388"/>
                    </a:ext>
                  </a:extLst>
                </a:gridCol>
                <a:gridCol w="3884103">
                  <a:extLst>
                    <a:ext uri="{9D8B030D-6E8A-4147-A177-3AD203B41FA5}">
                      <a16:colId xmlns:a16="http://schemas.microsoft.com/office/drawing/2014/main" val="2945175135"/>
                    </a:ext>
                  </a:extLst>
                </a:gridCol>
                <a:gridCol w="3884103">
                  <a:extLst>
                    <a:ext uri="{9D8B030D-6E8A-4147-A177-3AD203B41FA5}">
                      <a16:colId xmlns:a16="http://schemas.microsoft.com/office/drawing/2014/main" val="507220371"/>
                    </a:ext>
                  </a:extLst>
                </a:gridCol>
              </a:tblGrid>
              <a:tr h="449871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Argumento de calidad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Destaca el carácter </a:t>
                      </a:r>
                      <a:r>
                        <a:rPr lang="es-ES" sz="1400" b="0" u="sng">
                          <a:solidFill>
                            <a:schemeClr val="tx1"/>
                          </a:solidFill>
                        </a:rPr>
                        <a:t>único</a:t>
                      </a:r>
                      <a:r>
                        <a:rPr lang="es-ES" sz="1400" b="0" u="none">
                          <a:solidFill>
                            <a:schemeClr val="tx1"/>
                          </a:solidFill>
                        </a:rPr>
                        <a:t> e irrepetible de un producto.</a:t>
                      </a:r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0" i="1">
                          <a:solidFill>
                            <a:schemeClr val="tx1"/>
                          </a:solidFill>
                        </a:rPr>
                        <a:t>El pan que dura 15 días fresco, como recién horneado.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99023"/>
                  </a:ext>
                </a:extLst>
              </a:tr>
              <a:tr h="635112">
                <a:tc>
                  <a:txBody>
                    <a:bodyPr/>
                    <a:lstStyle/>
                    <a:p>
                      <a:r>
                        <a:rPr lang="es-ES" sz="1400" b="1"/>
                        <a:t>Argumento que apela a los sentimientos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Intenta </a:t>
                      </a:r>
                      <a:r>
                        <a:rPr lang="es-ES" sz="1400" u="sng"/>
                        <a:t>persuadir</a:t>
                      </a:r>
                      <a:r>
                        <a:rPr lang="es-ES" sz="1400" u="none"/>
                        <a:t> mediante sentimientos no racionales como el elogio, la compasión, la ternura, la antipatía...</a:t>
                      </a:r>
                      <a:endParaRPr lang="es-ES" sz="140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Nuestra agua nace de la nieve, la altura y el silencio de las montañas. Llevamos la naturaleza a tu mesa.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54565565"/>
                  </a:ext>
                </a:extLst>
              </a:tr>
              <a:tr h="1005594">
                <a:tc>
                  <a:txBody>
                    <a:bodyPr/>
                    <a:lstStyle/>
                    <a:p>
                      <a:r>
                        <a:rPr lang="es-ES" sz="1400" b="1"/>
                        <a:t>Argumento falso o falacia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Consiste en </a:t>
                      </a:r>
                      <a:r>
                        <a:rPr lang="es-ES" sz="1400" u="none"/>
                        <a:t>un </a:t>
                      </a:r>
                      <a:r>
                        <a:rPr lang="es-ES" sz="1400" u="sng"/>
                        <a:t>razonamiento engañoso o erróneo</a:t>
                      </a:r>
                      <a:r>
                        <a:rPr lang="es-ES" sz="1400"/>
                        <a:t>, que </a:t>
                      </a:r>
                      <a:r>
                        <a:rPr lang="es-ES" sz="1400" u="sng"/>
                        <a:t>no está basado en la razón y carece de lógica</a:t>
                      </a:r>
                      <a:r>
                        <a:rPr lang="es-ES" sz="1400"/>
                        <a:t>, aunque no lo aparente. Pretende ser convincente o persuasivo con falsedades y demagogia.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100" i="1"/>
                        <a:t>Como decía un gran astrónomo, el sol gira alrededor de la tierra.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7662694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6D938F34-0611-4321-AD4E-7218574B1AA9}"/>
              </a:ext>
            </a:extLst>
          </p:cNvPr>
          <p:cNvSpPr txBox="1"/>
          <p:nvPr/>
        </p:nvSpPr>
        <p:spPr>
          <a:xfrm>
            <a:off x="7357153" y="4050810"/>
            <a:ext cx="4762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2"/>
                </a:solidFill>
              </a:rPr>
              <a:t>MÉTODOS CONTRAARGUMENTACIÓN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898680D-EA12-4468-9A1B-DD59644D2FF0}"/>
              </a:ext>
            </a:extLst>
          </p:cNvPr>
          <p:cNvSpPr txBox="1">
            <a:spLocks/>
          </p:cNvSpPr>
          <p:nvPr/>
        </p:nvSpPr>
        <p:spPr>
          <a:xfrm>
            <a:off x="576743" y="4562616"/>
            <a:ext cx="10820400" cy="15697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/>
              </a:buClr>
            </a:pPr>
            <a:r>
              <a:rPr lang="es-ES" b="1"/>
              <a:t>REFUTACIÓN,</a:t>
            </a:r>
            <a:r>
              <a:rPr lang="es-ES"/>
              <a:t> cuyo objetivo es demostrar la </a:t>
            </a:r>
            <a:r>
              <a:rPr lang="es-ES" u="sng"/>
              <a:t>poca consistencia</a:t>
            </a:r>
            <a:r>
              <a:rPr lang="es-ES"/>
              <a:t> de los argumentos del contrario y </a:t>
            </a:r>
            <a:r>
              <a:rPr lang="es-ES" u="sng"/>
              <a:t>rebatirlos</a:t>
            </a:r>
            <a:r>
              <a:rPr lang="es-ES"/>
              <a:t> con los propios.</a:t>
            </a:r>
          </a:p>
          <a:p>
            <a:pPr>
              <a:buClr>
                <a:schemeClr val="accent2"/>
              </a:buClr>
            </a:pPr>
            <a:r>
              <a:rPr lang="es-ES" b="1"/>
              <a:t>CONCESIÓN AL ADVERSARIO,</a:t>
            </a:r>
            <a:r>
              <a:rPr lang="es-ES"/>
              <a:t> según la cual se </a:t>
            </a:r>
            <a:r>
              <a:rPr lang="es-ES" u="sng"/>
              <a:t>admite momentáneamente</a:t>
            </a:r>
            <a:r>
              <a:rPr lang="es-ES"/>
              <a:t> el </a:t>
            </a:r>
            <a:r>
              <a:rPr lang="es-ES" u="sng"/>
              <a:t>argumento el contrario</a:t>
            </a:r>
            <a:r>
              <a:rPr lang="es-ES"/>
              <a:t> para después restringirlo.</a:t>
            </a:r>
            <a:endParaRPr lang="es-ES" b="1"/>
          </a:p>
        </p:txBody>
      </p:sp>
    </p:spTree>
    <p:extLst>
      <p:ext uri="{BB962C8B-B14F-4D97-AF65-F5344CB8AC3E}">
        <p14:creationId xmlns:p14="http://schemas.microsoft.com/office/powerpoint/2010/main" val="1702558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97CD5-B42C-467D-88A4-FECF00DBE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881" y="412035"/>
            <a:ext cx="8610600" cy="1293028"/>
          </a:xfrm>
        </p:spPr>
        <p:txBody>
          <a:bodyPr/>
          <a:lstStyle/>
          <a:p>
            <a:r>
              <a:rPr lang="es-ES"/>
              <a:t>EVOLUCIÓN CASTELLANO (“Variedad diacrónica”)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391180D-A754-48B3-B191-7C736737C4EE}"/>
              </a:ext>
            </a:extLst>
          </p:cNvPr>
          <p:cNvSpPr/>
          <p:nvPr/>
        </p:nvSpPr>
        <p:spPr>
          <a:xfrm>
            <a:off x="114886" y="1623577"/>
            <a:ext cx="1863179" cy="76968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/>
              <a:t>CULTURAS PRERROMANAS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A9AD027-EA29-4EB8-904D-94EEBDC5F340}"/>
              </a:ext>
            </a:extLst>
          </p:cNvPr>
          <p:cNvSpPr/>
          <p:nvPr/>
        </p:nvSpPr>
        <p:spPr>
          <a:xfrm>
            <a:off x="2618577" y="1838234"/>
            <a:ext cx="2087461" cy="318781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s-ES" b="1"/>
              <a:t>ROMANIZACIÓN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6D2E2C1-8843-4505-9BBA-A73CFFE9B1B2}"/>
              </a:ext>
            </a:extLst>
          </p:cNvPr>
          <p:cNvSpPr/>
          <p:nvPr/>
        </p:nvSpPr>
        <p:spPr>
          <a:xfrm>
            <a:off x="6712339" y="1818242"/>
            <a:ext cx="2169953" cy="318781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s-ES" b="1"/>
              <a:t>FRAGMENTACIÓN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71D4222-18ED-4194-8D28-C84D1037D01C}"/>
              </a:ext>
            </a:extLst>
          </p:cNvPr>
          <p:cNvSpPr/>
          <p:nvPr/>
        </p:nvSpPr>
        <p:spPr>
          <a:xfrm>
            <a:off x="9928947" y="1856750"/>
            <a:ext cx="2087461" cy="318781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s-ES" b="1"/>
              <a:t>RECONQUISTA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67065CF-2831-4556-9A4B-E1BA49A483A1}"/>
              </a:ext>
            </a:extLst>
          </p:cNvPr>
          <p:cNvSpPr txBox="1"/>
          <p:nvPr/>
        </p:nvSpPr>
        <p:spPr>
          <a:xfrm>
            <a:off x="57102" y="2535917"/>
            <a:ext cx="18533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Celtas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s-ES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Íberos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s-ES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u="sng"/>
              <a:t>Vascuences</a:t>
            </a: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C3FF8A71-16CA-46E8-B68D-476DC129E136}"/>
              </a:ext>
            </a:extLst>
          </p:cNvPr>
          <p:cNvSpPr/>
          <p:nvPr/>
        </p:nvSpPr>
        <p:spPr>
          <a:xfrm>
            <a:off x="1961287" y="1920334"/>
            <a:ext cx="595618" cy="15939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2EE75F8A-693C-4EF0-BF1E-22C8F66944BF}"/>
              </a:ext>
            </a:extLst>
          </p:cNvPr>
          <p:cNvCxnSpPr>
            <a:cxnSpLocks/>
          </p:cNvCxnSpPr>
          <p:nvPr/>
        </p:nvCxnSpPr>
        <p:spPr>
          <a:xfrm>
            <a:off x="1860958" y="3861379"/>
            <a:ext cx="475376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D3D69F2-1102-413E-BBA7-F5A5B39A6909}"/>
              </a:ext>
            </a:extLst>
          </p:cNvPr>
          <p:cNvCxnSpPr>
            <a:cxnSpLocks/>
          </p:cNvCxnSpPr>
          <p:nvPr/>
        </p:nvCxnSpPr>
        <p:spPr>
          <a:xfrm>
            <a:off x="2251682" y="2222377"/>
            <a:ext cx="0" cy="15442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BE9FBBDC-2E0D-4A47-953D-D0DC21933233}"/>
              </a:ext>
            </a:extLst>
          </p:cNvPr>
          <p:cNvCxnSpPr>
            <a:cxnSpLocks/>
            <a:stCxn id="16" idx="1"/>
          </p:cNvCxnSpPr>
          <p:nvPr/>
        </p:nvCxnSpPr>
        <p:spPr>
          <a:xfrm>
            <a:off x="2251682" y="4040835"/>
            <a:ext cx="0" cy="26836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527DE7F-4126-45E5-965A-B4269A3C3D0C}"/>
              </a:ext>
            </a:extLst>
          </p:cNvPr>
          <p:cNvSpPr txBox="1"/>
          <p:nvPr/>
        </p:nvSpPr>
        <p:spPr>
          <a:xfrm>
            <a:off x="2251682" y="3717669"/>
            <a:ext cx="1259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no la sufren porque no son conquistados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DDFC5A8-3C35-45C8-8ACB-5A1DAD8C54B5}"/>
              </a:ext>
            </a:extLst>
          </p:cNvPr>
          <p:cNvSpPr txBox="1"/>
          <p:nvPr/>
        </p:nvSpPr>
        <p:spPr>
          <a:xfrm>
            <a:off x="2647177" y="2104987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(S. </a:t>
            </a:r>
            <a:r>
              <a:rPr lang="es-ES" b="1"/>
              <a:t>I a.C</a:t>
            </a:r>
            <a:r>
              <a:rPr lang="es-ES"/>
              <a:t> </a:t>
            </a:r>
            <a:r>
              <a:rPr lang="es-ES">
                <a:sym typeface="Wingdings" panose="05000000000000000000" pitchFamily="2" charset="2"/>
              </a:rPr>
              <a:t> </a:t>
            </a:r>
            <a:r>
              <a:rPr lang="es-ES" b="1">
                <a:sym typeface="Wingdings" panose="05000000000000000000" pitchFamily="2" charset="2"/>
              </a:rPr>
              <a:t>V d.C</a:t>
            </a:r>
            <a:r>
              <a:rPr lang="es-ES">
                <a:sym typeface="Wingdings" panose="05000000000000000000" pitchFamily="2" charset="2"/>
              </a:rPr>
              <a:t>)</a:t>
            </a:r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07DED21-E8D6-4109-8FE1-00BD105B52A6}"/>
              </a:ext>
            </a:extLst>
          </p:cNvPr>
          <p:cNvSpPr txBox="1"/>
          <p:nvPr/>
        </p:nvSpPr>
        <p:spPr>
          <a:xfrm>
            <a:off x="2559279" y="2352541"/>
            <a:ext cx="2332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vienen los romanos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D339B09D-70AC-4ABA-AF5E-88950C3B66D9}"/>
              </a:ext>
            </a:extLst>
          </p:cNvPr>
          <p:cNvCxnSpPr/>
          <p:nvPr/>
        </p:nvCxnSpPr>
        <p:spPr>
          <a:xfrm>
            <a:off x="2549491" y="2444926"/>
            <a:ext cx="2332690" cy="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D757047-CF6C-488E-A7E0-CACBE3816B83}"/>
              </a:ext>
            </a:extLst>
          </p:cNvPr>
          <p:cNvSpPr txBox="1"/>
          <p:nvPr/>
        </p:nvSpPr>
        <p:spPr>
          <a:xfrm>
            <a:off x="2405894" y="2742144"/>
            <a:ext cx="3794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r>
              <a:rPr lang="es-ES" sz="1600" b="1"/>
              <a:t>Latín culto </a:t>
            </a:r>
            <a:r>
              <a:rPr lang="es-ES" sz="1600" b="1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s-ES" sz="1600">
                <a:sym typeface="Wingdings" panose="05000000000000000000" pitchFamily="2" charset="2"/>
              </a:rPr>
              <a:t> </a:t>
            </a:r>
            <a:r>
              <a:rPr lang="es-ES" sz="1600" u="sng">
                <a:sym typeface="Wingdings" panose="05000000000000000000" pitchFamily="2" charset="2"/>
              </a:rPr>
              <a:t>política</a:t>
            </a:r>
            <a:r>
              <a:rPr lang="es-ES" sz="1600">
                <a:sym typeface="Wingdings" panose="05000000000000000000" pitchFamily="2" charset="2"/>
              </a:rPr>
              <a:t> y </a:t>
            </a:r>
            <a:r>
              <a:rPr lang="es-ES" sz="1600" u="sng">
                <a:sym typeface="Wingdings" panose="05000000000000000000" pitchFamily="2" charset="2"/>
              </a:rPr>
              <a:t>religión</a:t>
            </a:r>
            <a:endParaRPr lang="es-ES" sz="1600" b="1" u="sng"/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r>
              <a:rPr lang="es-ES" sz="1600" b="1"/>
              <a:t>Latín vulgar </a:t>
            </a:r>
            <a:r>
              <a:rPr lang="es-ES" sz="1600" b="1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s-ES" sz="1600">
                <a:sym typeface="Wingdings" panose="05000000000000000000" pitchFamily="2" charset="2"/>
              </a:rPr>
              <a:t> hablado por </a:t>
            </a:r>
            <a:r>
              <a:rPr lang="es-ES" sz="1600" u="sng">
                <a:sym typeface="Wingdings" panose="05000000000000000000" pitchFamily="2" charset="2"/>
              </a:rPr>
              <a:t>vulgo</a:t>
            </a:r>
            <a:endParaRPr lang="es-ES" sz="1600" b="1" u="sng"/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E1CCDB3C-9B96-420D-A4A6-09F701CE1521}"/>
              </a:ext>
            </a:extLst>
          </p:cNvPr>
          <p:cNvSpPr/>
          <p:nvPr/>
        </p:nvSpPr>
        <p:spPr>
          <a:xfrm>
            <a:off x="2405894" y="2656001"/>
            <a:ext cx="103015" cy="77299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65356A4-74D0-4E50-B284-BDDA02B56065}"/>
              </a:ext>
            </a:extLst>
          </p:cNvPr>
          <p:cNvSpPr txBox="1"/>
          <p:nvPr/>
        </p:nvSpPr>
        <p:spPr>
          <a:xfrm>
            <a:off x="3981646" y="3220398"/>
            <a:ext cx="22188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/>
              <a:t>(comerciantes, “chapurrear”)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CECD1C9-46D8-4B9E-9A9D-B8C228DCF855}"/>
              </a:ext>
            </a:extLst>
          </p:cNvPr>
          <p:cNvCxnSpPr>
            <a:cxnSpLocks/>
          </p:cNvCxnSpPr>
          <p:nvPr/>
        </p:nvCxnSpPr>
        <p:spPr>
          <a:xfrm>
            <a:off x="3995299" y="3154838"/>
            <a:ext cx="0" cy="611816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4C92D465-61ED-407C-BDF1-1B2EC19E2FD6}"/>
              </a:ext>
            </a:extLst>
          </p:cNvPr>
          <p:cNvSpPr txBox="1"/>
          <p:nvPr/>
        </p:nvSpPr>
        <p:spPr>
          <a:xfrm>
            <a:off x="3883153" y="3574288"/>
            <a:ext cx="24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s-ES">
                <a:sym typeface="Wingdings" panose="05000000000000000000" pitchFamily="2" charset="2"/>
              </a:rPr>
              <a:t> </a:t>
            </a:r>
            <a:r>
              <a:rPr lang="es-ES" sz="1400" b="1">
                <a:sym typeface="Wingdings" panose="05000000000000000000" pitchFamily="2" charset="2"/>
              </a:rPr>
              <a:t>LLENGUAS ROMÁNICAS</a:t>
            </a:r>
            <a:endParaRPr lang="es-ES" b="1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49A3044-7D04-4FBF-8D4A-E142E0B851B6}"/>
              </a:ext>
            </a:extLst>
          </p:cNvPr>
          <p:cNvSpPr txBox="1"/>
          <p:nvPr/>
        </p:nvSpPr>
        <p:spPr>
          <a:xfrm>
            <a:off x="3931451" y="3498545"/>
            <a:ext cx="7873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/>
              <a:t>dio lugar a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E30D9B9-1E2B-498B-AFB3-E6181A663B99}"/>
              </a:ext>
            </a:extLst>
          </p:cNvPr>
          <p:cNvSpPr txBox="1"/>
          <p:nvPr/>
        </p:nvSpPr>
        <p:spPr>
          <a:xfrm>
            <a:off x="4154061" y="3846686"/>
            <a:ext cx="22268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gallego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leonés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catalán/valenciano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castellano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280259BD-198F-449F-9976-1BE5D7E44FC8}"/>
              </a:ext>
            </a:extLst>
          </p:cNvPr>
          <p:cNvCxnSpPr>
            <a:cxnSpLocks/>
          </p:cNvCxnSpPr>
          <p:nvPr/>
        </p:nvCxnSpPr>
        <p:spPr>
          <a:xfrm>
            <a:off x="6380953" y="2290189"/>
            <a:ext cx="0" cy="44066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D290D1D6-69E7-4924-BB17-B7E93F743A03}"/>
              </a:ext>
            </a:extLst>
          </p:cNvPr>
          <p:cNvSpPr/>
          <p:nvPr/>
        </p:nvSpPr>
        <p:spPr>
          <a:xfrm>
            <a:off x="4706037" y="1899439"/>
            <a:ext cx="1992121" cy="17344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78A312F-EDAE-4AFC-8E79-46302CD803F7}"/>
              </a:ext>
            </a:extLst>
          </p:cNvPr>
          <p:cNvSpPr txBox="1"/>
          <p:nvPr/>
        </p:nvSpPr>
        <p:spPr>
          <a:xfrm>
            <a:off x="6498331" y="2290553"/>
            <a:ext cx="29644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r>
              <a:rPr lang="es-ES" sz="1600" b="1"/>
              <a:t>Caída imperio romano</a:t>
            </a:r>
            <a:r>
              <a:rPr lang="es-ES" sz="1600"/>
              <a:t>.</a:t>
            </a:r>
            <a:endParaRPr lang="es-ES" sz="1600" b="1"/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r>
              <a:rPr lang="es-ES" sz="1600" b="1"/>
              <a:t>Pueblos germánicos</a:t>
            </a:r>
            <a:r>
              <a:rPr lang="es-ES" sz="1600"/>
              <a:t>.</a:t>
            </a:r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r>
              <a:rPr lang="es-ES" sz="1600" b="1"/>
              <a:t>SVIII </a:t>
            </a:r>
            <a:r>
              <a:rPr lang="es-ES" sz="1600" b="1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s-ES" sz="1600">
                <a:sym typeface="Wingdings" panose="05000000000000000000" pitchFamily="2" charset="2"/>
              </a:rPr>
              <a:t> árabe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>
                <a:sym typeface="Wingdings" panose="05000000000000000000" pitchFamily="2" charset="2"/>
              </a:rPr>
              <a:t>léxico numeroso.</a:t>
            </a:r>
          </a:p>
          <a:p>
            <a:pPr>
              <a:buClr>
                <a:schemeClr val="accent2"/>
              </a:buClr>
            </a:pPr>
            <a:r>
              <a:rPr lang="es-ES" sz="1100">
                <a:sym typeface="Wingdings" panose="05000000000000000000" pitchFamily="2" charset="2"/>
              </a:rPr>
              <a:t>(palabras que comienzan con “</a:t>
            </a:r>
            <a:r>
              <a:rPr lang="es-ES" sz="1100" u="sng">
                <a:sym typeface="Wingdings" panose="05000000000000000000" pitchFamily="2" charset="2"/>
              </a:rPr>
              <a:t>guada</a:t>
            </a:r>
            <a:r>
              <a:rPr lang="es-ES" sz="1100">
                <a:sym typeface="Wingdings" panose="05000000000000000000" pitchFamily="2" charset="2"/>
              </a:rPr>
              <a:t>”, “</a:t>
            </a:r>
            <a:r>
              <a:rPr lang="es-ES" sz="1100" u="sng">
                <a:sym typeface="Wingdings" panose="05000000000000000000" pitchFamily="2" charset="2"/>
              </a:rPr>
              <a:t>beni</a:t>
            </a:r>
            <a:r>
              <a:rPr lang="es-ES" sz="1100">
                <a:sym typeface="Wingdings" panose="05000000000000000000" pitchFamily="2" charset="2"/>
              </a:rPr>
              <a:t>”...)</a:t>
            </a:r>
            <a:endParaRPr lang="es-ES" sz="2000">
              <a:sym typeface="Wingdings" panose="05000000000000000000" pitchFamily="2" charset="2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E3C6DF2-2B68-4375-A126-1D68C481D2CC}"/>
              </a:ext>
            </a:extLst>
          </p:cNvPr>
          <p:cNvSpPr txBox="1"/>
          <p:nvPr/>
        </p:nvSpPr>
        <p:spPr>
          <a:xfrm>
            <a:off x="6380953" y="3814761"/>
            <a:ext cx="3777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*"/>
            </a:pPr>
            <a:r>
              <a:rPr lang="es-ES" sz="1400" b="1">
                <a:sym typeface="Wingdings" panose="05000000000000000000" pitchFamily="2" charset="2"/>
              </a:rPr>
              <a:t>toponimia</a:t>
            </a:r>
            <a:endParaRPr lang="es-ES" sz="1400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*"/>
            </a:pPr>
            <a:r>
              <a:rPr lang="es-ES" sz="1400" b="1">
                <a:sym typeface="Wingdings" panose="05000000000000000000" pitchFamily="2" charset="2"/>
              </a:rPr>
              <a:t>comida:</a:t>
            </a:r>
            <a:r>
              <a:rPr lang="es-ES" sz="1400">
                <a:sym typeface="Wingdings" panose="05000000000000000000" pitchFamily="2" charset="2"/>
              </a:rPr>
              <a:t> azúcar, azafrán</a:t>
            </a:r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*"/>
            </a:pPr>
            <a:r>
              <a:rPr lang="es-ES" sz="1400" b="1">
                <a:sym typeface="Wingdings" panose="05000000000000000000" pitchFamily="2" charset="2"/>
              </a:rPr>
              <a:t>matemáticas:</a:t>
            </a:r>
            <a:r>
              <a:rPr lang="es-ES" sz="1400">
                <a:sym typeface="Wingdings" panose="05000000000000000000" pitchFamily="2" charset="2"/>
              </a:rPr>
              <a:t> álgebra, algoritmo</a:t>
            </a:r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*"/>
            </a:pPr>
            <a:r>
              <a:rPr lang="es-ES" sz="1400" b="1">
                <a:sym typeface="Wingdings" panose="05000000000000000000" pitchFamily="2" charset="2"/>
              </a:rPr>
              <a:t>química:</a:t>
            </a:r>
            <a:r>
              <a:rPr lang="es-ES" sz="1400">
                <a:sym typeface="Wingdings" panose="05000000000000000000" pitchFamily="2" charset="2"/>
              </a:rPr>
              <a:t> alquimia</a:t>
            </a:r>
            <a:endParaRPr lang="es-ES" b="1">
              <a:sym typeface="Wingdings" panose="05000000000000000000" pitchFamily="2" charset="2"/>
            </a:endParaRP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48274C16-86C8-4FF7-8ADE-F3066F1D3EBF}"/>
              </a:ext>
            </a:extLst>
          </p:cNvPr>
          <p:cNvCxnSpPr>
            <a:cxnSpLocks/>
          </p:cNvCxnSpPr>
          <p:nvPr/>
        </p:nvCxnSpPr>
        <p:spPr>
          <a:xfrm>
            <a:off x="9729558" y="2222377"/>
            <a:ext cx="0" cy="44066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28FE7016-A3DE-47F1-B928-4A4198ADCF0A}"/>
              </a:ext>
            </a:extLst>
          </p:cNvPr>
          <p:cNvSpPr/>
          <p:nvPr/>
        </p:nvSpPr>
        <p:spPr>
          <a:xfrm>
            <a:off x="8884542" y="1920334"/>
            <a:ext cx="1044401" cy="15939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4F4BB08D-B005-4946-9E78-7EBCABFAEC28}"/>
              </a:ext>
            </a:extLst>
          </p:cNvPr>
          <p:cNvSpPr txBox="1"/>
          <p:nvPr/>
        </p:nvSpPr>
        <p:spPr>
          <a:xfrm>
            <a:off x="10225517" y="2142552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S. </a:t>
            </a:r>
            <a:r>
              <a:rPr lang="es-ES" b="1"/>
              <a:t>XV </a:t>
            </a:r>
            <a:r>
              <a:rPr lang="es-ES"/>
              <a:t>(1492)</a:t>
            </a:r>
          </a:p>
        </p:txBody>
      </p: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7D8F8FBA-6900-47E5-8E55-250F4C81E33A}"/>
              </a:ext>
            </a:extLst>
          </p:cNvPr>
          <p:cNvCxnSpPr>
            <a:stCxn id="44" idx="2"/>
          </p:cNvCxnSpPr>
          <p:nvPr/>
        </p:nvCxnSpPr>
        <p:spPr>
          <a:xfrm>
            <a:off x="10972677" y="2511884"/>
            <a:ext cx="0" cy="2302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EFBDCA4-4E27-42DB-9A30-A143F67DCFC9}"/>
              </a:ext>
            </a:extLst>
          </p:cNvPr>
          <p:cNvSpPr txBox="1"/>
          <p:nvPr/>
        </p:nvSpPr>
        <p:spPr>
          <a:xfrm>
            <a:off x="9692519" y="2663571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expansión castellano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B94BA15B-70D4-420B-BC8E-511EA8147172}"/>
              </a:ext>
            </a:extLst>
          </p:cNvPr>
          <p:cNvSpPr txBox="1"/>
          <p:nvPr/>
        </p:nvSpPr>
        <p:spPr>
          <a:xfrm>
            <a:off x="10186045" y="3183338"/>
            <a:ext cx="2066591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r>
              <a:rPr lang="es-ES" sz="1600" b="1"/>
              <a:t>Andaluz</a:t>
            </a:r>
            <a:br>
              <a:rPr lang="es-ES" sz="1600" b="1">
                <a:solidFill>
                  <a:schemeClr val="accent2"/>
                </a:solidFill>
                <a:sym typeface="Wingdings" panose="05000000000000000000" pitchFamily="2" charset="2"/>
              </a:rPr>
            </a:br>
            <a:r>
              <a:rPr lang="es-ES" sz="1200">
                <a:sym typeface="Wingdings" panose="05000000000000000000" pitchFamily="2" charset="2"/>
              </a:rPr>
              <a:t>(Canarias y América)</a:t>
            </a:r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endParaRPr lang="es-ES" sz="1600" u="sng"/>
          </a:p>
          <a:p>
            <a:pPr marL="285750" indent="-285750">
              <a:buClr>
                <a:schemeClr val="accent2"/>
              </a:buClr>
              <a:buFont typeface="Century Gothic" panose="020B0502020202020204" pitchFamily="34" charset="0"/>
              <a:buChar char="–"/>
            </a:pPr>
            <a:r>
              <a:rPr lang="es-ES" sz="1600" b="1"/>
              <a:t>Central</a:t>
            </a:r>
            <a:br>
              <a:rPr lang="es-ES" sz="1600" b="1"/>
            </a:br>
            <a:r>
              <a:rPr lang="es-ES" sz="1100"/>
              <a:t>(Valencia, Madrid...)</a:t>
            </a:r>
            <a:endParaRPr lang="es-ES" sz="1600" b="1" u="sng"/>
          </a:p>
        </p:txBody>
      </p:sp>
      <p:sp>
        <p:nvSpPr>
          <p:cNvPr id="49" name="Abrir llave 48">
            <a:extLst>
              <a:ext uri="{FF2B5EF4-FFF2-40B4-BE49-F238E27FC236}">
                <a16:creationId xmlns:a16="http://schemas.microsoft.com/office/drawing/2014/main" id="{7F576248-AADA-4BF8-BE0A-95FA236D9B61}"/>
              </a:ext>
            </a:extLst>
          </p:cNvPr>
          <p:cNvSpPr/>
          <p:nvPr/>
        </p:nvSpPr>
        <p:spPr>
          <a:xfrm>
            <a:off x="10119093" y="3134039"/>
            <a:ext cx="133904" cy="1192517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017DD65B-4B6D-4644-AC2B-860F50095E49}"/>
              </a:ext>
            </a:extLst>
          </p:cNvPr>
          <p:cNvSpPr txBox="1"/>
          <p:nvPr/>
        </p:nvSpPr>
        <p:spPr>
          <a:xfrm>
            <a:off x="9701234" y="3073649"/>
            <a:ext cx="400110" cy="125290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400"/>
              <a:t>Dos variantes</a:t>
            </a:r>
          </a:p>
        </p:txBody>
      </p: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BDB6FD23-C135-49F7-86B0-5CAF1EF77A6B}"/>
              </a:ext>
            </a:extLst>
          </p:cNvPr>
          <p:cNvCxnSpPr>
            <a:cxnSpLocks/>
          </p:cNvCxnSpPr>
          <p:nvPr/>
        </p:nvCxnSpPr>
        <p:spPr>
          <a:xfrm>
            <a:off x="10742063" y="3621428"/>
            <a:ext cx="0" cy="3221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CuadroTexto 53">
            <a:extLst>
              <a:ext uri="{FF2B5EF4-FFF2-40B4-BE49-F238E27FC236}">
                <a16:creationId xmlns:a16="http://schemas.microsoft.com/office/drawing/2014/main" id="{2FC15669-8DC7-4F37-8A65-C53A87DFFB67}"/>
              </a:ext>
            </a:extLst>
          </p:cNvPr>
          <p:cNvSpPr txBox="1"/>
          <p:nvPr/>
        </p:nvSpPr>
        <p:spPr>
          <a:xfrm>
            <a:off x="10671766" y="3672907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/>
              <a:t>acento</a:t>
            </a:r>
          </a:p>
        </p:txBody>
      </p:sp>
    </p:spTree>
    <p:extLst>
      <p:ext uri="{BB962C8B-B14F-4D97-AF65-F5344CB8AC3E}">
        <p14:creationId xmlns:p14="http://schemas.microsoft.com/office/powerpoint/2010/main" val="736596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CCF53-6843-45DC-814D-D19A3E50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714" y="639315"/>
            <a:ext cx="8610600" cy="963759"/>
          </a:xfrm>
        </p:spPr>
        <p:txBody>
          <a:bodyPr/>
          <a:lstStyle/>
          <a:p>
            <a:r>
              <a:rPr lang="es-ES"/>
              <a:t>EL LÉXICO CASTELLANO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A2CEB-EDB7-48B6-AB0D-58D17D542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561" y="4060273"/>
            <a:ext cx="10820400" cy="2541864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s-ES" b="1"/>
              <a:t>Extranjerismos crudos:</a:t>
            </a:r>
          </a:p>
          <a:p>
            <a:pPr lvl="1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s-ES" u="sng"/>
              <a:t>no se adaptan</a:t>
            </a:r>
            <a:r>
              <a:rPr lang="es-ES"/>
              <a:t> fonética ni gráficamente.</a:t>
            </a:r>
          </a:p>
          <a:p>
            <a:pPr lvl="1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s-ES"/>
              <a:t>se escriben con </a:t>
            </a:r>
            <a:r>
              <a:rPr lang="es-ES" u="sng"/>
              <a:t>marcas gráficas</a:t>
            </a:r>
            <a:r>
              <a:rPr lang="es-ES"/>
              <a:t> (comillas o cursiva).</a:t>
            </a:r>
          </a:p>
          <a:p>
            <a:pPr lvl="1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s-ES" b="1"/>
              <a:t>xenismos</a:t>
            </a:r>
            <a:r>
              <a:rPr lang="es-ES"/>
              <a:t> (o solo prácticas sociales/culturales), extrañas a los hablantes.</a:t>
            </a:r>
          </a:p>
          <a:p>
            <a:pPr>
              <a:buClr>
                <a:schemeClr val="accent2"/>
              </a:buClr>
            </a:pPr>
            <a:r>
              <a:rPr lang="es-ES" b="1"/>
              <a:t>Extranjerismos adaptados:</a:t>
            </a:r>
            <a:endParaRPr lang="es-ES"/>
          </a:p>
          <a:p>
            <a:pPr lvl="1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s-ES"/>
              <a:t>se han </a:t>
            </a:r>
            <a:r>
              <a:rPr lang="es-ES" u="sng"/>
              <a:t>adaptado</a:t>
            </a:r>
            <a:r>
              <a:rPr lang="es-ES"/>
              <a:t> al sistema gráfico y fonológico </a:t>
            </a:r>
            <a:r>
              <a:rPr lang="es-ES">
                <a:sym typeface="Wingdings" panose="05000000000000000000" pitchFamily="2" charset="2"/>
              </a:rPr>
              <a:t> reglas de acentuación.</a:t>
            </a:r>
            <a:endParaRPr lang="es-ES"/>
          </a:p>
          <a:p>
            <a:pPr lvl="1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s-ES"/>
              <a:t>se escriben sin </a:t>
            </a:r>
            <a:r>
              <a:rPr lang="es-ES" u="sng"/>
              <a:t>ningún tipo de resalte</a:t>
            </a:r>
            <a:r>
              <a:rPr lang="es-ES"/>
              <a:t>.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D5CF137-B1EB-46E5-AE87-D612DFB17574}"/>
              </a:ext>
            </a:extLst>
          </p:cNvPr>
          <p:cNvSpPr/>
          <p:nvPr/>
        </p:nvSpPr>
        <p:spPr>
          <a:xfrm>
            <a:off x="248175" y="1526795"/>
            <a:ext cx="11476139" cy="2382474"/>
          </a:xfrm>
          <a:prstGeom prst="roundRect">
            <a:avLst>
              <a:gd name="adj" fmla="val 1244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/>
              <a:t>Neologismos:</a:t>
            </a:r>
            <a:r>
              <a:rPr lang="es-ES"/>
              <a:t> palabras </a:t>
            </a:r>
            <a:r>
              <a:rPr lang="es-ES" u="sng"/>
              <a:t>nuevas</a:t>
            </a:r>
            <a:r>
              <a:rPr lang="es-ES"/>
              <a:t>, creadas para nombrar actividades u objetos.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b="1">
                <a:solidFill>
                  <a:schemeClr val="bg2">
                    <a:lumMod val="50000"/>
                  </a:schemeClr>
                </a:solidFill>
              </a:rPr>
              <a:t>NEOLOGISMOS PROPIOS:</a:t>
            </a:r>
            <a:r>
              <a:rPr lang="es-ES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/>
              <a:t>creados mediante los </a:t>
            </a:r>
            <a:r>
              <a:rPr lang="es-ES" u="sng"/>
              <a:t>mescanismos de formación</a:t>
            </a:r>
            <a:r>
              <a:rPr lang="es-ES"/>
              <a:t> de la lengua castellana.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b="1">
                <a:solidFill>
                  <a:schemeClr val="bg2">
                    <a:lumMod val="50000"/>
                  </a:schemeClr>
                </a:solidFill>
              </a:rPr>
              <a:t>NEOLOGISMOS AJENOS:</a:t>
            </a:r>
            <a:r>
              <a:rPr lang="es-ES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>
                <a:solidFill>
                  <a:schemeClr val="bg1"/>
                </a:solidFill>
              </a:rPr>
              <a:t>términos procedentes de otras lenguas.</a:t>
            </a:r>
            <a:endParaRPr lang="es-ES">
              <a:solidFill>
                <a:schemeClr val="bg2">
                  <a:lumMod val="50000"/>
                </a:schemeClr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b="1"/>
              <a:t>Préstamos lingüísticos:</a:t>
            </a:r>
            <a:r>
              <a:rPr lang="es-ES"/>
              <a:t> se adoptan de otros idiomas porque </a:t>
            </a:r>
            <a:r>
              <a:rPr lang="es-ES" u="sng"/>
              <a:t>no tienen un equivalente</a:t>
            </a:r>
            <a:r>
              <a:rPr lang="es-ES"/>
              <a:t> </a:t>
            </a:r>
            <a:r>
              <a:rPr lang="es-ES" sz="1400"/>
              <a:t>(revelan la convivencia entre lenguas</a:t>
            </a:r>
            <a:r>
              <a:rPr lang="es-ES" sz="1400">
                <a:solidFill>
                  <a:schemeClr val="bg1"/>
                </a:solidFill>
              </a:rPr>
              <a:t>, suelen estar </a:t>
            </a:r>
            <a:r>
              <a:rPr lang="es-ES" sz="1400" u="sng">
                <a:solidFill>
                  <a:schemeClr val="bg1"/>
                </a:solidFill>
              </a:rPr>
              <a:t>adaptados</a:t>
            </a:r>
            <a:r>
              <a:rPr lang="es-ES" sz="1400">
                <a:solidFill>
                  <a:schemeClr val="bg1"/>
                </a:solidFill>
              </a:rPr>
              <a:t>).</a:t>
            </a:r>
            <a:endParaRPr lang="es-ES" b="1" i="1">
              <a:solidFill>
                <a:schemeClr val="bg1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b="1"/>
              <a:t>Extranjerismos:</a:t>
            </a:r>
            <a:r>
              <a:rPr lang="es-ES"/>
              <a:t> apropiación de términos que </a:t>
            </a:r>
            <a:r>
              <a:rPr lang="es-ES" u="sng"/>
              <a:t>ya tienen un equivalente</a:t>
            </a:r>
            <a:r>
              <a:rPr lang="es-ES"/>
              <a:t>.</a:t>
            </a:r>
            <a:endParaRPr lang="es-ES" b="1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b="1"/>
              <a:t>Calcos semánticos:</a:t>
            </a:r>
            <a:r>
              <a:rPr lang="es-ES"/>
              <a:t> traducciones de términos que </a:t>
            </a:r>
            <a:r>
              <a:rPr lang="es-ES" u="sng"/>
              <a:t>mantienen su significado</a:t>
            </a:r>
            <a:r>
              <a:rPr lang="es-ES"/>
              <a:t>.</a:t>
            </a:r>
            <a:endParaRPr lang="es-ES" b="1"/>
          </a:p>
        </p:txBody>
      </p:sp>
      <p:sp>
        <p:nvSpPr>
          <p:cNvPr id="5" name="Flecha: curvada hacia la derecha 4">
            <a:extLst>
              <a:ext uri="{FF2B5EF4-FFF2-40B4-BE49-F238E27FC236}">
                <a16:creationId xmlns:a16="http://schemas.microsoft.com/office/drawing/2014/main" id="{4F89257A-D647-4F7D-B0CB-9EEBACA90F9D}"/>
              </a:ext>
            </a:extLst>
          </p:cNvPr>
          <p:cNvSpPr/>
          <p:nvPr/>
        </p:nvSpPr>
        <p:spPr>
          <a:xfrm>
            <a:off x="384494" y="3334623"/>
            <a:ext cx="864067" cy="1015069"/>
          </a:xfrm>
          <a:prstGeom prst="curvedRightArrow">
            <a:avLst>
              <a:gd name="adj1" fmla="val 8423"/>
              <a:gd name="adj2" fmla="val 25136"/>
              <a:gd name="adj3" fmla="val 2862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08622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479</TotalTime>
  <Words>1890</Words>
  <Application>Microsoft Office PowerPoint</Application>
  <PresentationFormat>Panorámica</PresentationFormat>
  <Paragraphs>351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Courier New</vt:lpstr>
      <vt:lpstr>Wingdings</vt:lpstr>
      <vt:lpstr>Estela de condensación</vt:lpstr>
      <vt:lpstr>CASTELLANO TEMA 1</vt:lpstr>
      <vt:lpstr>LENGUAJE VERBAL Y NO VERBAL</vt:lpstr>
      <vt:lpstr>TIPOLOGÍAS TEXTUALES</vt:lpstr>
      <vt:lpstr>EL TEXTO ARGUMENTATIVO</vt:lpstr>
      <vt:lpstr>Presentación de PowerPoint</vt:lpstr>
      <vt:lpstr>Presentación de PowerPoint</vt:lpstr>
      <vt:lpstr>Presentación de PowerPoint</vt:lpstr>
      <vt:lpstr>EVOLUCIÓN CASTELLANO (“Variedad diacrónica”)</vt:lpstr>
      <vt:lpstr>EL LÉXICO CASTELLANO</vt:lpstr>
      <vt:lpstr>Presentación de PowerPoint</vt:lpstr>
      <vt:lpstr>Presentación de PowerPoint</vt:lpstr>
      <vt:lpstr>Presentación de PowerPoint</vt:lpstr>
      <vt:lpstr>Presentación de PowerPoint</vt:lpstr>
      <vt:lpstr>VOCABULARIO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CASTELLANO TEMA 1</dc:title>
  <dc:creator>Eva Arnau</dc:creator>
  <cp:lastModifiedBy>Eva Arnau</cp:lastModifiedBy>
  <cp:revision>36</cp:revision>
  <dcterms:created xsi:type="dcterms:W3CDTF">2021-10-30T23:48:30Z</dcterms:created>
  <dcterms:modified xsi:type="dcterms:W3CDTF">2021-11-03T18:56:46Z</dcterms:modified>
</cp:coreProperties>
</file>