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  <a:srgbClr val="D5E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AAA366-2D5D-40E4-9A7C-8B184B1A43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FRACCIONES Y DECIMALES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3628A9-BB2F-49FE-B240-80DCC6B19B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u="sng"/>
              <a:t>MATEMÁTICAS TEMA 1</a:t>
            </a:r>
            <a:br>
              <a:rPr lang="es-ES" b="1" u="sng"/>
            </a:br>
            <a:r>
              <a:rPr lang="es-ES" i="1"/>
              <a:t>14/10/21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1895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38F43-2B6E-4F6D-85AE-A398D430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945" y="110401"/>
            <a:ext cx="8596668" cy="738232"/>
          </a:xfrm>
        </p:spPr>
        <p:txBody>
          <a:bodyPr/>
          <a:lstStyle/>
          <a:p>
            <a:r>
              <a:rPr lang="es-ES">
                <a:solidFill>
                  <a:schemeClr val="bg2">
                    <a:lumMod val="40000"/>
                    <a:lumOff val="60000"/>
                  </a:schemeClr>
                </a:solidFill>
              </a:rPr>
              <a:t>5. </a:t>
            </a:r>
            <a:r>
              <a:rPr lang="es-ES"/>
              <a:t>NÚMEROS DECIMALES</a:t>
            </a:r>
          </a:p>
        </p:txBody>
      </p:sp>
      <p:sp>
        <p:nvSpPr>
          <p:cNvPr id="42" name="Triángulo isósceles 41">
            <a:extLst>
              <a:ext uri="{FF2B5EF4-FFF2-40B4-BE49-F238E27FC236}">
                <a16:creationId xmlns:a16="http://schemas.microsoft.com/office/drawing/2014/main" id="{41B24B8D-4E78-42AD-B07B-30C809D495A8}"/>
              </a:ext>
            </a:extLst>
          </p:cNvPr>
          <p:cNvSpPr/>
          <p:nvPr/>
        </p:nvSpPr>
        <p:spPr>
          <a:xfrm rot="5400000">
            <a:off x="255864" y="1408034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771B36E4-E311-45DE-9608-99027CE18458}"/>
              </a:ext>
            </a:extLst>
          </p:cNvPr>
          <p:cNvSpPr/>
          <p:nvPr/>
        </p:nvSpPr>
        <p:spPr>
          <a:xfrm>
            <a:off x="574646" y="1329520"/>
            <a:ext cx="3140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TIPOS DE DECIMALES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3C3C3280-30EB-4D0A-A404-2C1B88297212}"/>
              </a:ext>
            </a:extLst>
          </p:cNvPr>
          <p:cNvSpPr/>
          <p:nvPr/>
        </p:nvSpPr>
        <p:spPr>
          <a:xfrm>
            <a:off x="507534" y="822121"/>
            <a:ext cx="8758106" cy="327171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</a:rPr>
              <a:t>Los </a:t>
            </a:r>
            <a:r>
              <a:rPr lang="es-ES" b="1">
                <a:solidFill>
                  <a:schemeClr val="tx1"/>
                </a:solidFill>
              </a:rPr>
              <a:t>números decimales</a:t>
            </a:r>
            <a:r>
              <a:rPr lang="es-ES">
                <a:solidFill>
                  <a:schemeClr val="tx1"/>
                </a:solidFill>
              </a:rPr>
              <a:t> son </a:t>
            </a:r>
            <a:r>
              <a:rPr lang="es-ES" b="1">
                <a:solidFill>
                  <a:schemeClr val="tx1"/>
                </a:solidFill>
              </a:rPr>
              <a:t>partes de la unidad</a:t>
            </a:r>
            <a:r>
              <a:rPr lang="es-E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2" name="Marcador de contenido 5">
            <a:extLst>
              <a:ext uri="{FF2B5EF4-FFF2-40B4-BE49-F238E27FC236}">
                <a16:creationId xmlns:a16="http://schemas.microsoft.com/office/drawing/2014/main" id="{026C00C1-11A4-450B-AFCE-080C7DE59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491" y="1768761"/>
            <a:ext cx="8531576" cy="3969309"/>
          </a:xfrm>
        </p:spPr>
        <p:txBody>
          <a:bodyPr/>
          <a:lstStyle/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DECIMALES EXACTOS:</a:t>
            </a: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s-ES"/>
              <a:t>nº de cifras decimales </a:t>
            </a:r>
            <a:r>
              <a:rPr lang="es-ES" u="sng"/>
              <a:t>finita</a:t>
            </a:r>
            <a:r>
              <a:rPr lang="es-ES"/>
              <a:t> (limitada).</a:t>
            </a:r>
          </a:p>
          <a:p>
            <a:pPr marL="0" indent="0">
              <a:buNone/>
            </a:pPr>
            <a:endParaRPr lang="es-ES"/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DECIMALES PERIÓDICOS: </a:t>
            </a:r>
            <a:r>
              <a:rPr lang="es-ES"/>
              <a:t>nº de cifras decimales </a:t>
            </a:r>
            <a:r>
              <a:rPr lang="es-ES" u="sng"/>
              <a:t>infinita</a:t>
            </a:r>
            <a:r>
              <a:rPr lang="es-ES"/>
              <a:t> con </a:t>
            </a:r>
            <a:r>
              <a:rPr lang="es-ES" u="sng"/>
              <a:t>período</a:t>
            </a:r>
            <a:r>
              <a:rPr lang="es-ES"/>
              <a:t>.</a:t>
            </a:r>
            <a:endParaRPr lang="es-ES" b="1"/>
          </a:p>
          <a:p>
            <a:pPr lvl="1"/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DECIMALES PERIÓDICOS PUROS: </a:t>
            </a:r>
            <a:r>
              <a:rPr lang="es-ES"/>
              <a:t>período justo después de la coma.</a:t>
            </a:r>
          </a:p>
          <a:p>
            <a:pPr marL="457200" lvl="1" indent="0">
              <a:buNone/>
            </a:pPr>
            <a:endParaRPr lang="es-ES"/>
          </a:p>
          <a:p>
            <a:pPr lvl="1"/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DECIMALES PERIÓDICOS MIXTOS: </a:t>
            </a:r>
            <a:r>
              <a:rPr lang="es-ES"/>
              <a:t>espacio entre la coma y período.</a:t>
            </a:r>
          </a:p>
          <a:p>
            <a:pPr marL="457200" lvl="1" indent="0">
              <a:buNone/>
            </a:pPr>
            <a:endParaRPr lang="es-ES"/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Nº IRRACIONALES:</a:t>
            </a: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s-ES"/>
              <a:t>nº no periódicos con infinitos decimales.</a:t>
            </a:r>
          </a:p>
          <a:p>
            <a:pPr marL="0" indent="0">
              <a:buNone/>
            </a:pPr>
            <a:endParaRPr lang="es-E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D6F1A545-C2C7-4EF9-AC9A-201C019B7F0E}"/>
                  </a:ext>
                </a:extLst>
              </p:cNvPr>
              <p:cNvSpPr txBox="1"/>
              <p:nvPr/>
            </p:nvSpPr>
            <p:spPr>
              <a:xfrm>
                <a:off x="975399" y="2164433"/>
                <a:ext cx="198353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1, </m:t>
                      </m:r>
                      <m:sSup>
                        <m:sSup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9, </m:t>
                      </m:r>
                      <m:sSup>
                        <m:sSup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5, </m:t>
                      </m:r>
                      <m:sSup>
                        <m:sSup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43561</m:t>
                      </m:r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D6F1A545-C2C7-4EF9-AC9A-201C019B7F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99" y="2164433"/>
                <a:ext cx="1983534" cy="246221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94839395-E3C5-4455-BF8F-A6C88E31098B}"/>
                  </a:ext>
                </a:extLst>
              </p:cNvPr>
              <p:cNvSpPr txBox="1"/>
              <p:nvPr/>
            </p:nvSpPr>
            <p:spPr>
              <a:xfrm>
                <a:off x="1606925" y="3404657"/>
                <a:ext cx="3187383" cy="2593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1′</m:t>
                    </m:r>
                    <m:acc>
                      <m:accPr>
                        <m:chr m:val="̂"/>
                        <m:ctrlPr>
                          <a:rPr lang="es-ES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s-ES" sz="1600"/>
                  <a:t>, </a:t>
                </a:r>
                <a14:m>
                  <m:oMath xmlns:m="http://schemas.openxmlformats.org/officeDocument/2006/math">
                    <m:r>
                      <a:rPr lang="es-ES" sz="1600" i="1">
                        <a:latin typeface="Cambria Math" panose="02040503050406030204" pitchFamily="18" charset="0"/>
                      </a:rPr>
                      <m:t>1′</m:t>
                    </m:r>
                    <m:acc>
                      <m:accPr>
                        <m:chr m:val="̂"/>
                        <m:ctrlPr>
                          <a:rPr lang="es-E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325</m:t>
                        </m:r>
                      </m:e>
                    </m:acc>
                  </m:oMath>
                </a14:m>
                <a:r>
                  <a:rPr lang="es-ES" sz="1600"/>
                  <a:t>, </a:t>
                </a:r>
                <a14:m>
                  <m:oMath xmlns:m="http://schemas.openxmlformats.org/officeDocument/2006/math">
                    <m:r>
                      <a:rPr lang="es-ES" sz="1600" i="1">
                        <a:latin typeface="Cambria Math" panose="02040503050406030204" pitchFamily="18" charset="0"/>
                      </a:rPr>
                      <m:t>1′</m:t>
                    </m:r>
                    <m:acc>
                      <m:accPr>
                        <m:chr m:val="̂"/>
                        <m:ctrlPr>
                          <a:rPr lang="es-E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s-ES" sz="1600"/>
                  <a:t>, 1’123...(123,123)</a:t>
                </a: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94839395-E3C5-4455-BF8F-A6C88E310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925" y="3404657"/>
                <a:ext cx="3187383" cy="259302"/>
              </a:xfrm>
              <a:prstGeom prst="rect">
                <a:avLst/>
              </a:prstGeom>
              <a:blipFill>
                <a:blip r:embed="rId3"/>
                <a:stretch>
                  <a:fillRect l="-2490" t="-21429" b="-4761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E4BCEF17-A76D-44F3-9BAE-76DF08972032}"/>
                  </a:ext>
                </a:extLst>
              </p:cNvPr>
              <p:cNvSpPr txBox="1"/>
              <p:nvPr/>
            </p:nvSpPr>
            <p:spPr>
              <a:xfrm>
                <a:off x="1606924" y="4103200"/>
                <a:ext cx="3187383" cy="254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8</m:t>
                    </m:r>
                    <m:acc>
                      <m:accPr>
                        <m:chr m:val="̂"/>
                        <m:ctrlPr>
                          <a:rPr lang="es-E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s-ES" sz="160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600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s-ES" sz="1600" b="0" i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sz="1600" b="0" i="0" smtClean="0">
                        <a:latin typeface="Cambria Math" panose="02040503050406030204" pitchFamily="18" charset="0"/>
                      </a:rPr>
                      <m:t>246</m:t>
                    </m:r>
                    <m:acc>
                      <m:accPr>
                        <m:chr m:val="̂"/>
                        <m:ctrlPr>
                          <a:rPr lang="es-E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acc>
                  </m:oMath>
                </a14:m>
                <a:endParaRPr lang="es-ES" sz="1600"/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E4BCEF17-A76D-44F3-9BAE-76DF08972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924" y="4103200"/>
                <a:ext cx="3187383" cy="254493"/>
              </a:xfrm>
              <a:prstGeom prst="rect">
                <a:avLst/>
              </a:prstGeom>
              <a:blipFill>
                <a:blip r:embed="rId4"/>
                <a:stretch>
                  <a:fillRect l="-2299" t="-21429" b="-4761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93558C9F-B35A-4264-881E-FCCEDACC0068}"/>
                  </a:ext>
                </a:extLst>
              </p:cNvPr>
              <p:cNvSpPr txBox="1"/>
              <p:nvPr/>
            </p:nvSpPr>
            <p:spPr>
              <a:xfrm>
                <a:off x="1315969" y="4887616"/>
                <a:ext cx="3769292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12345678910111213141516171819…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101001000100001000001…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  <m:r>
                        <a:rPr lang="es-E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1415…</m:t>
                      </m:r>
                    </m:oMath>
                  </m:oMathPara>
                </a14:m>
                <a:endParaRPr lang="es-ES" sz="1600" b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93558C9F-B35A-4264-881E-FCCEDACC00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969" y="4887616"/>
                <a:ext cx="3769292" cy="738664"/>
              </a:xfrm>
              <a:prstGeom prst="rect">
                <a:avLst/>
              </a:prstGeom>
              <a:blipFill>
                <a:blip r:embed="rId5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errar llave 4">
            <a:extLst>
              <a:ext uri="{FF2B5EF4-FFF2-40B4-BE49-F238E27FC236}">
                <a16:creationId xmlns:a16="http://schemas.microsoft.com/office/drawing/2014/main" id="{995EBD11-673C-4B8F-B7B4-A978C04D5A3A}"/>
              </a:ext>
            </a:extLst>
          </p:cNvPr>
          <p:cNvSpPr/>
          <p:nvPr/>
        </p:nvSpPr>
        <p:spPr>
          <a:xfrm>
            <a:off x="7982814" y="1809027"/>
            <a:ext cx="45719" cy="6194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errar llave 28">
            <a:extLst>
              <a:ext uri="{FF2B5EF4-FFF2-40B4-BE49-F238E27FC236}">
                <a16:creationId xmlns:a16="http://schemas.microsoft.com/office/drawing/2014/main" id="{EB3EC3AE-BCC9-4906-B0C8-0DA8EC5CC3AA}"/>
              </a:ext>
            </a:extLst>
          </p:cNvPr>
          <p:cNvSpPr/>
          <p:nvPr/>
        </p:nvSpPr>
        <p:spPr>
          <a:xfrm>
            <a:off x="8123220" y="3107291"/>
            <a:ext cx="45719" cy="6194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Cerrar llave 29">
            <a:extLst>
              <a:ext uri="{FF2B5EF4-FFF2-40B4-BE49-F238E27FC236}">
                <a16:creationId xmlns:a16="http://schemas.microsoft.com/office/drawing/2014/main" id="{A7F67F7A-CE2F-4822-8788-3E36F76C3721}"/>
              </a:ext>
            </a:extLst>
          </p:cNvPr>
          <p:cNvSpPr/>
          <p:nvPr/>
        </p:nvSpPr>
        <p:spPr>
          <a:xfrm>
            <a:off x="8146079" y="3861407"/>
            <a:ext cx="45719" cy="5192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B779AE2-F6CF-4917-A6AC-E059F277C6B8}"/>
              </a:ext>
            </a:extLst>
          </p:cNvPr>
          <p:cNvSpPr txBox="1"/>
          <p:nvPr/>
        </p:nvSpPr>
        <p:spPr>
          <a:xfrm>
            <a:off x="8028533" y="1786603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u="sng">
                <a:solidFill>
                  <a:schemeClr val="accent1">
                    <a:lumMod val="40000"/>
                    <a:lumOff val="60000"/>
                  </a:schemeClr>
                </a:solidFill>
              </a:rPr>
              <a:t>descomposición</a:t>
            </a:r>
            <a:br>
              <a:rPr lang="es-ES" sz="1600" u="sng"/>
            </a:br>
            <a:r>
              <a:rPr lang="es-ES" sz="1600"/>
              <a:t>2, 5</a:t>
            </a:r>
            <a:endParaRPr lang="es-ES" sz="1600" u="sng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082DCBC-838C-425F-B0A9-61BA892CB421}"/>
              </a:ext>
            </a:extLst>
          </p:cNvPr>
          <p:cNvSpPr txBox="1"/>
          <p:nvPr/>
        </p:nvSpPr>
        <p:spPr>
          <a:xfrm>
            <a:off x="8123220" y="3097026"/>
            <a:ext cx="1750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u="sng">
                <a:solidFill>
                  <a:schemeClr val="accent1">
                    <a:lumMod val="40000"/>
                    <a:lumOff val="60000"/>
                  </a:schemeClr>
                </a:solidFill>
              </a:rPr>
              <a:t>descomposición</a:t>
            </a:r>
            <a:br>
              <a:rPr lang="es-ES" sz="1600" u="sng"/>
            </a:br>
            <a:r>
              <a:rPr lang="es-ES" sz="1600"/>
              <a:t>todos menos 2, 5</a:t>
            </a:r>
            <a:endParaRPr lang="es-ES" sz="1600" u="sng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11C093EB-AE06-49B0-8D1B-A3F7C16F27F1}"/>
              </a:ext>
            </a:extLst>
          </p:cNvPr>
          <p:cNvSpPr txBox="1"/>
          <p:nvPr/>
        </p:nvSpPr>
        <p:spPr>
          <a:xfrm>
            <a:off x="8139065" y="3790760"/>
            <a:ext cx="2441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u="sng">
                <a:solidFill>
                  <a:schemeClr val="accent1">
                    <a:lumMod val="40000"/>
                    <a:lumOff val="60000"/>
                  </a:schemeClr>
                </a:solidFill>
              </a:rPr>
              <a:t>descomposición</a:t>
            </a:r>
            <a:br>
              <a:rPr lang="es-ES" sz="1600" u="sng"/>
            </a:br>
            <a:r>
              <a:rPr lang="es-ES" sz="1600"/>
              <a:t>mezcla 2, 5 y cualquiera</a:t>
            </a:r>
            <a:endParaRPr lang="es-ES" sz="1600" u="sng"/>
          </a:p>
        </p:txBody>
      </p:sp>
    </p:spTree>
    <p:extLst>
      <p:ext uri="{BB962C8B-B14F-4D97-AF65-F5344CB8AC3E}">
        <p14:creationId xmlns:p14="http://schemas.microsoft.com/office/powerpoint/2010/main" val="82364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ángulo isósceles 6">
            <a:extLst>
              <a:ext uri="{FF2B5EF4-FFF2-40B4-BE49-F238E27FC236}">
                <a16:creationId xmlns:a16="http://schemas.microsoft.com/office/drawing/2014/main" id="{C7FCB958-AE34-4F33-BCA8-299B7C2924FE}"/>
              </a:ext>
            </a:extLst>
          </p:cNvPr>
          <p:cNvSpPr/>
          <p:nvPr/>
        </p:nvSpPr>
        <p:spPr>
          <a:xfrm rot="5400000">
            <a:off x="333385" y="357821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FFAD721-C716-4DA9-9E85-C467F60E374A}"/>
              </a:ext>
            </a:extLst>
          </p:cNvPr>
          <p:cNvSpPr/>
          <p:nvPr/>
        </p:nvSpPr>
        <p:spPr>
          <a:xfrm>
            <a:off x="652167" y="279307"/>
            <a:ext cx="3326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ORDENAR DECIMALES.</a:t>
            </a:r>
          </a:p>
        </p:txBody>
      </p:sp>
      <p:sp>
        <p:nvSpPr>
          <p:cNvPr id="16" name="Marcador de contenido 5">
            <a:extLst>
              <a:ext uri="{FF2B5EF4-FFF2-40B4-BE49-F238E27FC236}">
                <a16:creationId xmlns:a16="http://schemas.microsoft.com/office/drawing/2014/main" id="{54D0566D-414A-4CD4-A5C0-F0E09B7CE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835" y="789160"/>
            <a:ext cx="4398005" cy="903102"/>
          </a:xfrm>
        </p:spPr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Desarrollar los números.</a:t>
            </a:r>
          </a:p>
          <a:p>
            <a:r>
              <a:rPr lang="es-ES">
                <a:solidFill>
                  <a:schemeClr val="tx1"/>
                </a:solidFill>
              </a:rPr>
              <a:t>Comparar cada cifra.</a:t>
            </a:r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9F5F838E-7CEE-45A8-9483-C0EA6C274AED}"/>
                  </a:ext>
                </a:extLst>
              </p:cNvPr>
              <p:cNvSpPr txBox="1"/>
              <p:nvPr/>
            </p:nvSpPr>
            <p:spPr>
              <a:xfrm>
                <a:off x="426517" y="1644074"/>
                <a:ext cx="4743030" cy="2918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u="sng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s-ES" b="0" i="1" u="sng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u="sng" smtClean="0">
                        <a:latin typeface="Cambria Math" panose="02040503050406030204" pitchFamily="18" charset="0"/>
                      </a:rPr>
                      <m:t>56;</m:t>
                    </m:r>
                    <m:sSup>
                      <m:sSupPr>
                        <m:ctrlPr>
                          <a:rPr lang="es-ES" b="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u="sng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s-ES" b="0" i="1" u="sng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u="sng" smtClean="0">
                        <a:latin typeface="Cambria Math" panose="02040503050406030204" pitchFamily="18" charset="0"/>
                      </a:rPr>
                      <m:t>5</m:t>
                    </m:r>
                    <m:acc>
                      <m:accPr>
                        <m:chr m:val="̂"/>
                        <m:ctrlPr>
                          <a:rPr lang="es-ES" i="1" u="sng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u="sng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  <m:r>
                      <a:rPr lang="es-ES" b="0" i="1" u="sng" smtClean="0">
                        <a:latin typeface="Cambria Math" panose="02040503050406030204" pitchFamily="18" charset="0"/>
                      </a:rPr>
                      <m:t>;3′</m:t>
                    </m:r>
                    <m:acc>
                      <m:accPr>
                        <m:chr m:val="̂"/>
                        <m:ctrlPr>
                          <a:rPr lang="es-ES" i="1" u="sng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u="sng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acc>
                  </m:oMath>
                </a14:m>
                <a:r>
                  <a:rPr lang="es-ES" u="sng"/>
                  <a:t>; </a:t>
                </a:r>
                <a14:m>
                  <m:oMath xmlns:m="http://schemas.openxmlformats.org/officeDocument/2006/math">
                    <m:r>
                      <a:rPr lang="es-ES" b="0" i="0" smtClean="0">
                        <a:latin typeface="Cambria Math" panose="02040503050406030204" pitchFamily="18" charset="0"/>
                      </a:rPr>
                      <m:t>3′</m:t>
                    </m:r>
                    <m:acc>
                      <m:accPr>
                        <m:chr m:val="̂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56</m:t>
                        </m:r>
                      </m:e>
                    </m:acc>
                  </m:oMath>
                </a14:m>
                <a:r>
                  <a:rPr lang="es-ES"/>
                  <a:t> </a:t>
                </a:r>
                <a:r>
                  <a:rPr lang="es-ES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3′</m:t>
                    </m:r>
                    <m:acc>
                      <m:accPr>
                        <m:chr m:val="̂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acc>
                  </m:oMath>
                </a14:m>
                <a:r>
                  <a:rPr lang="es-ES" u="sng"/>
                  <a:t>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s-ES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s-ES" b="0" i="0" smtClean="0"/>
                      <m:t>&lt;</m:t>
                    </m:r>
                    <m:r>
                      <a:rPr lang="es-ES">
                        <a:latin typeface="Cambria Math" panose="02040503050406030204" pitchFamily="18" charset="0"/>
                      </a:rPr>
                      <m:t>3′</m:t>
                    </m:r>
                    <m:acc>
                      <m:accPr>
                        <m:chr m:val="̂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56</m:t>
                        </m:r>
                      </m:e>
                    </m:acc>
                  </m:oMath>
                </a14:m>
                <a:r>
                  <a:rPr lang="es-ES" u="sng"/>
                  <a:t>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5</m:t>
                    </m:r>
                    <m:acc>
                      <m:accPr>
                        <m:chr m:val="̂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endParaRPr lang="es-ES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9F5F838E-7CEE-45A8-9483-C0EA6C274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17" y="1644074"/>
                <a:ext cx="4743030" cy="291875"/>
              </a:xfrm>
              <a:prstGeom prst="rect">
                <a:avLst/>
              </a:prstGeom>
              <a:blipFill>
                <a:blip r:embed="rId2"/>
                <a:stretch>
                  <a:fillRect l="-1799" t="-22917" r="-6298" b="-4791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B01A6E22-2E32-4053-BE82-4C5AD1D3A273}"/>
                  </a:ext>
                </a:extLst>
              </p:cNvPr>
              <p:cNvSpPr txBox="1"/>
              <p:nvPr/>
            </p:nvSpPr>
            <p:spPr>
              <a:xfrm>
                <a:off x="392108" y="2038150"/>
                <a:ext cx="721454" cy="11467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56=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5</m:t>
                      </m:r>
                      <m:acc>
                        <m:accPr>
                          <m:chr m:val="̂"/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br>
                  <a:rPr lang="es-ES" b="0" i="1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3′</m:t>
                    </m:r>
                    <m:acc>
                      <m:accPr>
                        <m:chr m:val="̂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acc>
                  </m:oMath>
                </a14:m>
                <a:r>
                  <a:rPr lang="es-ES"/>
                  <a:t> =</a:t>
                </a:r>
                <a:endParaRPr lang="es-ES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ES" b="0" i="0" smtClean="0">
                        <a:latin typeface="Cambria Math" panose="02040503050406030204" pitchFamily="18" charset="0"/>
                      </a:rPr>
                      <m:t>3′</m:t>
                    </m:r>
                    <m:acc>
                      <m:accPr>
                        <m:chr m:val="̂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56</m:t>
                        </m:r>
                      </m:e>
                    </m:acc>
                  </m:oMath>
                </a14:m>
                <a:r>
                  <a:rPr lang="es-ES"/>
                  <a:t>=</a:t>
                </a: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B01A6E22-2E32-4053-BE82-4C5AD1D3A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08" y="2038150"/>
                <a:ext cx="721454" cy="1146789"/>
              </a:xfrm>
              <a:prstGeom prst="rect">
                <a:avLst/>
              </a:prstGeom>
              <a:blipFill>
                <a:blip r:embed="rId3"/>
                <a:stretch>
                  <a:fillRect l="-12605" r="-36975" b="-1170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28172301-739E-427E-B2E2-5E3D737C684E}"/>
                  </a:ext>
                </a:extLst>
              </p:cNvPr>
              <p:cNvSpPr txBox="1"/>
              <p:nvPr/>
            </p:nvSpPr>
            <p:spPr>
              <a:xfrm>
                <a:off x="1137953" y="2047448"/>
                <a:ext cx="940344" cy="11374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56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56666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5555</m:t>
                      </m:r>
                    </m:oMath>
                  </m:oMathPara>
                </a14:m>
                <a:endParaRPr lang="es-ES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b="0" i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6565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28172301-739E-427E-B2E2-5E3D737C6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953" y="2047448"/>
                <a:ext cx="940344" cy="1137491"/>
              </a:xfrm>
              <a:prstGeom prst="rect">
                <a:avLst/>
              </a:prstGeom>
              <a:blipFill>
                <a:blip r:embed="rId4"/>
                <a:stretch>
                  <a:fillRect l="-3247" r="-38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9A9B13AF-D9BC-414B-87E3-E1CCE8EE6CBC}"/>
              </a:ext>
            </a:extLst>
          </p:cNvPr>
          <p:cNvSpPr/>
          <p:nvPr/>
        </p:nvSpPr>
        <p:spPr>
          <a:xfrm>
            <a:off x="1207240" y="2047448"/>
            <a:ext cx="142612" cy="113749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BCF8403-4EAA-4DD0-B779-2CBA1BF4450C}"/>
              </a:ext>
            </a:extLst>
          </p:cNvPr>
          <p:cNvSpPr/>
          <p:nvPr/>
        </p:nvSpPr>
        <p:spPr>
          <a:xfrm>
            <a:off x="1374243" y="2047448"/>
            <a:ext cx="142612" cy="113749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53A535B-4B00-41B2-A9A8-97F7DA43B977}"/>
              </a:ext>
            </a:extLst>
          </p:cNvPr>
          <p:cNvSpPr/>
          <p:nvPr/>
        </p:nvSpPr>
        <p:spPr>
          <a:xfrm>
            <a:off x="1536819" y="2047448"/>
            <a:ext cx="142612" cy="113749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4786DD66-0A6E-4A63-884A-DC53D91D929A}"/>
              </a:ext>
            </a:extLst>
          </p:cNvPr>
          <p:cNvSpPr/>
          <p:nvPr/>
        </p:nvSpPr>
        <p:spPr>
          <a:xfrm>
            <a:off x="1536819" y="2611544"/>
            <a:ext cx="142612" cy="22750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46923463-60EB-4305-9645-C2023C69F8CC}"/>
              </a:ext>
            </a:extLst>
          </p:cNvPr>
          <p:cNvSpPr/>
          <p:nvPr/>
        </p:nvSpPr>
        <p:spPr>
          <a:xfrm>
            <a:off x="1676366" y="2038150"/>
            <a:ext cx="142612" cy="113749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E8073A1-BC6C-4F22-A4E6-BBDA43C5008E}"/>
              </a:ext>
            </a:extLst>
          </p:cNvPr>
          <p:cNvSpPr/>
          <p:nvPr/>
        </p:nvSpPr>
        <p:spPr>
          <a:xfrm>
            <a:off x="1815913" y="2028852"/>
            <a:ext cx="142612" cy="113749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47458C25-ADB2-4427-8CE9-3D79563932D4}"/>
              </a:ext>
            </a:extLst>
          </p:cNvPr>
          <p:cNvSpPr/>
          <p:nvPr/>
        </p:nvSpPr>
        <p:spPr>
          <a:xfrm>
            <a:off x="1625763" y="2893592"/>
            <a:ext cx="142612" cy="22750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A178B7CF-919D-4FF2-BE5A-A42E551A41A7}"/>
              </a:ext>
            </a:extLst>
          </p:cNvPr>
          <p:cNvSpPr/>
          <p:nvPr/>
        </p:nvSpPr>
        <p:spPr>
          <a:xfrm>
            <a:off x="1644982" y="2101989"/>
            <a:ext cx="142612" cy="22750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833F8A9-A0A3-4FCF-BEB4-B274B9C89DD1}"/>
              </a:ext>
            </a:extLst>
          </p:cNvPr>
          <p:cNvSpPr/>
          <p:nvPr/>
        </p:nvSpPr>
        <p:spPr>
          <a:xfrm>
            <a:off x="1952277" y="2007378"/>
            <a:ext cx="142612" cy="113749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Triángulo isósceles 30">
            <a:extLst>
              <a:ext uri="{FF2B5EF4-FFF2-40B4-BE49-F238E27FC236}">
                <a16:creationId xmlns:a16="http://schemas.microsoft.com/office/drawing/2014/main" id="{BDC29CF1-C9CC-4A8D-9B4A-0DFF669E4121}"/>
              </a:ext>
            </a:extLst>
          </p:cNvPr>
          <p:cNvSpPr/>
          <p:nvPr/>
        </p:nvSpPr>
        <p:spPr>
          <a:xfrm rot="5400000">
            <a:off x="418128" y="3635799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C129F493-19D9-490C-B0A7-1E5D276596D0}"/>
              </a:ext>
            </a:extLst>
          </p:cNvPr>
          <p:cNvSpPr/>
          <p:nvPr/>
        </p:nvSpPr>
        <p:spPr>
          <a:xfrm>
            <a:off x="736910" y="3557285"/>
            <a:ext cx="4667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PASAR DE FRACCIÓN A DECIMAL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ángulo 33">
                <a:extLst>
                  <a:ext uri="{FF2B5EF4-FFF2-40B4-BE49-F238E27FC236}">
                    <a16:creationId xmlns:a16="http://schemas.microsoft.com/office/drawing/2014/main" id="{90F042C7-7D73-4AF1-B9B1-525DC0333FE6}"/>
                  </a:ext>
                </a:extLst>
              </p:cNvPr>
              <p:cNvSpPr/>
              <p:nvPr/>
            </p:nvSpPr>
            <p:spPr>
              <a:xfrm>
                <a:off x="806091" y="4063883"/>
                <a:ext cx="2809563" cy="396504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𝒏𝒖𝒎𝒆𝒓𝒂𝒅𝒐𝒓</m:t>
                      </m:r>
                      <m:r>
                        <a:rPr lang="es-E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E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𝒅𝒆𝒏𝒐𝒎𝒊𝒏𝒂𝒅𝒐𝒓</m:t>
                      </m:r>
                    </m:oMath>
                  </m:oMathPara>
                </a14:m>
                <a:endParaRPr lang="es-ES" sz="1600" b="1">
                  <a:solidFill>
                    <a:schemeClr val="accent1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ángulo 33">
                <a:extLst>
                  <a:ext uri="{FF2B5EF4-FFF2-40B4-BE49-F238E27FC236}">
                    <a16:creationId xmlns:a16="http://schemas.microsoft.com/office/drawing/2014/main" id="{90F042C7-7D73-4AF1-B9B1-525DC0333F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91" y="4063883"/>
                <a:ext cx="2809563" cy="3965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0168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559BE259-FFBF-4436-BE90-DB0C2BCA8CEB}"/>
              </a:ext>
            </a:extLst>
          </p:cNvPr>
          <p:cNvSpPr/>
          <p:nvPr/>
        </p:nvSpPr>
        <p:spPr>
          <a:xfrm rot="5400000">
            <a:off x="255864" y="359410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6DB560D-A285-4039-A791-A887159A1318}"/>
              </a:ext>
            </a:extLst>
          </p:cNvPr>
          <p:cNvSpPr/>
          <p:nvPr/>
        </p:nvSpPr>
        <p:spPr>
          <a:xfrm>
            <a:off x="574646" y="280896"/>
            <a:ext cx="4489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PASO DE DECIMAL A FRACCIÓN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E76042D-8E58-4968-8256-8E21472C4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491" y="720137"/>
            <a:ext cx="10363588" cy="5856967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DECIMALES EXACTOS: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NUMERADOR: </a:t>
            </a:r>
            <a:r>
              <a:rPr lang="es-ES">
                <a:solidFill>
                  <a:schemeClr val="tx1"/>
                </a:solidFill>
              </a:rPr>
              <a:t>nº entero (sin período) y quitar coma.</a:t>
            </a:r>
            <a:endParaRPr lang="es-ES" b="1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1">
              <a:buFont typeface="Trebuchet MS" panose="020B0603020202020204" pitchFamily="34" charset="0"/>
              <a:buChar char="–"/>
            </a:pP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DENOMINADOR: </a:t>
            </a:r>
            <a:r>
              <a:rPr lang="es-ES">
                <a:solidFill>
                  <a:schemeClr val="tx1"/>
                </a:solidFill>
              </a:rPr>
              <a:t>1 seguido de tantos 0 como cifras haya detrás de la coma.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DECIMALES PERIÓDICOS PUROS:</a:t>
            </a:r>
            <a:endParaRPr lang="es-ES"/>
          </a:p>
          <a:p>
            <a:pPr lvl="1">
              <a:buFont typeface="Trebuchet MS" panose="020B0603020202020204" pitchFamily="34" charset="0"/>
              <a:buChar char="–"/>
            </a:pP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NUMERADOR: </a:t>
            </a:r>
            <a:r>
              <a:rPr lang="es-ES">
                <a:solidFill>
                  <a:schemeClr val="tx1"/>
                </a:solidFill>
              </a:rPr>
              <a:t>nº entero - nº antes del período (sin período) y quitar coma.</a:t>
            </a:r>
            <a:endParaRPr lang="es-ES" b="1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1">
              <a:buFont typeface="Trebuchet MS" panose="020B0603020202020204" pitchFamily="34" charset="0"/>
              <a:buChar char="–"/>
            </a:pP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DENOMINADOR: </a:t>
            </a:r>
            <a:r>
              <a:rPr lang="es-ES">
                <a:solidFill>
                  <a:schemeClr val="tx1"/>
                </a:solidFill>
              </a:rPr>
              <a:t>tantos 9 como cifras tenga el período.</a:t>
            </a:r>
          </a:p>
          <a:p>
            <a:pPr marL="457200" lvl="1" indent="0">
              <a:buNone/>
            </a:pPr>
            <a:endParaRPr lang="es-ES"/>
          </a:p>
          <a:p>
            <a:pPr marL="457200" lvl="1" indent="0">
              <a:buNone/>
            </a:pPr>
            <a:endParaRPr lang="es-ES"/>
          </a:p>
          <a:p>
            <a:pPr lvl="1"/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DECIMALES PERIÓDICOS MIXTOS: </a:t>
            </a:r>
            <a:r>
              <a:rPr lang="es-ES"/>
              <a:t>nº entre la coma y período.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NUMERADOR: </a:t>
            </a:r>
            <a:r>
              <a:rPr lang="es-ES">
                <a:solidFill>
                  <a:schemeClr val="tx1"/>
                </a:solidFill>
              </a:rPr>
              <a:t>nº entero - nº antes del período (sin período) y quitar coma.</a:t>
            </a:r>
            <a:endParaRPr lang="es-ES" b="1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1">
              <a:buFont typeface="Trebuchet MS" panose="020B0603020202020204" pitchFamily="34" charset="0"/>
              <a:buChar char="–"/>
            </a:pP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DENOMINADOR: </a:t>
            </a:r>
            <a:r>
              <a:rPr lang="es-ES">
                <a:solidFill>
                  <a:schemeClr val="tx1"/>
                </a:solidFill>
              </a:rPr>
              <a:t>tantos 9 como cifras tenga el período seguido de tantos 0 como cifras entre coma y gorrito haya.</a:t>
            </a:r>
            <a:endParaRPr lang="es-ES"/>
          </a:p>
          <a:p>
            <a:pPr marL="457200" lvl="1" indent="0">
              <a:buNone/>
            </a:pPr>
            <a:endParaRPr lang="es-ES"/>
          </a:p>
          <a:p>
            <a:pPr marL="457200" lvl="1" indent="0">
              <a:buNone/>
            </a:pPr>
            <a:endParaRPr lang="es-ES"/>
          </a:p>
          <a:p>
            <a:pPr marL="457200" lvl="1" indent="0">
              <a:buNone/>
            </a:pPr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29B2491-981E-4301-BB36-19DD8F6D293C}"/>
                  </a:ext>
                </a:extLst>
              </p:cNvPr>
              <p:cNvSpPr txBox="1"/>
              <p:nvPr/>
            </p:nvSpPr>
            <p:spPr>
              <a:xfrm>
                <a:off x="1560351" y="1903036"/>
                <a:ext cx="1015069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29B2491-981E-4301-BB36-19DD8F6D2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351" y="1903036"/>
                <a:ext cx="1015069" cy="520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2B672A9-F735-4DF9-A6A8-54E2A5C3BBF1}"/>
                  </a:ext>
                </a:extLst>
              </p:cNvPr>
              <p:cNvSpPr txBox="1"/>
              <p:nvPr/>
            </p:nvSpPr>
            <p:spPr>
              <a:xfrm>
                <a:off x="1318469" y="3908496"/>
                <a:ext cx="2513901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13−1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s-ES" sz="16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2B672A9-F735-4DF9-A6A8-54E2A5C3B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469" y="3908496"/>
                <a:ext cx="2513901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7A49265F-EA6E-4742-B083-F7CEDB6CE7FB}"/>
                  </a:ext>
                </a:extLst>
              </p:cNvPr>
              <p:cNvSpPr txBox="1"/>
              <p:nvPr/>
            </p:nvSpPr>
            <p:spPr>
              <a:xfrm>
                <a:off x="1318469" y="6066000"/>
                <a:ext cx="4125986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2</m:t>
                      </m:r>
                      <m:acc>
                        <m:accPr>
                          <m:chr m:val="̂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1234−12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990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1222</m:t>
                          </m:r>
                        </m:num>
                        <m:den>
                          <m:r>
                            <a:rPr lang="es-ES" sz="1600" i="1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611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495</m:t>
                          </m:r>
                        </m:den>
                      </m:f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7A49265F-EA6E-4742-B083-F7CEDB6CE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469" y="6066000"/>
                <a:ext cx="4125986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831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1127D-218A-426B-9DE2-FF81C6103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167" y="5783883"/>
            <a:ext cx="8596667" cy="674024"/>
          </a:xfrm>
        </p:spPr>
        <p:txBody>
          <a:bodyPr>
            <a:normAutofit/>
          </a:bodyPr>
          <a:lstStyle/>
          <a:p>
            <a:r>
              <a:rPr lang="es-ES" sz="3600"/>
              <a:t>RECUERDA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D2FA5E87-A9F8-4ED0-9887-07456C0EF590}"/>
                  </a:ext>
                </a:extLst>
              </p:cNvPr>
              <p:cNvSpPr/>
              <p:nvPr/>
            </p:nvSpPr>
            <p:spPr>
              <a:xfrm>
                <a:off x="385894" y="318783"/>
                <a:ext cx="2332140" cy="12247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s-ES" b="1"/>
                  <a:t>VALOR ABSOLUTO:</a:t>
                </a:r>
                <a:br>
                  <a:rPr lang="es-ES" b="1"/>
                </a:br>
                <a:r>
                  <a:rPr lang="es-ES" sz="1400"/>
                  <a:t>número resultado sin signo</a:t>
                </a:r>
                <a:endParaRPr lang="es-ES" sz="1400" b="1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</m:oMath>
                </a14:m>
                <a:r>
                  <a:rPr lang="es-ES"/>
                  <a:t> = 8 (+8)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r>
                  <a:rPr lang="es-ES"/>
                  <a:t> = 5 (+5)</a:t>
                </a:r>
              </a:p>
            </p:txBody>
          </p:sp>
        </mc:Choice>
        <mc:Fallback xmlns="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D2FA5E87-A9F8-4ED0-9887-07456C0EF5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94" y="318783"/>
                <a:ext cx="2332140" cy="1224792"/>
              </a:xfrm>
              <a:prstGeom prst="rect">
                <a:avLst/>
              </a:prstGeom>
              <a:blipFill>
                <a:blip r:embed="rId2"/>
                <a:stretch>
                  <a:fillRect l="-1813" t="-245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>
            <a:extLst>
              <a:ext uri="{FF2B5EF4-FFF2-40B4-BE49-F238E27FC236}">
                <a16:creationId xmlns:a16="http://schemas.microsoft.com/office/drawing/2014/main" id="{82EC944A-32FB-448F-A4FA-6E9B7B7117CA}"/>
              </a:ext>
            </a:extLst>
          </p:cNvPr>
          <p:cNvSpPr/>
          <p:nvPr/>
        </p:nvSpPr>
        <p:spPr>
          <a:xfrm>
            <a:off x="385894" y="1866709"/>
            <a:ext cx="4899170" cy="1287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b="1"/>
              <a:t>SIMPLIFICACIÓN FRACCIONES: REDUCIRLAS</a:t>
            </a:r>
            <a:br>
              <a:rPr lang="es-ES" b="1"/>
            </a:br>
            <a:r>
              <a:rPr lang="es-ES" sz="1400"/>
              <a:t>dividir entre el mismo número numerador y denominador.</a:t>
            </a:r>
          </a:p>
          <a:p>
            <a:br>
              <a:rPr lang="es-ES" sz="1400"/>
            </a:br>
            <a:br>
              <a:rPr lang="es-ES" sz="1400"/>
            </a:br>
            <a:r>
              <a:rPr lang="es-ES" sz="1400" b="1"/>
              <a:t>FRACCIÓN IRREDUCIBLE:</a:t>
            </a:r>
            <a:r>
              <a:rPr lang="es-ES" sz="1400"/>
              <a:t> no se puede reducir más.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557B2A7-9C3B-401E-B858-C43E41403FD1}"/>
                  </a:ext>
                </a:extLst>
              </p:cNvPr>
              <p:cNvSpPr txBox="1"/>
              <p:nvPr/>
            </p:nvSpPr>
            <p:spPr>
              <a:xfrm>
                <a:off x="508631" y="2408040"/>
                <a:ext cx="599523" cy="397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ES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ES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557B2A7-9C3B-401E-B858-C43E41403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31" y="2408040"/>
                <a:ext cx="599523" cy="397353"/>
              </a:xfrm>
              <a:prstGeom prst="rect">
                <a:avLst/>
              </a:prstGeom>
              <a:blipFill>
                <a:blip r:embed="rId3"/>
                <a:stretch>
                  <a:fillRect l="-9091" t="-1538" r="-8081" b="-1384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>
            <a:extLst>
              <a:ext uri="{FF2B5EF4-FFF2-40B4-BE49-F238E27FC236}">
                <a16:creationId xmlns:a16="http://schemas.microsoft.com/office/drawing/2014/main" id="{FC410C1A-825B-4FE4-ACA0-81E7B6BF1708}"/>
              </a:ext>
            </a:extLst>
          </p:cNvPr>
          <p:cNvSpPr/>
          <p:nvPr/>
        </p:nvSpPr>
        <p:spPr>
          <a:xfrm>
            <a:off x="385894" y="3429000"/>
            <a:ext cx="5216554" cy="674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b="1"/>
              <a:t>RESULTADOS EN FRACCIÓN</a:t>
            </a:r>
            <a:br>
              <a:rPr lang="es-ES" b="1"/>
            </a:br>
            <a:r>
              <a:rPr lang="es-ES" sz="1400"/>
              <a:t>cualquier resultado en forma de fracción debe ser irreducible.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6EE7818-0A68-41F3-9541-F113A132C9FA}"/>
              </a:ext>
            </a:extLst>
          </p:cNvPr>
          <p:cNvSpPr/>
          <p:nvPr/>
        </p:nvSpPr>
        <p:spPr>
          <a:xfrm>
            <a:off x="385894" y="4377764"/>
            <a:ext cx="5010402" cy="674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b="1"/>
              <a:t>FRACCIÓN DE UNA FRACCIÓN</a:t>
            </a:r>
            <a:br>
              <a:rPr lang="es-ES" b="1"/>
            </a:br>
            <a:r>
              <a:rPr lang="es-ES" sz="1400"/>
              <a:t>el “</a:t>
            </a:r>
            <a:r>
              <a:rPr lang="es-ES" sz="1400" i="1"/>
              <a:t>=</a:t>
            </a:r>
            <a:r>
              <a:rPr lang="es-ES" sz="1400"/>
              <a:t>“ marca la separación entre numerador y denominador.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74F51596-4ED5-4455-8928-C0ACD59CB8FE}"/>
                  </a:ext>
                </a:extLst>
              </p:cNvPr>
              <p:cNvSpPr/>
              <p:nvPr/>
            </p:nvSpPr>
            <p:spPr>
              <a:xfrm>
                <a:off x="3642221" y="318783"/>
                <a:ext cx="4050484" cy="12247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s-ES" b="1"/>
                  <a:t>USO DE UNA EXPRESIÓN CORRECTA</a:t>
                </a:r>
                <a:br>
                  <a:rPr lang="es-ES" b="1"/>
                </a:br>
                <a:r>
                  <a:rPr lang="es-ES" sz="1400"/>
                  <a:t>en los problemas</a:t>
                </a:r>
                <a:endParaRPr lang="es-ES" sz="1400" b="1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8:7=4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·4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s-ES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28:7</m:t>
                      </m:r>
                      <m:r>
                        <a:rPr lang="es-E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·4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=4·4=16</m:t>
                      </m:r>
                    </m:oMath>
                  </m:oMathPara>
                </a14:m>
                <a:endParaRPr lang="es-ES" i="1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74F51596-4ED5-4455-8928-C0ACD59CB8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221" y="318783"/>
                <a:ext cx="4050484" cy="1224792"/>
              </a:xfrm>
              <a:prstGeom prst="rect">
                <a:avLst/>
              </a:prstGeom>
              <a:blipFill>
                <a:blip r:embed="rId4"/>
                <a:stretch>
                  <a:fillRect l="-1048" t="-245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ángulo 9">
            <a:extLst>
              <a:ext uri="{FF2B5EF4-FFF2-40B4-BE49-F238E27FC236}">
                <a16:creationId xmlns:a16="http://schemas.microsoft.com/office/drawing/2014/main" id="{B7A61583-18D4-41AD-9A29-7CA659CB1EF1}"/>
              </a:ext>
            </a:extLst>
          </p:cNvPr>
          <p:cNvSpPr/>
          <p:nvPr/>
        </p:nvSpPr>
        <p:spPr>
          <a:xfrm>
            <a:off x="5848524" y="1929468"/>
            <a:ext cx="3756869" cy="1073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b="1"/>
              <a:t>REDONDEO CALCULADORA:</a:t>
            </a:r>
            <a:br>
              <a:rPr lang="es-ES" b="1"/>
            </a:br>
            <a:r>
              <a:rPr lang="es-ES" sz="1400"/>
              <a:t>si en la calcula se repite un número y el último es distinto, se ha redondeado por lo que es infinito.</a:t>
            </a:r>
            <a:endParaRPr lang="es-ES" sz="1400" b="1"/>
          </a:p>
        </p:txBody>
      </p:sp>
    </p:spTree>
    <p:extLst>
      <p:ext uri="{BB962C8B-B14F-4D97-AF65-F5344CB8AC3E}">
        <p14:creationId xmlns:p14="http://schemas.microsoft.com/office/powerpoint/2010/main" val="395339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D9FDE519-D05E-4799-B212-FCA95EB8CE8C}"/>
              </a:ext>
            </a:extLst>
          </p:cNvPr>
          <p:cNvSpPr/>
          <p:nvPr/>
        </p:nvSpPr>
        <p:spPr>
          <a:xfrm>
            <a:off x="612396" y="1702965"/>
            <a:ext cx="3927855" cy="272642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3935BA-4E7F-4B09-A817-3644BAC7C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23" y="1901276"/>
            <a:ext cx="3854528" cy="1278466"/>
          </a:xfrm>
        </p:spPr>
        <p:txBody>
          <a:bodyPr>
            <a:normAutofit/>
          </a:bodyPr>
          <a:lstStyle/>
          <a:p>
            <a:pPr algn="ctr"/>
            <a:r>
              <a:rPr lang="es-ES" sz="6600"/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302AB5-FA12-4150-9382-18857ADD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461" y="288422"/>
            <a:ext cx="4693932" cy="6120767"/>
          </a:xfrm>
        </p:spPr>
        <p:txBody>
          <a:bodyPr>
            <a:normAutofit/>
          </a:bodyPr>
          <a:lstStyle/>
          <a:p>
            <a:r>
              <a:rPr lang="es-ES"/>
              <a:t>Tipos de números.</a:t>
            </a:r>
          </a:p>
          <a:p>
            <a:r>
              <a:rPr lang="es-ES"/>
              <a:t>Repaso números enteros.</a:t>
            </a:r>
          </a:p>
          <a:p>
            <a:pPr lvl="1"/>
            <a:r>
              <a:rPr lang="es-ES"/>
              <a:t>Operaciones con números enteros.</a:t>
            </a:r>
          </a:p>
          <a:p>
            <a:r>
              <a:rPr lang="es-ES"/>
              <a:t>Números racionales.</a:t>
            </a:r>
          </a:p>
          <a:p>
            <a:pPr lvl="1"/>
            <a:r>
              <a:rPr lang="es-ES"/>
              <a:t>Fracciones equivalentes.</a:t>
            </a:r>
          </a:p>
          <a:p>
            <a:pPr lvl="1"/>
            <a:r>
              <a:rPr lang="es-ES"/>
              <a:t>Orden.</a:t>
            </a:r>
          </a:p>
          <a:p>
            <a:r>
              <a:rPr lang="es-ES"/>
              <a:t>Operaciones con fracciones.</a:t>
            </a:r>
          </a:p>
          <a:p>
            <a:pPr lvl="1"/>
            <a:r>
              <a:rPr lang="es-ES"/>
              <a:t>Suma y resta.</a:t>
            </a:r>
          </a:p>
          <a:p>
            <a:pPr lvl="1"/>
            <a:r>
              <a:rPr lang="es-ES"/>
              <a:t>Producto y cociente.</a:t>
            </a:r>
          </a:p>
          <a:p>
            <a:pPr lvl="1"/>
            <a:r>
              <a:rPr lang="es-ES"/>
              <a:t>Operaciones combinadas.</a:t>
            </a:r>
          </a:p>
          <a:p>
            <a:pPr lvl="1"/>
            <a:r>
              <a:rPr lang="es-ES"/>
              <a:t>Problemas.</a:t>
            </a:r>
          </a:p>
          <a:p>
            <a:r>
              <a:rPr lang="es-ES"/>
              <a:t>Números decimales.</a:t>
            </a:r>
          </a:p>
          <a:p>
            <a:pPr lvl="1"/>
            <a:r>
              <a:rPr lang="es-ES"/>
              <a:t>Tipos de decimales.</a:t>
            </a:r>
          </a:p>
          <a:p>
            <a:pPr lvl="1"/>
            <a:r>
              <a:rPr lang="es-ES"/>
              <a:t>Ordenar decimales.</a:t>
            </a:r>
          </a:p>
          <a:p>
            <a:pPr lvl="1"/>
            <a:r>
              <a:rPr lang="es-ES"/>
              <a:t>Pasar de fracción a decimal.</a:t>
            </a:r>
          </a:p>
          <a:p>
            <a:pPr lvl="1"/>
            <a:r>
              <a:rPr lang="es-ES"/>
              <a:t>Pasar de decimal a fracción.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6D82EC-6EEE-45F7-ABCF-776603CB9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723" y="3179741"/>
            <a:ext cx="3854528" cy="2584449"/>
          </a:xfrm>
        </p:spPr>
        <p:txBody>
          <a:bodyPr>
            <a:normAutofit/>
          </a:bodyPr>
          <a:lstStyle/>
          <a:p>
            <a:pPr algn="ctr"/>
            <a:r>
              <a:rPr lang="es-ES" sz="2400" b="1" u="sng">
                <a:solidFill>
                  <a:schemeClr val="bg2">
                    <a:lumMod val="40000"/>
                    <a:lumOff val="60000"/>
                  </a:schemeClr>
                </a:solidFill>
              </a:rPr>
              <a:t>TEMA 1</a:t>
            </a:r>
          </a:p>
          <a:p>
            <a:r>
              <a:rPr lang="es-ES" sz="2400"/>
              <a:t>FRACCIONES Y DECIMALES</a:t>
            </a:r>
          </a:p>
        </p:txBody>
      </p:sp>
    </p:spTree>
    <p:extLst>
      <p:ext uri="{BB962C8B-B14F-4D97-AF65-F5344CB8AC3E}">
        <p14:creationId xmlns:p14="http://schemas.microsoft.com/office/powerpoint/2010/main" val="341083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38F43-2B6E-4F6D-85AE-A398D430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945" y="215318"/>
            <a:ext cx="8596668" cy="749417"/>
          </a:xfrm>
        </p:spPr>
        <p:txBody>
          <a:bodyPr/>
          <a:lstStyle/>
          <a:p>
            <a:r>
              <a:rPr lang="es-ES">
                <a:solidFill>
                  <a:schemeClr val="bg2">
                    <a:lumMod val="40000"/>
                    <a:lumOff val="60000"/>
                  </a:schemeClr>
                </a:solidFill>
              </a:rPr>
              <a:t>1. </a:t>
            </a:r>
            <a:r>
              <a:rPr lang="es-ES"/>
              <a:t>TIPOS DE NÚMEROS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806B429-968D-4633-8D1D-BFBEE76F35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9830" y="964735"/>
                <a:ext cx="10387744" cy="2936147"/>
              </a:xfrm>
            </p:spPr>
            <p:txBody>
              <a:bodyPr>
                <a:normAutofit/>
              </a:bodyPr>
              <a:lstStyle/>
              <a:p>
                <a:r>
                  <a:rPr lang="es-ES"/>
                  <a:t>El conjunto de los </a:t>
                </a:r>
                <a:r>
                  <a:rPr lang="es-ES" b="1">
                    <a:solidFill>
                      <a:schemeClr val="accent1"/>
                    </a:solidFill>
                  </a:rPr>
                  <a:t>números naturales</a:t>
                </a:r>
                <a:r>
                  <a:rPr lang="es-ES"/>
                  <a:t> (</a:t>
                </a:r>
                <a14:m>
                  <m:oMath xmlns:m="http://schemas.openxmlformats.org/officeDocument/2006/math"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s-ES"/>
                  <a:t>): números positivos</a:t>
                </a:r>
                <a:br>
                  <a:rPr lang="es-ES"/>
                </a:br>
                <a:r>
                  <a:rPr lang="es-ES">
                    <a:solidFill>
                      <a:schemeClr val="bg2">
                        <a:lumMod val="40000"/>
                        <a:lumOff val="60000"/>
                      </a:schemeClr>
                    </a:solidFill>
                  </a:rPr>
                  <a:t>0, 1, 2, 3, 4, 5, 6...</a:t>
                </a:r>
              </a:p>
              <a:p>
                <a:r>
                  <a:rPr lang="es-ES"/>
                  <a:t>El conjunto de los </a:t>
                </a:r>
                <a:r>
                  <a:rPr lang="es-ES" b="1">
                    <a:solidFill>
                      <a:schemeClr val="accent1"/>
                    </a:solidFill>
                  </a:rPr>
                  <a:t>números enteros</a:t>
                </a:r>
                <a:r>
                  <a:rPr lang="es-ES"/>
                  <a:t> (</a:t>
                </a:r>
                <a14:m>
                  <m:oMath xmlns:m="http://schemas.openxmlformats.org/officeDocument/2006/math">
                    <m:r>
                      <a:rPr lang="es-ES" b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s-ES"/>
                  <a:t>): números positivos y negativos</a:t>
                </a:r>
                <a:br>
                  <a:rPr lang="es-ES"/>
                </a:br>
                <a:r>
                  <a:rPr lang="es-ES"/>
                  <a:t>...</a:t>
                </a:r>
                <a:r>
                  <a:rPr lang="es-ES">
                    <a:solidFill>
                      <a:schemeClr val="bg2">
                        <a:lumMod val="40000"/>
                        <a:lumOff val="60000"/>
                      </a:schemeClr>
                    </a:solidFill>
                  </a:rPr>
                  <a:t>-4, -3, -2, -1, 0, +1, +2, +3, +4...</a:t>
                </a:r>
              </a:p>
              <a:p>
                <a:r>
                  <a:rPr lang="es-ES"/>
                  <a:t>El conjunto de los </a:t>
                </a:r>
                <a:r>
                  <a:rPr lang="es-ES" b="1">
                    <a:solidFill>
                      <a:schemeClr val="accent1"/>
                    </a:solidFill>
                  </a:rPr>
                  <a:t>números racionales</a:t>
                </a:r>
                <a:r>
                  <a:rPr lang="es-ES"/>
                  <a:t> (</a:t>
                </a:r>
                <a14:m>
                  <m:oMath xmlns:m="http://schemas.openxmlformats.org/officeDocument/2006/math">
                    <m:r>
                      <a:rPr lang="es-ES" b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es-ES"/>
                  <a:t>): números que se pueden expresar en fracción.</a:t>
                </a:r>
                <a:br>
                  <a:rPr lang="es-ES"/>
                </a:br>
                <a:r>
                  <a:rPr lang="es-ES">
                    <a:solidFill>
                      <a:schemeClr val="bg2">
                        <a:lumMod val="40000"/>
                        <a:lumOff val="60000"/>
                      </a:schemeClr>
                    </a:solidFill>
                  </a:rPr>
                  <a:t>-1, 0, +1,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 smtClean="0">
                            <a:solidFill>
                              <a:schemeClr val="bg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solidFill>
                              <a:schemeClr val="bg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b="0" i="1" smtClean="0">
                            <a:solidFill>
                              <a:schemeClr val="bg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s-ES">
                    <a:solidFill>
                      <a:schemeClr val="bg2">
                        <a:lumMod val="40000"/>
                        <a:lumOff val="60000"/>
                      </a:schemeClr>
                    </a:solidFill>
                  </a:rPr>
                  <a:t>, 0’5...</a:t>
                </a:r>
              </a:p>
              <a:p>
                <a:r>
                  <a:rPr lang="es-ES"/>
                  <a:t>El conjunto de los </a:t>
                </a:r>
                <a:r>
                  <a:rPr lang="es-ES" b="1">
                    <a:solidFill>
                      <a:schemeClr val="accent1"/>
                    </a:solidFill>
                  </a:rPr>
                  <a:t>números irracionales</a:t>
                </a:r>
                <a:r>
                  <a:rPr lang="es-ES"/>
                  <a:t> (</a:t>
                </a:r>
                <a14:m>
                  <m:oMath xmlns:m="http://schemas.openxmlformats.org/officeDocument/2006/math"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𝕀</m:t>
                    </m:r>
                  </m:oMath>
                </a14:m>
                <a:r>
                  <a:rPr lang="es-ES"/>
                  <a:t>): números que no se pueden expresar en fracción.</a:t>
                </a:r>
                <a:br>
                  <a:rPr lang="es-ES"/>
                </a:br>
                <a:r>
                  <a:rPr lang="es-ES">
                    <a:solidFill>
                      <a:schemeClr val="bg2">
                        <a:lumMod val="40000"/>
                        <a:lumOff val="60000"/>
                      </a:schemeClr>
                    </a:solidFill>
                  </a:rPr>
                  <a:t>0’123456789101112131415161718192021222324..., 0’101001000100001000001..., 3’1415...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806B429-968D-4633-8D1D-BFBEE76F35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9830" y="964735"/>
                <a:ext cx="10387744" cy="2936147"/>
              </a:xfrm>
              <a:blipFill>
                <a:blip r:embed="rId2"/>
                <a:stretch>
                  <a:fillRect l="-117" t="-124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lipse 4">
            <a:extLst>
              <a:ext uri="{FF2B5EF4-FFF2-40B4-BE49-F238E27FC236}">
                <a16:creationId xmlns:a16="http://schemas.microsoft.com/office/drawing/2014/main" id="{76E4E09F-82A7-4422-B294-433C5C7F462C}"/>
              </a:ext>
            </a:extLst>
          </p:cNvPr>
          <p:cNvSpPr/>
          <p:nvPr/>
        </p:nvSpPr>
        <p:spPr>
          <a:xfrm>
            <a:off x="1262543" y="3730065"/>
            <a:ext cx="3481431" cy="293614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24BC5B5F-3849-4759-8DD2-7C8D259C1786}"/>
                  </a:ext>
                </a:extLst>
              </p:cNvPr>
              <p:cNvSpPr/>
              <p:nvPr/>
            </p:nvSpPr>
            <p:spPr>
              <a:xfrm>
                <a:off x="2746618" y="3732830"/>
                <a:ext cx="5132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ℚ</m:t>
                      </m:r>
                    </m:oMath>
                  </m:oMathPara>
                </a14:m>
                <a:endParaRPr lang="es-ES" sz="2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24BC5B5F-3849-4759-8DD2-7C8D259C17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618" y="3732830"/>
                <a:ext cx="513282" cy="461665"/>
              </a:xfrm>
              <a:prstGeom prst="rect">
                <a:avLst/>
              </a:prstGeom>
              <a:blipFill>
                <a:blip r:embed="rId3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lipse 7">
            <a:extLst>
              <a:ext uri="{FF2B5EF4-FFF2-40B4-BE49-F238E27FC236}">
                <a16:creationId xmlns:a16="http://schemas.microsoft.com/office/drawing/2014/main" id="{47291657-7CBB-4E94-8A34-DE6A210EEF40}"/>
              </a:ext>
            </a:extLst>
          </p:cNvPr>
          <p:cNvSpPr/>
          <p:nvPr/>
        </p:nvSpPr>
        <p:spPr>
          <a:xfrm>
            <a:off x="1879134" y="4194495"/>
            <a:ext cx="2248250" cy="218952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D7F5E91E-54D3-42BD-91ED-203DAF1C398B}"/>
                  </a:ext>
                </a:extLst>
              </p:cNvPr>
              <p:cNvSpPr/>
              <p:nvPr/>
            </p:nvSpPr>
            <p:spPr>
              <a:xfrm>
                <a:off x="2759979" y="4135637"/>
                <a:ext cx="4635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s-ES" sz="2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D7F5E91E-54D3-42BD-91ED-203DAF1C39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979" y="4135637"/>
                <a:ext cx="46358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lipse 9">
            <a:extLst>
              <a:ext uri="{FF2B5EF4-FFF2-40B4-BE49-F238E27FC236}">
                <a16:creationId xmlns:a16="http://schemas.microsoft.com/office/drawing/2014/main" id="{BCBA36A0-BF5D-4D08-903E-7E017F44042B}"/>
              </a:ext>
            </a:extLst>
          </p:cNvPr>
          <p:cNvSpPr/>
          <p:nvPr/>
        </p:nvSpPr>
        <p:spPr>
          <a:xfrm>
            <a:off x="2295087" y="4616609"/>
            <a:ext cx="1391175" cy="137565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CCB78C16-1498-4CAC-9104-E79D7110BB87}"/>
                  </a:ext>
                </a:extLst>
              </p:cNvPr>
              <p:cNvSpPr/>
              <p:nvPr/>
            </p:nvSpPr>
            <p:spPr>
              <a:xfrm>
                <a:off x="2759979" y="4609914"/>
                <a:ext cx="4988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es-ES" sz="2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CCB78C16-1498-4CAC-9104-E79D7110BB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979" y="4609914"/>
                <a:ext cx="49885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>
            <a:extLst>
              <a:ext uri="{FF2B5EF4-FFF2-40B4-BE49-F238E27FC236}">
                <a16:creationId xmlns:a16="http://schemas.microsoft.com/office/drawing/2014/main" id="{D06FEBFF-B378-41B3-A60C-A2AC1FAA8210}"/>
              </a:ext>
            </a:extLst>
          </p:cNvPr>
          <p:cNvSpPr txBox="1"/>
          <p:nvPr/>
        </p:nvSpPr>
        <p:spPr>
          <a:xfrm>
            <a:off x="2525087" y="47604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0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A88A2B9B-D95A-4844-957A-E42431955A18}"/>
              </a:ext>
            </a:extLst>
          </p:cNvPr>
          <p:cNvSpPr/>
          <p:nvPr/>
        </p:nvSpPr>
        <p:spPr>
          <a:xfrm>
            <a:off x="3166054" y="491600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74D9A4E-AC90-4330-8072-8B7B331A8A45}"/>
              </a:ext>
            </a:extLst>
          </p:cNvPr>
          <p:cNvSpPr/>
          <p:nvPr/>
        </p:nvSpPr>
        <p:spPr>
          <a:xfrm>
            <a:off x="2795857" y="5054041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CEC98662-D5FF-41E5-AD29-9B645C7A5505}"/>
              </a:ext>
            </a:extLst>
          </p:cNvPr>
          <p:cNvSpPr/>
          <p:nvPr/>
        </p:nvSpPr>
        <p:spPr>
          <a:xfrm>
            <a:off x="3153107" y="5292031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C6C21FB4-1929-4203-8855-3923735060F6}"/>
              </a:ext>
            </a:extLst>
          </p:cNvPr>
          <p:cNvSpPr/>
          <p:nvPr/>
        </p:nvSpPr>
        <p:spPr>
          <a:xfrm>
            <a:off x="2695163" y="543006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20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28DD08FF-B083-489D-9F20-982A754A0164}"/>
              </a:ext>
            </a:extLst>
          </p:cNvPr>
          <p:cNvSpPr/>
          <p:nvPr/>
        </p:nvSpPr>
        <p:spPr>
          <a:xfrm>
            <a:off x="2388669" y="511977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9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DC5031F-1BCF-43CD-80BD-04CE34560076}"/>
              </a:ext>
            </a:extLst>
          </p:cNvPr>
          <p:cNvSpPr/>
          <p:nvPr/>
        </p:nvSpPr>
        <p:spPr>
          <a:xfrm>
            <a:off x="3236928" y="4360637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-1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96F163A1-DEF7-445E-AB97-D40D4AB8C041}"/>
              </a:ext>
            </a:extLst>
          </p:cNvPr>
          <p:cNvSpPr/>
          <p:nvPr/>
        </p:nvSpPr>
        <p:spPr>
          <a:xfrm>
            <a:off x="3585984" y="4722708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-7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F5314EA-666E-4529-ACDA-CAD6BA368277}"/>
              </a:ext>
            </a:extLst>
          </p:cNvPr>
          <p:cNvSpPr/>
          <p:nvPr/>
        </p:nvSpPr>
        <p:spPr>
          <a:xfrm>
            <a:off x="3651452" y="5198139"/>
            <a:ext cx="51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-12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4FB416D-ABC6-4FD6-9CF3-80C470D5249A}"/>
              </a:ext>
            </a:extLst>
          </p:cNvPr>
          <p:cNvSpPr/>
          <p:nvPr/>
        </p:nvSpPr>
        <p:spPr>
          <a:xfrm>
            <a:off x="3455725" y="5668058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-5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1901A7FC-C642-492D-B4C2-CB5BDBDA0EFE}"/>
              </a:ext>
            </a:extLst>
          </p:cNvPr>
          <p:cNvSpPr/>
          <p:nvPr/>
        </p:nvSpPr>
        <p:spPr>
          <a:xfrm>
            <a:off x="2784796" y="5968726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-203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08A6EF6E-3E41-41AC-B606-AA91F8CE7CF2}"/>
              </a:ext>
            </a:extLst>
          </p:cNvPr>
          <p:cNvSpPr/>
          <p:nvPr/>
        </p:nvSpPr>
        <p:spPr>
          <a:xfrm>
            <a:off x="2105394" y="5766755"/>
            <a:ext cx="51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-64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2EF499A4-AA55-49B2-A3EF-E665E85116DB}"/>
              </a:ext>
            </a:extLst>
          </p:cNvPr>
          <p:cNvSpPr/>
          <p:nvPr/>
        </p:nvSpPr>
        <p:spPr>
          <a:xfrm>
            <a:off x="1930725" y="5285336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-2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8E1748F-75B1-4F99-B0EE-8E3A39D2A3A8}"/>
              </a:ext>
            </a:extLst>
          </p:cNvPr>
          <p:cNvSpPr/>
          <p:nvPr/>
        </p:nvSpPr>
        <p:spPr>
          <a:xfrm>
            <a:off x="2318857" y="4330387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-8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0C4F2F24-4994-4122-9801-A1C5A398FD06}"/>
              </a:ext>
            </a:extLst>
          </p:cNvPr>
          <p:cNvSpPr/>
          <p:nvPr/>
        </p:nvSpPr>
        <p:spPr>
          <a:xfrm>
            <a:off x="1939373" y="4719026"/>
            <a:ext cx="51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-31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ángulo 27">
                <a:extLst>
                  <a:ext uri="{FF2B5EF4-FFF2-40B4-BE49-F238E27FC236}">
                    <a16:creationId xmlns:a16="http://schemas.microsoft.com/office/drawing/2014/main" id="{8A0AAFBB-02CE-492C-9A90-A152C10EACA1}"/>
                  </a:ext>
                </a:extLst>
              </p:cNvPr>
              <p:cNvSpPr/>
              <p:nvPr/>
            </p:nvSpPr>
            <p:spPr>
              <a:xfrm>
                <a:off x="3978713" y="4190083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ángulo 27">
                <a:extLst>
                  <a:ext uri="{FF2B5EF4-FFF2-40B4-BE49-F238E27FC236}">
                    <a16:creationId xmlns:a16="http://schemas.microsoft.com/office/drawing/2014/main" id="{8A0AAFBB-02CE-492C-9A90-A152C10EA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713" y="4190083"/>
                <a:ext cx="381836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ángulo 28">
                <a:extLst>
                  <a:ext uri="{FF2B5EF4-FFF2-40B4-BE49-F238E27FC236}">
                    <a16:creationId xmlns:a16="http://schemas.microsoft.com/office/drawing/2014/main" id="{AD8D977D-4DAA-4609-A2A2-A69197D3A643}"/>
                  </a:ext>
                </a:extLst>
              </p:cNvPr>
              <p:cNvSpPr/>
              <p:nvPr/>
            </p:nvSpPr>
            <p:spPr>
              <a:xfrm>
                <a:off x="1899572" y="3927795"/>
                <a:ext cx="51007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ángulo 28">
                <a:extLst>
                  <a:ext uri="{FF2B5EF4-FFF2-40B4-BE49-F238E27FC236}">
                    <a16:creationId xmlns:a16="http://schemas.microsoft.com/office/drawing/2014/main" id="{AD8D977D-4DAA-4609-A2A2-A69197D3A6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572" y="3927795"/>
                <a:ext cx="510076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6A57E525-6F63-4E4E-A6B2-49D5336B6D94}"/>
                  </a:ext>
                </a:extLst>
              </p:cNvPr>
              <p:cNvSpPr/>
              <p:nvPr/>
            </p:nvSpPr>
            <p:spPr>
              <a:xfrm>
                <a:off x="4161966" y="4911964"/>
                <a:ext cx="510076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54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6A57E525-6F63-4E4E-A6B2-49D5336B6D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966" y="4911964"/>
                <a:ext cx="510076" cy="6173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0B7A37A8-DD37-4BC6-B421-9330E0C80A5A}"/>
                  </a:ext>
                </a:extLst>
              </p:cNvPr>
              <p:cNvSpPr/>
              <p:nvPr/>
            </p:nvSpPr>
            <p:spPr>
              <a:xfrm>
                <a:off x="3348002" y="3940269"/>
                <a:ext cx="5789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0B7A37A8-DD37-4BC6-B421-9330E0C80A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2" y="3940269"/>
                <a:ext cx="57894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CF9F4EAC-E55A-40C8-BAF4-8F3916065ED3}"/>
                  </a:ext>
                </a:extLst>
              </p:cNvPr>
              <p:cNvSpPr/>
              <p:nvPr/>
            </p:nvSpPr>
            <p:spPr>
              <a:xfrm>
                <a:off x="3985636" y="5582089"/>
                <a:ext cx="6976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3′74</m:t>
                      </m:r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CF9F4EAC-E55A-40C8-BAF4-8F3916065E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636" y="5582089"/>
                <a:ext cx="69762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812CC8F8-5112-4996-9F0C-925FF8B41F3C}"/>
                  </a:ext>
                </a:extLst>
              </p:cNvPr>
              <p:cNvSpPr/>
              <p:nvPr/>
            </p:nvSpPr>
            <p:spPr>
              <a:xfrm>
                <a:off x="1369143" y="4428433"/>
                <a:ext cx="697627" cy="384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4′1</m:t>
                      </m:r>
                      <m:acc>
                        <m:accPr>
                          <m:chr m:val="̂"/>
                          <m:ctrlP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acc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812CC8F8-5112-4996-9F0C-925FF8B41F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143" y="4428433"/>
                <a:ext cx="697627" cy="384208"/>
              </a:xfrm>
              <a:prstGeom prst="rect">
                <a:avLst/>
              </a:prstGeom>
              <a:blipFill>
                <a:blip r:embed="rId11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ángulo 33">
                <a:extLst>
                  <a:ext uri="{FF2B5EF4-FFF2-40B4-BE49-F238E27FC236}">
                    <a16:creationId xmlns:a16="http://schemas.microsoft.com/office/drawing/2014/main" id="{5C4B6654-FA58-429E-9FC5-9ABE89DE94D3}"/>
                  </a:ext>
                </a:extLst>
              </p:cNvPr>
              <p:cNvSpPr/>
              <p:nvPr/>
            </p:nvSpPr>
            <p:spPr>
              <a:xfrm>
                <a:off x="1304176" y="4832784"/>
                <a:ext cx="5693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0′2</m:t>
                      </m:r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ángulo 33">
                <a:extLst>
                  <a:ext uri="{FF2B5EF4-FFF2-40B4-BE49-F238E27FC236}">
                    <a16:creationId xmlns:a16="http://schemas.microsoft.com/office/drawing/2014/main" id="{5C4B6654-FA58-429E-9FC5-9ABE89DE94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176" y="4832784"/>
                <a:ext cx="569387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117B50F4-0798-4B81-8F63-DDC8C8CE0E7D}"/>
                  </a:ext>
                </a:extLst>
              </p:cNvPr>
              <p:cNvSpPr/>
              <p:nvPr/>
            </p:nvSpPr>
            <p:spPr>
              <a:xfrm>
                <a:off x="3519089" y="6077559"/>
                <a:ext cx="724878" cy="3783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7′</m:t>
                      </m:r>
                      <m:acc>
                        <m:accPr>
                          <m:chr m:val="̂"/>
                          <m:ctrlP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28</m:t>
                          </m:r>
                        </m:e>
                      </m:acc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117B50F4-0798-4B81-8F63-DDC8C8CE0E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089" y="6077559"/>
                <a:ext cx="724878" cy="378373"/>
              </a:xfrm>
              <a:prstGeom prst="rect">
                <a:avLst/>
              </a:prstGeom>
              <a:blipFill>
                <a:blip r:embed="rId13"/>
                <a:stretch>
                  <a:fillRect r="-3193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49C50896-5596-4829-B7F9-9C3100250510}"/>
                  </a:ext>
                </a:extLst>
              </p:cNvPr>
              <p:cNvSpPr/>
              <p:nvPr/>
            </p:nvSpPr>
            <p:spPr>
              <a:xfrm>
                <a:off x="1259577" y="5275723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49C50896-5596-4829-B7F9-9C31002505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577" y="5275723"/>
                <a:ext cx="593432" cy="6127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Elipse 36">
            <a:extLst>
              <a:ext uri="{FF2B5EF4-FFF2-40B4-BE49-F238E27FC236}">
                <a16:creationId xmlns:a16="http://schemas.microsoft.com/office/drawing/2014/main" id="{1B977D1A-61A4-4F36-A88A-112A1C749AFC}"/>
              </a:ext>
            </a:extLst>
          </p:cNvPr>
          <p:cNvSpPr/>
          <p:nvPr/>
        </p:nvSpPr>
        <p:spPr>
          <a:xfrm>
            <a:off x="5144050" y="3823957"/>
            <a:ext cx="3481431" cy="293614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F9EB244E-EC51-40A7-9CD5-EA3645891717}"/>
                  </a:ext>
                </a:extLst>
              </p:cNvPr>
              <p:cNvSpPr/>
              <p:nvPr/>
            </p:nvSpPr>
            <p:spPr>
              <a:xfrm>
                <a:off x="6724442" y="3823957"/>
                <a:ext cx="407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𝕀</m:t>
                      </m:r>
                    </m:oMath>
                  </m:oMathPara>
                </a14:m>
                <a:endParaRPr lang="es-ES" sz="2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F9EB244E-EC51-40A7-9CD5-EA36458917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442" y="3823957"/>
                <a:ext cx="407484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ángulo 60">
                <a:extLst>
                  <a:ext uri="{FF2B5EF4-FFF2-40B4-BE49-F238E27FC236}">
                    <a16:creationId xmlns:a16="http://schemas.microsoft.com/office/drawing/2014/main" id="{4EDB9BB3-626C-4DD3-8ED1-631750729D26}"/>
                  </a:ext>
                </a:extLst>
              </p:cNvPr>
              <p:cNvSpPr/>
              <p:nvPr/>
            </p:nvSpPr>
            <p:spPr>
              <a:xfrm>
                <a:off x="5381003" y="4340351"/>
                <a:ext cx="27141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1234567891011213…</m:t>
                      </m:r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Rectángulo 60">
                <a:extLst>
                  <a:ext uri="{FF2B5EF4-FFF2-40B4-BE49-F238E27FC236}">
                    <a16:creationId xmlns:a16="http://schemas.microsoft.com/office/drawing/2014/main" id="{4EDB9BB3-626C-4DD3-8ED1-631750729D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1003" y="4340351"/>
                <a:ext cx="271414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ángulo 66">
                <a:extLst>
                  <a:ext uri="{FF2B5EF4-FFF2-40B4-BE49-F238E27FC236}">
                    <a16:creationId xmlns:a16="http://schemas.microsoft.com/office/drawing/2014/main" id="{C46C29E0-6C65-40BE-94FE-B256433E1970}"/>
                  </a:ext>
                </a:extLst>
              </p:cNvPr>
              <p:cNvSpPr/>
              <p:nvPr/>
            </p:nvSpPr>
            <p:spPr>
              <a:xfrm>
                <a:off x="5360565" y="4744022"/>
                <a:ext cx="11752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1415…</m:t>
                      </m:r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7" name="Rectángulo 66">
                <a:extLst>
                  <a:ext uri="{FF2B5EF4-FFF2-40B4-BE49-F238E27FC236}">
                    <a16:creationId xmlns:a16="http://schemas.microsoft.com/office/drawing/2014/main" id="{C46C29E0-6C65-40BE-94FE-B256433E19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565" y="4744022"/>
                <a:ext cx="1175257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ángulo 67">
            <a:extLst>
              <a:ext uri="{FF2B5EF4-FFF2-40B4-BE49-F238E27FC236}">
                <a16:creationId xmlns:a16="http://schemas.microsoft.com/office/drawing/2014/main" id="{827CDC6F-0A90-48FA-AC3C-F4C4300FD1E6}"/>
              </a:ext>
            </a:extLst>
          </p:cNvPr>
          <p:cNvSpPr/>
          <p:nvPr/>
        </p:nvSpPr>
        <p:spPr>
          <a:xfrm>
            <a:off x="5529564" y="5126166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2">
                    <a:lumMod val="20000"/>
                    <a:lumOff val="80000"/>
                  </a:schemeClr>
                </a:solidFill>
              </a:rPr>
              <a:t>0’101001000100001000001...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ángulo 68">
                <a:extLst>
                  <a:ext uri="{FF2B5EF4-FFF2-40B4-BE49-F238E27FC236}">
                    <a16:creationId xmlns:a16="http://schemas.microsoft.com/office/drawing/2014/main" id="{4D9479F5-30D5-4BCF-B4BD-49DAD6E52BD1}"/>
                  </a:ext>
                </a:extLst>
              </p:cNvPr>
              <p:cNvSpPr/>
              <p:nvPr/>
            </p:nvSpPr>
            <p:spPr>
              <a:xfrm>
                <a:off x="5293075" y="5483392"/>
                <a:ext cx="23294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4528606104837…</m:t>
                      </m:r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9" name="Rectángulo 68">
                <a:extLst>
                  <a:ext uri="{FF2B5EF4-FFF2-40B4-BE49-F238E27FC236}">
                    <a16:creationId xmlns:a16="http://schemas.microsoft.com/office/drawing/2014/main" id="{4D9479F5-30D5-4BCF-B4BD-49DAD6E52B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075" y="5483392"/>
                <a:ext cx="232942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ángulo 69">
                <a:extLst>
                  <a:ext uri="{FF2B5EF4-FFF2-40B4-BE49-F238E27FC236}">
                    <a16:creationId xmlns:a16="http://schemas.microsoft.com/office/drawing/2014/main" id="{C5396737-43E9-4BB0-95A8-406E75C167CF}"/>
                  </a:ext>
                </a:extLst>
              </p:cNvPr>
              <p:cNvSpPr/>
              <p:nvPr/>
            </p:nvSpPr>
            <p:spPr>
              <a:xfrm>
                <a:off x="6022204" y="5911981"/>
                <a:ext cx="2072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72990237456</m:t>
                      </m:r>
                      <m:r>
                        <a:rPr lang="es-ES" b="0" i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s-ES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0" name="Rectángulo 69">
                <a:extLst>
                  <a:ext uri="{FF2B5EF4-FFF2-40B4-BE49-F238E27FC236}">
                    <a16:creationId xmlns:a16="http://schemas.microsoft.com/office/drawing/2014/main" id="{C5396737-43E9-4BB0-95A8-406E75C167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204" y="5911981"/>
                <a:ext cx="207294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356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38F43-2B6E-4F6D-85AE-A398D430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945" y="215318"/>
            <a:ext cx="8596668" cy="749417"/>
          </a:xfrm>
        </p:spPr>
        <p:txBody>
          <a:bodyPr/>
          <a:lstStyle/>
          <a:p>
            <a:r>
              <a:rPr lang="es-ES">
                <a:solidFill>
                  <a:schemeClr val="bg2">
                    <a:lumMod val="40000"/>
                    <a:lumOff val="60000"/>
                  </a:schemeClr>
                </a:solidFill>
              </a:rPr>
              <a:t>2. </a:t>
            </a:r>
            <a:r>
              <a:rPr lang="es-ES"/>
              <a:t>REPASO DE LOS Nº ENTEROS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4B98F8-B593-4240-854F-1922C7F6A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534" y="2505566"/>
            <a:ext cx="3393347" cy="3324783"/>
          </a:xfrm>
        </p:spPr>
        <p:txBody>
          <a:bodyPr/>
          <a:lstStyle/>
          <a:p>
            <a:r>
              <a:rPr lang="es-ES" b="1"/>
              <a:t>SUMAS Y RESTAS</a:t>
            </a:r>
            <a:r>
              <a:rPr lang="es-ES"/>
              <a:t>:</a:t>
            </a:r>
          </a:p>
          <a:p>
            <a:pPr marL="0" indent="0">
              <a:buNone/>
            </a:pPr>
            <a:endParaRPr lang="es-ES" b="1"/>
          </a:p>
          <a:p>
            <a:pPr marL="0" indent="0">
              <a:buNone/>
            </a:pPr>
            <a:endParaRPr lang="es-ES" b="1"/>
          </a:p>
          <a:p>
            <a:pPr marL="0" indent="0">
              <a:buNone/>
            </a:pPr>
            <a:endParaRPr lang="es-ES" b="1"/>
          </a:p>
          <a:p>
            <a:r>
              <a:rPr lang="es-ES" b="1"/>
              <a:t>PRODUCTOS Y COCIENTES:</a:t>
            </a:r>
            <a:endParaRPr lang="es-E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2C10E3F-EFC7-432A-8D03-76F091D8205D}"/>
              </a:ext>
            </a:extLst>
          </p:cNvPr>
          <p:cNvSpPr/>
          <p:nvPr/>
        </p:nvSpPr>
        <p:spPr>
          <a:xfrm>
            <a:off x="352338" y="847288"/>
            <a:ext cx="9085277" cy="89762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4E66CAA8-739A-4956-9CF4-F68DF276A6E3}"/>
              </a:ext>
            </a:extLst>
          </p:cNvPr>
          <p:cNvSpPr txBox="1"/>
          <p:nvPr/>
        </p:nvSpPr>
        <p:spPr>
          <a:xfrm>
            <a:off x="2424418" y="1227373"/>
            <a:ext cx="436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...-5, -4, -3, -2, -1, 0, +1, +2, +3, 4, 5...</a:t>
            </a:r>
          </a:p>
        </p:txBody>
      </p:sp>
      <p:sp>
        <p:nvSpPr>
          <p:cNvPr id="40" name="Cerrar llave 39">
            <a:extLst>
              <a:ext uri="{FF2B5EF4-FFF2-40B4-BE49-F238E27FC236}">
                <a16:creationId xmlns:a16="http://schemas.microsoft.com/office/drawing/2014/main" id="{CCB754BA-1D66-4755-B27E-625CE7F52AF6}"/>
              </a:ext>
            </a:extLst>
          </p:cNvPr>
          <p:cNvSpPr/>
          <p:nvPr/>
        </p:nvSpPr>
        <p:spPr>
          <a:xfrm rot="16200000">
            <a:off x="3428959" y="160024"/>
            <a:ext cx="54613" cy="2063694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Cerrar llave 45">
            <a:extLst>
              <a:ext uri="{FF2B5EF4-FFF2-40B4-BE49-F238E27FC236}">
                <a16:creationId xmlns:a16="http://schemas.microsoft.com/office/drawing/2014/main" id="{9E8E99EC-5A31-4CCA-90A4-1A02461375B0}"/>
              </a:ext>
            </a:extLst>
          </p:cNvPr>
          <p:cNvSpPr/>
          <p:nvPr/>
        </p:nvSpPr>
        <p:spPr>
          <a:xfrm rot="16200000">
            <a:off x="5751889" y="200526"/>
            <a:ext cx="45719" cy="1978387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3D65D17-5B80-4A92-B01C-5BBCBE743811}"/>
              </a:ext>
            </a:extLst>
          </p:cNvPr>
          <p:cNvSpPr txBox="1"/>
          <p:nvPr/>
        </p:nvSpPr>
        <p:spPr>
          <a:xfrm>
            <a:off x="5621501" y="82038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+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16C94C76-451E-466C-A7DA-89B41B8529FD}"/>
              </a:ext>
            </a:extLst>
          </p:cNvPr>
          <p:cNvSpPr txBox="1"/>
          <p:nvPr/>
        </p:nvSpPr>
        <p:spPr>
          <a:xfrm>
            <a:off x="3321452" y="804044"/>
            <a:ext cx="269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-</a:t>
            </a:r>
          </a:p>
        </p:txBody>
      </p:sp>
      <p:sp>
        <p:nvSpPr>
          <p:cNvPr id="42" name="Triángulo isósceles 41">
            <a:extLst>
              <a:ext uri="{FF2B5EF4-FFF2-40B4-BE49-F238E27FC236}">
                <a16:creationId xmlns:a16="http://schemas.microsoft.com/office/drawing/2014/main" id="{41B24B8D-4E78-42AD-B07B-30C809D495A8}"/>
              </a:ext>
            </a:extLst>
          </p:cNvPr>
          <p:cNvSpPr/>
          <p:nvPr/>
        </p:nvSpPr>
        <p:spPr>
          <a:xfrm rot="5400000">
            <a:off x="188752" y="1937857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771B36E4-E311-45DE-9608-99027CE18458}"/>
              </a:ext>
            </a:extLst>
          </p:cNvPr>
          <p:cNvSpPr/>
          <p:nvPr/>
        </p:nvSpPr>
        <p:spPr>
          <a:xfrm>
            <a:off x="507534" y="1859343"/>
            <a:ext cx="4693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OPERACIONES CON Nº ENTEROS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B94DC8A7-FA28-45CE-BE0E-95F6AB5BF9EA}"/>
              </a:ext>
            </a:extLst>
          </p:cNvPr>
          <p:cNvSpPr/>
          <p:nvPr/>
        </p:nvSpPr>
        <p:spPr>
          <a:xfrm>
            <a:off x="668943" y="2877424"/>
            <a:ext cx="2434983" cy="119962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</a:t>
            </a:r>
            <a:r>
              <a:rPr lang="es-ES"/>
              <a:t> y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</a:t>
            </a:r>
            <a:r>
              <a:rPr lang="es-ES"/>
              <a:t> = </a:t>
            </a:r>
            <a:r>
              <a:rPr lang="es-ES" u="sng"/>
              <a:t>suma</a:t>
            </a:r>
            <a:r>
              <a:rPr lang="es-ES"/>
              <a:t> y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</a:t>
            </a:r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</a:t>
            </a:r>
            <a:r>
              <a:rPr lang="es-ES"/>
              <a:t> y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es-ES"/>
              <a:t> = </a:t>
            </a:r>
            <a:r>
              <a:rPr lang="es-ES" u="sng"/>
              <a:t>resta</a:t>
            </a:r>
            <a:r>
              <a:rPr lang="es-ES"/>
              <a:t> y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mayor</a:t>
            </a:r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es-ES"/>
              <a:t> y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es-ES"/>
              <a:t> = </a:t>
            </a:r>
            <a:r>
              <a:rPr lang="es-ES" u="sng"/>
              <a:t>suma</a:t>
            </a:r>
            <a:r>
              <a:rPr lang="es-ES"/>
              <a:t> y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es-ES"/>
              <a:t> y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</a:t>
            </a:r>
            <a:r>
              <a:rPr lang="es-ES"/>
              <a:t> = </a:t>
            </a:r>
            <a:r>
              <a:rPr lang="es-ES" u="sng"/>
              <a:t>resta</a:t>
            </a:r>
            <a:r>
              <a:rPr lang="es-ES"/>
              <a:t> y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mayor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C9C43461-4041-44E4-B68F-0DCCD5B5CA9C}"/>
              </a:ext>
            </a:extLst>
          </p:cNvPr>
          <p:cNvSpPr/>
          <p:nvPr/>
        </p:nvSpPr>
        <p:spPr>
          <a:xfrm>
            <a:off x="668943" y="4493810"/>
            <a:ext cx="1319248" cy="119962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</a:t>
            </a:r>
            <a:r>
              <a:rPr lang="es-ES"/>
              <a:t> ·/: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</a:t>
            </a:r>
            <a:r>
              <a:rPr lang="es-ES"/>
              <a:t> =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 </a:t>
            </a:r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</a:t>
            </a:r>
            <a:r>
              <a:rPr lang="es-ES"/>
              <a:t> ·/: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es-ES"/>
              <a:t> =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 </a:t>
            </a:r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es-ES"/>
              <a:t> ·/: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es-ES"/>
              <a:t> =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 </a:t>
            </a:r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es-ES"/>
              <a:t> ·/: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+</a:t>
            </a:r>
            <a:r>
              <a:rPr lang="es-ES"/>
              <a:t> =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</a:p>
        </p:txBody>
      </p:sp>
      <p:sp>
        <p:nvSpPr>
          <p:cNvPr id="47" name="Cerrar llave 46">
            <a:extLst>
              <a:ext uri="{FF2B5EF4-FFF2-40B4-BE49-F238E27FC236}">
                <a16:creationId xmlns:a16="http://schemas.microsoft.com/office/drawing/2014/main" id="{A10699F6-8B9C-4D62-AE4B-D53E7CB88BE2}"/>
              </a:ext>
            </a:extLst>
          </p:cNvPr>
          <p:cNvSpPr/>
          <p:nvPr/>
        </p:nvSpPr>
        <p:spPr>
          <a:xfrm>
            <a:off x="3869344" y="2505565"/>
            <a:ext cx="192946" cy="3324783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BA54A760-27B8-4FAD-8851-0F2CC50D5108}"/>
              </a:ext>
            </a:extLst>
          </p:cNvPr>
          <p:cNvSpPr/>
          <p:nvPr/>
        </p:nvSpPr>
        <p:spPr>
          <a:xfrm>
            <a:off x="4257375" y="3554188"/>
            <a:ext cx="3372136" cy="122753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</a:rPr>
              <a:t>CORCHETES Y PARÉNTESIS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</a:rPr>
              <a:t>POTENCIAS Y RAÍCES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</a:rPr>
              <a:t>PRODUCTOS Y COCIENTES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</a:rPr>
              <a:t>SUMAS Y RESTAS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1D1CDB5-831E-4352-8C5C-8D6C04E151FE}"/>
              </a:ext>
            </a:extLst>
          </p:cNvPr>
          <p:cNvSpPr txBox="1"/>
          <p:nvPr/>
        </p:nvSpPr>
        <p:spPr>
          <a:xfrm>
            <a:off x="4257375" y="3221317"/>
            <a:ext cx="3372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/>
              <a:t>ORDEN DE OPERACIONES</a:t>
            </a:r>
          </a:p>
        </p:txBody>
      </p: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E904A98F-B437-4EB9-B140-EA27FF6DBC8C}"/>
              </a:ext>
            </a:extLst>
          </p:cNvPr>
          <p:cNvCxnSpPr/>
          <p:nvPr/>
        </p:nvCxnSpPr>
        <p:spPr>
          <a:xfrm>
            <a:off x="4257375" y="4899171"/>
            <a:ext cx="3372135" cy="0"/>
          </a:xfrm>
          <a:prstGeom prst="straightConnector1">
            <a:avLst/>
          </a:prstGeom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0A487E4-F3BF-4882-A5D4-3F257256401C}"/>
              </a:ext>
            </a:extLst>
          </p:cNvPr>
          <p:cNvSpPr txBox="1"/>
          <p:nvPr/>
        </p:nvSpPr>
        <p:spPr>
          <a:xfrm>
            <a:off x="4967279" y="4899171"/>
            <a:ext cx="2032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/>
              <a:t>de izquierda a derecha</a:t>
            </a:r>
          </a:p>
        </p:txBody>
      </p:sp>
    </p:spTree>
    <p:extLst>
      <p:ext uri="{BB962C8B-B14F-4D97-AF65-F5344CB8AC3E}">
        <p14:creationId xmlns:p14="http://schemas.microsoft.com/office/powerpoint/2010/main" val="170003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38F43-2B6E-4F6D-85AE-A398D430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945" y="215318"/>
            <a:ext cx="8596668" cy="749417"/>
          </a:xfrm>
        </p:spPr>
        <p:txBody>
          <a:bodyPr/>
          <a:lstStyle/>
          <a:p>
            <a:r>
              <a:rPr lang="es-ES">
                <a:solidFill>
                  <a:schemeClr val="bg2">
                    <a:lumMod val="40000"/>
                    <a:lumOff val="60000"/>
                  </a:schemeClr>
                </a:solidFill>
              </a:rPr>
              <a:t>3. </a:t>
            </a:r>
            <a:r>
              <a:rPr lang="es-ES"/>
              <a:t>NÚMEROS RACIONALES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E5C758E6-8335-4C0C-9A7B-1EDE20FBDF3D}"/>
              </a:ext>
            </a:extLst>
          </p:cNvPr>
          <p:cNvSpPr/>
          <p:nvPr/>
        </p:nvSpPr>
        <p:spPr>
          <a:xfrm>
            <a:off x="167780" y="828812"/>
            <a:ext cx="9532890" cy="89762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579C23FC-9E5F-464E-B58A-ACBAAB96498C}"/>
              </a:ext>
            </a:extLst>
          </p:cNvPr>
          <p:cNvSpPr txBox="1"/>
          <p:nvPr/>
        </p:nvSpPr>
        <p:spPr>
          <a:xfrm>
            <a:off x="2616940" y="1251333"/>
            <a:ext cx="3265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...0’01, 0’1, 0’2, 0’3, 0’5... /</a:t>
            </a:r>
          </a:p>
        </p:txBody>
      </p:sp>
      <p:sp>
        <p:nvSpPr>
          <p:cNvPr id="44" name="Cerrar llave 43">
            <a:extLst>
              <a:ext uri="{FF2B5EF4-FFF2-40B4-BE49-F238E27FC236}">
                <a16:creationId xmlns:a16="http://schemas.microsoft.com/office/drawing/2014/main" id="{0DE07375-B79B-4B00-A45F-F27842E88133}"/>
              </a:ext>
            </a:extLst>
          </p:cNvPr>
          <p:cNvSpPr/>
          <p:nvPr/>
        </p:nvSpPr>
        <p:spPr>
          <a:xfrm rot="16200000">
            <a:off x="6989492" y="322128"/>
            <a:ext cx="45719" cy="1752192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18AC272-0B0D-40D5-A3D3-FBDC637E0FB3}"/>
              </a:ext>
            </a:extLst>
          </p:cNvPr>
          <p:cNvSpPr txBox="1"/>
          <p:nvPr/>
        </p:nvSpPr>
        <p:spPr>
          <a:xfrm>
            <a:off x="6857345" y="8484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+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350F664D-0770-4583-B643-3F6ACD14389D}"/>
              </a:ext>
            </a:extLst>
          </p:cNvPr>
          <p:cNvSpPr txBox="1"/>
          <p:nvPr/>
        </p:nvSpPr>
        <p:spPr>
          <a:xfrm>
            <a:off x="167780" y="1241417"/>
            <a:ext cx="2603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 ...-1, -2, -3, -4, -5... /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19EFF938-C3B2-4EEE-82E0-2808AFA2170F}"/>
              </a:ext>
            </a:extLst>
          </p:cNvPr>
          <p:cNvSpPr txBox="1"/>
          <p:nvPr/>
        </p:nvSpPr>
        <p:spPr>
          <a:xfrm>
            <a:off x="5743437" y="1241417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0 /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D4C3242-8DC7-439A-8EEB-FBBAC894D5B2}"/>
              </a:ext>
            </a:extLst>
          </p:cNvPr>
          <p:cNvSpPr txBox="1"/>
          <p:nvPr/>
        </p:nvSpPr>
        <p:spPr>
          <a:xfrm>
            <a:off x="6108182" y="124141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+1, 2, 3, 4, 5... 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5DEA5898-0242-48CB-88C8-BB5C02F09CF8}"/>
                  </a:ext>
                </a:extLst>
              </p:cNvPr>
              <p:cNvSpPr txBox="1"/>
              <p:nvPr/>
            </p:nvSpPr>
            <p:spPr>
              <a:xfrm>
                <a:off x="7913001" y="1154900"/>
                <a:ext cx="1787669" cy="485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0"/>
                  <a:t>...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,−</m:t>
                    </m:r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ES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s-ES"/>
                  <a:t>...</a:t>
                </a:r>
              </a:p>
            </p:txBody>
          </p:sp>
        </mc:Choice>
        <mc:Fallback xmlns="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5DEA5898-0242-48CB-88C8-BB5C02F09C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001" y="1154900"/>
                <a:ext cx="1787669" cy="485197"/>
              </a:xfrm>
              <a:prstGeom prst="rect">
                <a:avLst/>
              </a:prstGeom>
              <a:blipFill>
                <a:blip r:embed="rId2"/>
                <a:stretch>
                  <a:fillRect l="-2730" r="-2389" b="-5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Cerrar llave 50">
            <a:extLst>
              <a:ext uri="{FF2B5EF4-FFF2-40B4-BE49-F238E27FC236}">
                <a16:creationId xmlns:a16="http://schemas.microsoft.com/office/drawing/2014/main" id="{321B2B2B-6152-4148-B51E-F7C10BBBE736}"/>
              </a:ext>
            </a:extLst>
          </p:cNvPr>
          <p:cNvSpPr/>
          <p:nvPr/>
        </p:nvSpPr>
        <p:spPr>
          <a:xfrm rot="16200000">
            <a:off x="1401029" y="116061"/>
            <a:ext cx="45719" cy="2134885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20086CE2-8230-4F61-BDF7-CA996A65C1CB}"/>
              </a:ext>
            </a:extLst>
          </p:cNvPr>
          <p:cNvSpPr txBox="1"/>
          <p:nvPr/>
        </p:nvSpPr>
        <p:spPr>
          <a:xfrm>
            <a:off x="1289075" y="826841"/>
            <a:ext cx="269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-</a:t>
            </a:r>
          </a:p>
        </p:txBody>
      </p:sp>
      <p:sp>
        <p:nvSpPr>
          <p:cNvPr id="53" name="Cerrar llave 52">
            <a:extLst>
              <a:ext uri="{FF2B5EF4-FFF2-40B4-BE49-F238E27FC236}">
                <a16:creationId xmlns:a16="http://schemas.microsoft.com/office/drawing/2014/main" id="{AA1C645A-8704-49CE-A868-F2D090A364CC}"/>
              </a:ext>
            </a:extLst>
          </p:cNvPr>
          <p:cNvSpPr/>
          <p:nvPr/>
        </p:nvSpPr>
        <p:spPr>
          <a:xfrm rot="16200000">
            <a:off x="4206491" y="-338723"/>
            <a:ext cx="45719" cy="3028172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B26C12B7-D205-4EFC-88C0-FA12687751C6}"/>
              </a:ext>
            </a:extLst>
          </p:cNvPr>
          <p:cNvSpPr txBox="1"/>
          <p:nvPr/>
        </p:nvSpPr>
        <p:spPr>
          <a:xfrm>
            <a:off x="3647894" y="818701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decimales</a:t>
            </a:r>
          </a:p>
        </p:txBody>
      </p:sp>
      <p:sp>
        <p:nvSpPr>
          <p:cNvPr id="55" name="Cerrar llave 54">
            <a:extLst>
              <a:ext uri="{FF2B5EF4-FFF2-40B4-BE49-F238E27FC236}">
                <a16:creationId xmlns:a16="http://schemas.microsoft.com/office/drawing/2014/main" id="{3CCA7949-1431-4834-832A-4F01CCFCFD51}"/>
              </a:ext>
            </a:extLst>
          </p:cNvPr>
          <p:cNvSpPr/>
          <p:nvPr/>
        </p:nvSpPr>
        <p:spPr>
          <a:xfrm rot="16200000">
            <a:off x="8739588" y="385189"/>
            <a:ext cx="45719" cy="1596628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7487F03A-F7F1-4E7D-A6B8-73FF830FDD61}"/>
              </a:ext>
            </a:extLst>
          </p:cNvPr>
          <p:cNvSpPr txBox="1"/>
          <p:nvPr/>
        </p:nvSpPr>
        <p:spPr>
          <a:xfrm>
            <a:off x="8147905" y="808744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fracciones</a:t>
            </a:r>
          </a:p>
        </p:txBody>
      </p:sp>
      <p:sp>
        <p:nvSpPr>
          <p:cNvPr id="57" name="Triángulo isósceles 56">
            <a:extLst>
              <a:ext uri="{FF2B5EF4-FFF2-40B4-BE49-F238E27FC236}">
                <a16:creationId xmlns:a16="http://schemas.microsoft.com/office/drawing/2014/main" id="{E941E7B9-70DA-4614-971B-6775CE7BB71D}"/>
              </a:ext>
            </a:extLst>
          </p:cNvPr>
          <p:cNvSpPr/>
          <p:nvPr/>
        </p:nvSpPr>
        <p:spPr>
          <a:xfrm rot="5400000">
            <a:off x="188752" y="1937857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81E3C3AB-4E3F-45EF-BD71-A8BCF0C40E14}"/>
              </a:ext>
            </a:extLst>
          </p:cNvPr>
          <p:cNvSpPr/>
          <p:nvPr/>
        </p:nvSpPr>
        <p:spPr>
          <a:xfrm>
            <a:off x="507534" y="1859343"/>
            <a:ext cx="2576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LAS FRACCIONES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3801141-4C2F-4691-8574-0B6B3FE5C331}"/>
              </a:ext>
            </a:extLst>
          </p:cNvPr>
          <p:cNvSpPr/>
          <p:nvPr/>
        </p:nvSpPr>
        <p:spPr>
          <a:xfrm>
            <a:off x="419450" y="2321008"/>
            <a:ext cx="8758106" cy="327171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</a:rPr>
              <a:t>Una fracción és una </a:t>
            </a:r>
            <a:r>
              <a:rPr lang="es-ES" b="1">
                <a:solidFill>
                  <a:schemeClr val="tx1"/>
                </a:solidFill>
              </a:rPr>
              <a:t>división</a:t>
            </a:r>
            <a:r>
              <a:rPr lang="es-ES">
                <a:solidFill>
                  <a:schemeClr val="tx1"/>
                </a:solidFill>
              </a:rPr>
              <a:t> / </a:t>
            </a:r>
            <a:r>
              <a:rPr lang="es-ES" b="1">
                <a:solidFill>
                  <a:schemeClr val="tx1"/>
                </a:solidFill>
              </a:rPr>
              <a:t>partes de una unidad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E9A3862A-2590-4C23-B708-94781608C95A}"/>
              </a:ext>
            </a:extLst>
          </p:cNvPr>
          <p:cNvSpPr/>
          <p:nvPr/>
        </p:nvSpPr>
        <p:spPr>
          <a:xfrm>
            <a:off x="507534" y="2856130"/>
            <a:ext cx="2576346" cy="121850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B7103777-9F9D-4645-84B9-99C9F5C55171}"/>
                  </a:ext>
                </a:extLst>
              </p:cNvPr>
              <p:cNvSpPr txBox="1"/>
              <p:nvPr/>
            </p:nvSpPr>
            <p:spPr>
              <a:xfrm>
                <a:off x="660492" y="2944917"/>
                <a:ext cx="227043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s-E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𝑁𝑈𝑀𝐸𝑅𝐴𝐷𝑂𝑅</m:t>
                          </m:r>
                        </m:num>
                        <m:den>
                          <m:r>
                            <a:rPr lang="es-ES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s-E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𝐷𝐸𝑁𝑂𝑀𝐼𝑁𝐴𝐷𝑂𝑅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B7103777-9F9D-4645-84B9-99C9F5C551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92" y="2944917"/>
                <a:ext cx="2270430" cy="5204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CuadroTexto 58">
                <a:extLst>
                  <a:ext uri="{FF2B5EF4-FFF2-40B4-BE49-F238E27FC236}">
                    <a16:creationId xmlns:a16="http://schemas.microsoft.com/office/drawing/2014/main" id="{2380D98E-E37C-4C21-8EA0-E7701EB753AB}"/>
                  </a:ext>
                </a:extLst>
              </p:cNvPr>
              <p:cNvSpPr txBox="1"/>
              <p:nvPr/>
            </p:nvSpPr>
            <p:spPr>
              <a:xfrm>
                <a:off x="668945" y="3440940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mtClean="0">
                          <a:latin typeface="Cambria Math" panose="02040503050406030204" pitchFamily="18" charset="0"/>
                        </a:rPr>
                        <m:t>‖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59" name="CuadroTexto 58">
                <a:extLst>
                  <a:ext uri="{FF2B5EF4-FFF2-40B4-BE49-F238E27FC236}">
                    <a16:creationId xmlns:a16="http://schemas.microsoft.com/office/drawing/2014/main" id="{2380D98E-E37C-4C21-8EA0-E7701EB753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45" y="3440940"/>
                <a:ext cx="37542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CuadroTexto 59">
                <a:extLst>
                  <a:ext uri="{FF2B5EF4-FFF2-40B4-BE49-F238E27FC236}">
                    <a16:creationId xmlns:a16="http://schemas.microsoft.com/office/drawing/2014/main" id="{E163CBDC-0FBE-4498-90CC-0263135E05F5}"/>
                  </a:ext>
                </a:extLst>
              </p:cNvPr>
              <p:cNvSpPr txBox="1"/>
              <p:nvPr/>
            </p:nvSpPr>
            <p:spPr>
              <a:xfrm>
                <a:off x="572592" y="3693079"/>
                <a:ext cx="568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E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s-ES" b="1"/>
              </a:p>
            </p:txBody>
          </p:sp>
        </mc:Choice>
        <mc:Fallback xmlns="">
          <p:sp>
            <p:nvSpPr>
              <p:cNvPr id="60" name="CuadroTexto 59">
                <a:extLst>
                  <a:ext uri="{FF2B5EF4-FFF2-40B4-BE49-F238E27FC236}">
                    <a16:creationId xmlns:a16="http://schemas.microsoft.com/office/drawing/2014/main" id="{E163CBDC-0FBE-4498-90CC-0263135E0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592" y="3693079"/>
                <a:ext cx="56812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riángulo isósceles 65">
            <a:extLst>
              <a:ext uri="{FF2B5EF4-FFF2-40B4-BE49-F238E27FC236}">
                <a16:creationId xmlns:a16="http://schemas.microsoft.com/office/drawing/2014/main" id="{2DAFCE39-9D9D-46A8-A572-1B85AF827785}"/>
              </a:ext>
            </a:extLst>
          </p:cNvPr>
          <p:cNvSpPr/>
          <p:nvPr/>
        </p:nvSpPr>
        <p:spPr>
          <a:xfrm rot="5400000">
            <a:off x="188752" y="4197676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25CD9309-3F00-4ECA-876F-02CBEAB902BE}"/>
              </a:ext>
            </a:extLst>
          </p:cNvPr>
          <p:cNvSpPr/>
          <p:nvPr/>
        </p:nvSpPr>
        <p:spPr>
          <a:xfrm>
            <a:off x="507534" y="4119162"/>
            <a:ext cx="3345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TIPOS DE FRACCIONES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Marcador de contenido 2">
                <a:extLst>
                  <a:ext uri="{FF2B5EF4-FFF2-40B4-BE49-F238E27FC236}">
                    <a16:creationId xmlns:a16="http://schemas.microsoft.com/office/drawing/2014/main" id="{B28AA6ED-0211-4418-9FE9-DF611B7DF2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7534" y="4580827"/>
                <a:ext cx="5482205" cy="91040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s-ES" b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rPr>
                  <a:t>PROPIAS</a:t>
                </a:r>
                <a:r>
                  <a:rPr lang="es-ES" b="1"/>
                  <a:t>:</a:t>
                </a:r>
                <a:r>
                  <a:rPr lang="es-ES"/>
                  <a:t> numerador &lt; denominador: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s-ES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s-ES"/>
                  <a:t>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s-ES" b="1">
                    <a:solidFill>
                      <a:schemeClr val="tx1"/>
                    </a:solidFill>
                  </a:rPr>
                  <a:t>...</a:t>
                </a:r>
              </a:p>
              <a:p>
                <a:r>
                  <a:rPr lang="es-ES" b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rPr>
                  <a:t>IMPROPIAS</a:t>
                </a:r>
                <a:r>
                  <a:rPr lang="es-ES" b="1"/>
                  <a:t>:</a:t>
                </a:r>
                <a:r>
                  <a:rPr lang="es-ES"/>
                  <a:t> numerador &gt; denominador: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s-ES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ES"/>
                  <a:t>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s-ES" b="1">
                    <a:solidFill>
                      <a:schemeClr val="tx1"/>
                    </a:solidFill>
                  </a:rPr>
                  <a:t>...</a:t>
                </a:r>
              </a:p>
              <a:p>
                <a:pPr marL="0" indent="0">
                  <a:buNone/>
                </a:pPr>
                <a:endParaRPr lang="es-ES" b="1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Marcador de contenido 2">
                <a:extLst>
                  <a:ext uri="{FF2B5EF4-FFF2-40B4-BE49-F238E27FC236}">
                    <a16:creationId xmlns:a16="http://schemas.microsoft.com/office/drawing/2014/main" id="{B28AA6ED-0211-4418-9FE9-DF611B7DF2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7534" y="4580827"/>
                <a:ext cx="5482205" cy="910406"/>
              </a:xfrm>
              <a:blipFill>
                <a:blip r:embed="rId6"/>
                <a:stretch>
                  <a:fillRect l="-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098AC582-6C81-4868-891A-73387AA76B15}"/>
              </a:ext>
            </a:extLst>
          </p:cNvPr>
          <p:cNvCxnSpPr/>
          <p:nvPr/>
        </p:nvCxnSpPr>
        <p:spPr>
          <a:xfrm>
            <a:off x="5964572" y="4691098"/>
            <a:ext cx="0" cy="800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38532940-B3FF-48CE-8735-75D37A9744FE}"/>
              </a:ext>
            </a:extLst>
          </p:cNvPr>
          <p:cNvCxnSpPr/>
          <p:nvPr/>
        </p:nvCxnSpPr>
        <p:spPr>
          <a:xfrm>
            <a:off x="6055453" y="4691098"/>
            <a:ext cx="0" cy="800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BF18BD02-F2BA-4E4C-910E-4884F53EE584}"/>
              </a:ext>
            </a:extLst>
          </p:cNvPr>
          <p:cNvSpPr txBox="1"/>
          <p:nvPr/>
        </p:nvSpPr>
        <p:spPr>
          <a:xfrm>
            <a:off x="6055453" y="4589217"/>
            <a:ext cx="276550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700" u="sng">
                <a:solidFill>
                  <a:schemeClr val="accent1">
                    <a:lumMod val="40000"/>
                    <a:lumOff val="60000"/>
                  </a:schemeClr>
                </a:solidFill>
              </a:rPr>
              <a:t>numerador = denominador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1B64D94F-34B5-42EA-B5D0-10CA360A4C2A}"/>
              </a:ext>
            </a:extLst>
          </p:cNvPr>
          <p:cNvSpPr txBox="1"/>
          <p:nvPr/>
        </p:nvSpPr>
        <p:spPr>
          <a:xfrm>
            <a:off x="6573041" y="4828503"/>
            <a:ext cx="173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número entero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5FF0CFD7-AE74-428E-8AE7-553762F12C51}"/>
              </a:ext>
            </a:extLst>
          </p:cNvPr>
          <p:cNvSpPr txBox="1"/>
          <p:nvPr/>
        </p:nvSpPr>
        <p:spPr>
          <a:xfrm>
            <a:off x="447636" y="5509190"/>
            <a:ext cx="7863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1"/>
                </a:solidFill>
              </a:rPr>
              <a:t>SEPARAR FRACCIONES IMPROPIAS EN PARTE ENTERA Y FRACCIÓN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0A4BB581-A74C-4C7C-9250-A25B43EF5132}"/>
              </a:ext>
            </a:extLst>
          </p:cNvPr>
          <p:cNvSpPr txBox="1"/>
          <p:nvPr/>
        </p:nvSpPr>
        <p:spPr>
          <a:xfrm>
            <a:off x="529932" y="5949093"/>
            <a:ext cx="1666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>
                <a:solidFill>
                  <a:schemeClr val="accent1">
                    <a:lumMod val="40000"/>
                    <a:lumOff val="60000"/>
                  </a:schemeClr>
                </a:solidFill>
              </a:rPr>
              <a:t>PARTE ENTERA: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7C662432-F7B7-4B3E-ABF3-78887D3A2459}"/>
              </a:ext>
            </a:extLst>
          </p:cNvPr>
          <p:cNvSpPr txBox="1"/>
          <p:nvPr/>
        </p:nvSpPr>
        <p:spPr>
          <a:xfrm>
            <a:off x="529932" y="6258308"/>
            <a:ext cx="1223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>
                <a:solidFill>
                  <a:schemeClr val="accent1">
                    <a:lumMod val="40000"/>
                    <a:lumOff val="60000"/>
                  </a:schemeClr>
                </a:solidFill>
              </a:rPr>
              <a:t>FRACCIÓN: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CuadroTexto 77">
                <a:extLst>
                  <a:ext uri="{FF2B5EF4-FFF2-40B4-BE49-F238E27FC236}">
                    <a16:creationId xmlns:a16="http://schemas.microsoft.com/office/drawing/2014/main" id="{799A9854-CB78-4386-8976-4234857C3A6C}"/>
                  </a:ext>
                </a:extLst>
              </p:cNvPr>
              <p:cNvSpPr txBox="1"/>
              <p:nvPr/>
            </p:nvSpPr>
            <p:spPr>
              <a:xfrm>
                <a:off x="1643316" y="6238880"/>
                <a:ext cx="1542152" cy="3981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100" b="0" i="1" smtClean="0">
                              <a:latin typeface="Cambria Math" panose="02040503050406030204" pitchFamily="18" charset="0"/>
                            </a:rPr>
                            <m:t>𝑟𝑒𝑠𝑡𝑜</m:t>
                          </m:r>
                        </m:num>
                        <m:den>
                          <m:r>
                            <a:rPr lang="es-ES" sz="1100" b="0" i="1" smtClean="0">
                              <a:latin typeface="Cambria Math" panose="02040503050406030204" pitchFamily="18" charset="0"/>
                            </a:rPr>
                            <m:t>𝑚𝑖𝑠𝑚𝑜</m:t>
                          </m:r>
                          <m:r>
                            <a:rPr lang="es-ES" sz="11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1100" b="0" i="1" smtClean="0">
                              <a:latin typeface="Cambria Math" panose="02040503050406030204" pitchFamily="18" charset="0"/>
                            </a:rPr>
                            <m:t>𝑑𝑒𝑛𝑜𝑚𝑖𝑛𝑎𝑑𝑜𝑟</m:t>
                          </m:r>
                        </m:den>
                      </m:f>
                    </m:oMath>
                  </m:oMathPara>
                </a14:m>
                <a:endParaRPr lang="es-ES" sz="1100"/>
              </a:p>
            </p:txBody>
          </p:sp>
        </mc:Choice>
        <mc:Fallback xmlns="">
          <p:sp>
            <p:nvSpPr>
              <p:cNvPr id="78" name="CuadroTexto 77">
                <a:extLst>
                  <a:ext uri="{FF2B5EF4-FFF2-40B4-BE49-F238E27FC236}">
                    <a16:creationId xmlns:a16="http://schemas.microsoft.com/office/drawing/2014/main" id="{799A9854-CB78-4386-8976-4234857C3A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316" y="6238880"/>
                <a:ext cx="1542152" cy="3981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CuadroTexto 79">
            <a:extLst>
              <a:ext uri="{FF2B5EF4-FFF2-40B4-BE49-F238E27FC236}">
                <a16:creationId xmlns:a16="http://schemas.microsoft.com/office/drawing/2014/main" id="{25E9360B-3C81-4139-BE21-3BF007057BF3}"/>
              </a:ext>
            </a:extLst>
          </p:cNvPr>
          <p:cNvSpPr txBox="1"/>
          <p:nvPr/>
        </p:nvSpPr>
        <p:spPr>
          <a:xfrm>
            <a:off x="2041192" y="5957608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/>
              <a:t>cociente</a:t>
            </a:r>
          </a:p>
        </p:txBody>
      </p: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52248FD2-C618-4741-91E6-78F743E7FBED}"/>
              </a:ext>
            </a:extLst>
          </p:cNvPr>
          <p:cNvCxnSpPr/>
          <p:nvPr/>
        </p:nvCxnSpPr>
        <p:spPr>
          <a:xfrm>
            <a:off x="3171764" y="5984112"/>
            <a:ext cx="0" cy="800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1CD5C2B4-BAFF-4DAD-846E-333457EF1057}"/>
              </a:ext>
            </a:extLst>
          </p:cNvPr>
          <p:cNvCxnSpPr/>
          <p:nvPr/>
        </p:nvCxnSpPr>
        <p:spPr>
          <a:xfrm>
            <a:off x="3262645" y="5984112"/>
            <a:ext cx="0" cy="800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C6BB9213-178B-4435-B3D9-AAACD953AA82}"/>
                  </a:ext>
                </a:extLst>
              </p:cNvPr>
              <p:cNvSpPr txBox="1"/>
              <p:nvPr/>
            </p:nvSpPr>
            <p:spPr>
              <a:xfrm>
                <a:off x="3355940" y="6091772"/>
                <a:ext cx="2509020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7:5 →1 =2+ 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C6BB9213-178B-4435-B3D9-AAACD953A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940" y="6091772"/>
                <a:ext cx="2509020" cy="6127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76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riángulo isósceles 22">
            <a:extLst>
              <a:ext uri="{FF2B5EF4-FFF2-40B4-BE49-F238E27FC236}">
                <a16:creationId xmlns:a16="http://schemas.microsoft.com/office/drawing/2014/main" id="{0E328A15-5A0E-4A45-AA16-1E4BDF8C107F}"/>
              </a:ext>
            </a:extLst>
          </p:cNvPr>
          <p:cNvSpPr/>
          <p:nvPr/>
        </p:nvSpPr>
        <p:spPr>
          <a:xfrm rot="5400000">
            <a:off x="373310" y="330352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A8AC77BB-B0D0-48C1-BA4C-1A4D301AAA0B}"/>
              </a:ext>
            </a:extLst>
          </p:cNvPr>
          <p:cNvSpPr/>
          <p:nvPr/>
        </p:nvSpPr>
        <p:spPr>
          <a:xfrm>
            <a:off x="692092" y="251838"/>
            <a:ext cx="4286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FRACCIONES EQUIVALENTES.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A48CCB3A-731A-448A-B172-E3A6E0E58A05}"/>
              </a:ext>
            </a:extLst>
          </p:cNvPr>
          <p:cNvSpPr/>
          <p:nvPr/>
        </p:nvSpPr>
        <p:spPr>
          <a:xfrm>
            <a:off x="536895" y="783628"/>
            <a:ext cx="8758106" cy="327171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</a:rPr>
              <a:t>Las fracciones son equivalentes cuando </a:t>
            </a:r>
            <a:r>
              <a:rPr lang="es-ES" b="1">
                <a:solidFill>
                  <a:schemeClr val="tx1"/>
                </a:solidFill>
              </a:rPr>
              <a:t>representan la misma cantidad</a:t>
            </a:r>
            <a:r>
              <a:rPr lang="es-ES">
                <a:solidFill>
                  <a:schemeClr val="tx1"/>
                </a:solidFill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ECDE338-CD06-43AC-9CF8-A34598DDD5F5}"/>
                  </a:ext>
                </a:extLst>
              </p:cNvPr>
              <p:cNvSpPr txBox="1"/>
              <p:nvPr/>
            </p:nvSpPr>
            <p:spPr>
              <a:xfrm>
                <a:off x="600909" y="1245293"/>
                <a:ext cx="125348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ECDE338-CD06-43AC-9CF8-A34598DDD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09" y="1245293"/>
                <a:ext cx="1253485" cy="518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adroTexto 26">
            <a:extLst>
              <a:ext uri="{FF2B5EF4-FFF2-40B4-BE49-F238E27FC236}">
                <a16:creationId xmlns:a16="http://schemas.microsoft.com/office/drawing/2014/main" id="{1F0A1466-FF5D-4266-86FC-0050B2AC75E0}"/>
              </a:ext>
            </a:extLst>
          </p:cNvPr>
          <p:cNvSpPr txBox="1"/>
          <p:nvPr/>
        </p:nvSpPr>
        <p:spPr>
          <a:xfrm>
            <a:off x="464414" y="1898391"/>
            <a:ext cx="709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1"/>
                </a:solidFill>
              </a:rPr>
              <a:t>¿CÓMO SE SABE SI DOS FRACCIONES SON EQUIVALENTES?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F550C18-4443-4A72-9640-1607D15371CD}"/>
              </a:ext>
            </a:extLst>
          </p:cNvPr>
          <p:cNvSpPr txBox="1"/>
          <p:nvPr/>
        </p:nvSpPr>
        <p:spPr>
          <a:xfrm>
            <a:off x="692092" y="2360056"/>
            <a:ext cx="72603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Multiplicando en cruz y obteniendo mismo resultado:</a:t>
            </a:r>
          </a:p>
          <a:p>
            <a:endParaRPr lang="es-ES"/>
          </a:p>
          <a:p>
            <a:endParaRPr lang="es-ES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Haciendo las divisiones (numerador:denominador) y comparando:</a:t>
            </a:r>
          </a:p>
          <a:p>
            <a:endParaRPr lang="es-ES"/>
          </a:p>
          <a:p>
            <a:endParaRPr lang="es-ES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Simplificarlas al máximo (irreducibles) para compararlas:</a:t>
            </a:r>
          </a:p>
          <a:p>
            <a:endParaRPr lang="es-ES"/>
          </a:p>
          <a:p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8BBE47F7-D8E2-4A4E-8C71-D372A08DAD6F}"/>
                  </a:ext>
                </a:extLst>
              </p:cNvPr>
              <p:cNvSpPr txBox="1"/>
              <p:nvPr/>
            </p:nvSpPr>
            <p:spPr>
              <a:xfrm>
                <a:off x="1150649" y="2702039"/>
                <a:ext cx="1015919" cy="4769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s-ES" sz="16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s-E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s-ES" sz="16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8BBE47F7-D8E2-4A4E-8C71-D372A08DAD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649" y="2702039"/>
                <a:ext cx="1015919" cy="4769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0653BAA0-EB79-4C92-B3DE-D72E134D3745}"/>
              </a:ext>
            </a:extLst>
          </p:cNvPr>
          <p:cNvCxnSpPr/>
          <p:nvPr/>
        </p:nvCxnSpPr>
        <p:spPr>
          <a:xfrm>
            <a:off x="1302724" y="2755943"/>
            <a:ext cx="125835" cy="369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A1B5DDCE-F464-4DA5-9AC5-3180195741FD}"/>
              </a:ext>
            </a:extLst>
          </p:cNvPr>
          <p:cNvCxnSpPr>
            <a:cxnSpLocks/>
          </p:cNvCxnSpPr>
          <p:nvPr/>
        </p:nvCxnSpPr>
        <p:spPr>
          <a:xfrm flipV="1">
            <a:off x="1302724" y="2755943"/>
            <a:ext cx="125835" cy="335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D0AE6784-8CB1-401C-8AD8-CC3A354EF765}"/>
                  </a:ext>
                </a:extLst>
              </p:cNvPr>
              <p:cNvSpPr txBox="1"/>
              <p:nvPr/>
            </p:nvSpPr>
            <p:spPr>
              <a:xfrm>
                <a:off x="3553588" y="3547758"/>
                <a:ext cx="136236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=2:4=</m:t>
                      </m:r>
                      <m:sSup>
                        <m:sSup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D0AE6784-8CB1-401C-8AD8-CC3A354EF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588" y="3547758"/>
                <a:ext cx="1362360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D2E7F661-B66A-4281-B716-C58A86160FFA}"/>
                  </a:ext>
                </a:extLst>
              </p:cNvPr>
              <p:cNvSpPr txBox="1"/>
              <p:nvPr/>
            </p:nvSpPr>
            <p:spPr>
              <a:xfrm>
                <a:off x="1150649" y="3520947"/>
                <a:ext cx="136236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=1:2=</m:t>
                      </m:r>
                      <m:sSup>
                        <m:sSup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D2E7F661-B66A-4281-B716-C58A86160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649" y="3520947"/>
                <a:ext cx="1362360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CuadroTexto 56">
                <a:extLst>
                  <a:ext uri="{FF2B5EF4-FFF2-40B4-BE49-F238E27FC236}">
                    <a16:creationId xmlns:a16="http://schemas.microsoft.com/office/drawing/2014/main" id="{38C7D9CB-020D-48D7-BCC0-13792927273E}"/>
                  </a:ext>
                </a:extLst>
              </p:cNvPr>
              <p:cNvSpPr txBox="1"/>
              <p:nvPr/>
            </p:nvSpPr>
            <p:spPr>
              <a:xfrm>
                <a:off x="1252229" y="4424835"/>
                <a:ext cx="17633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57" name="CuadroTexto 56">
                <a:extLst>
                  <a:ext uri="{FF2B5EF4-FFF2-40B4-BE49-F238E27FC236}">
                    <a16:creationId xmlns:a16="http://schemas.microsoft.com/office/drawing/2014/main" id="{38C7D9CB-020D-48D7-BCC0-137929272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229" y="4424835"/>
                <a:ext cx="176330" cy="4610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01FC2886-246B-4025-A1C6-4706ECA12715}"/>
                  </a:ext>
                </a:extLst>
              </p:cNvPr>
              <p:cNvSpPr txBox="1"/>
              <p:nvPr/>
            </p:nvSpPr>
            <p:spPr>
              <a:xfrm>
                <a:off x="2166568" y="4424835"/>
                <a:ext cx="55803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01FC2886-246B-4025-A1C6-4706ECA12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568" y="4424835"/>
                <a:ext cx="558038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CuadroTexto 58">
            <a:extLst>
              <a:ext uri="{FF2B5EF4-FFF2-40B4-BE49-F238E27FC236}">
                <a16:creationId xmlns:a16="http://schemas.microsoft.com/office/drawing/2014/main" id="{3F6546FD-FE26-4271-A3C2-4F5C80385F8A}"/>
              </a:ext>
            </a:extLst>
          </p:cNvPr>
          <p:cNvSpPr txBox="1"/>
          <p:nvPr/>
        </p:nvSpPr>
        <p:spPr>
          <a:xfrm>
            <a:off x="516274" y="4989783"/>
            <a:ext cx="6266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1"/>
                </a:solidFill>
              </a:rPr>
              <a:t>¿CÓMO OBTENER DOS FRACCIONES EQUIVALENTES?</a:t>
            </a:r>
          </a:p>
        </p:txBody>
      </p:sp>
      <p:sp>
        <p:nvSpPr>
          <p:cNvPr id="16" name="CuadroTexto 8">
            <a:extLst>
              <a:ext uri="{FF2B5EF4-FFF2-40B4-BE49-F238E27FC236}">
                <a16:creationId xmlns:a16="http://schemas.microsoft.com/office/drawing/2014/main" id="{FF550C18-4443-4A72-9640-1607D15371CD}"/>
              </a:ext>
            </a:extLst>
          </p:cNvPr>
          <p:cNvSpPr txBox="1"/>
          <p:nvPr/>
        </p:nvSpPr>
        <p:spPr>
          <a:xfrm>
            <a:off x="692092" y="5400419"/>
            <a:ext cx="6535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Operando por el mismo número numerador y denominador</a:t>
            </a:r>
          </a:p>
          <a:p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DA4C957-0B39-4664-BE41-02F715395FC1}"/>
                  </a:ext>
                </a:extLst>
              </p:cNvPr>
              <p:cNvSpPr txBox="1"/>
              <p:nvPr/>
            </p:nvSpPr>
            <p:spPr>
              <a:xfrm>
                <a:off x="1399120" y="5815436"/>
                <a:ext cx="671851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s-ES" sz="160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DA4C957-0B39-4664-BE41-02F715395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120" y="5815436"/>
                <a:ext cx="671851" cy="4626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5AE3C9BA-1C89-463D-AA0E-63B4B1C5E1F9}"/>
              </a:ext>
            </a:extLst>
          </p:cNvPr>
          <p:cNvCxnSpPr>
            <a:cxnSpLocks/>
          </p:cNvCxnSpPr>
          <p:nvPr/>
        </p:nvCxnSpPr>
        <p:spPr>
          <a:xfrm flipV="1">
            <a:off x="2287103" y="4953461"/>
            <a:ext cx="31696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3C701DEB-5F41-4B7E-A9E5-DAB26C27B433}"/>
              </a:ext>
            </a:extLst>
          </p:cNvPr>
          <p:cNvCxnSpPr>
            <a:cxnSpLocks/>
          </p:cNvCxnSpPr>
          <p:nvPr/>
        </p:nvCxnSpPr>
        <p:spPr>
          <a:xfrm flipV="1">
            <a:off x="2287103" y="4424835"/>
            <a:ext cx="31696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44E6B88B-B3DF-4301-9D88-703F51F36B3B}"/>
              </a:ext>
            </a:extLst>
          </p:cNvPr>
          <p:cNvSpPr txBox="1"/>
          <p:nvPr/>
        </p:nvSpPr>
        <p:spPr>
          <a:xfrm>
            <a:off x="2287103" y="4380431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accent1"/>
                </a:solidFill>
              </a:rPr>
              <a:t>:2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5D32A5B-284B-4837-AEE8-D4B85CA5AB47}"/>
              </a:ext>
            </a:extLst>
          </p:cNvPr>
          <p:cNvSpPr txBox="1"/>
          <p:nvPr/>
        </p:nvSpPr>
        <p:spPr>
          <a:xfrm>
            <a:off x="2287103" y="4684042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accent2"/>
                </a:solidFill>
              </a:rPr>
              <a:t>:2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1D971D4E-CA5E-4CA7-AE28-52973BA8795F}"/>
              </a:ext>
            </a:extLst>
          </p:cNvPr>
          <p:cNvCxnSpPr>
            <a:cxnSpLocks/>
          </p:cNvCxnSpPr>
          <p:nvPr/>
        </p:nvCxnSpPr>
        <p:spPr>
          <a:xfrm flipV="1">
            <a:off x="1555914" y="6340944"/>
            <a:ext cx="31696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1E7510D3-A56F-45C0-ACFB-7F0F49A72FEB}"/>
              </a:ext>
            </a:extLst>
          </p:cNvPr>
          <p:cNvCxnSpPr>
            <a:cxnSpLocks/>
          </p:cNvCxnSpPr>
          <p:nvPr/>
        </p:nvCxnSpPr>
        <p:spPr>
          <a:xfrm flipV="1">
            <a:off x="1555914" y="5812318"/>
            <a:ext cx="31696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4E351B9E-7287-49B2-86A7-FC370CDA659A}"/>
              </a:ext>
            </a:extLst>
          </p:cNvPr>
          <p:cNvSpPr txBox="1"/>
          <p:nvPr/>
        </p:nvSpPr>
        <p:spPr>
          <a:xfrm>
            <a:off x="1555914" y="5767914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accent1"/>
                </a:solidFill>
              </a:rPr>
              <a:t>·7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5C0DE45F-37B1-46ED-8A24-2C8B25CDE322}"/>
              </a:ext>
            </a:extLst>
          </p:cNvPr>
          <p:cNvSpPr txBox="1"/>
          <p:nvPr/>
        </p:nvSpPr>
        <p:spPr>
          <a:xfrm>
            <a:off x="1555914" y="6071525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accent2"/>
                </a:solidFill>
              </a:rPr>
              <a:t>·7</a:t>
            </a:r>
          </a:p>
        </p:txBody>
      </p:sp>
    </p:spTree>
    <p:extLst>
      <p:ext uri="{BB962C8B-B14F-4D97-AF65-F5344CB8AC3E}">
        <p14:creationId xmlns:p14="http://schemas.microsoft.com/office/powerpoint/2010/main" val="379280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riángulo isósceles 22">
            <a:extLst>
              <a:ext uri="{FF2B5EF4-FFF2-40B4-BE49-F238E27FC236}">
                <a16:creationId xmlns:a16="http://schemas.microsoft.com/office/drawing/2014/main" id="{0E328A15-5A0E-4A45-AA16-1E4BDF8C107F}"/>
              </a:ext>
            </a:extLst>
          </p:cNvPr>
          <p:cNvSpPr/>
          <p:nvPr/>
        </p:nvSpPr>
        <p:spPr>
          <a:xfrm rot="5400000">
            <a:off x="289420" y="238073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A8AC77BB-B0D0-48C1-BA4C-1A4D301AAA0B}"/>
              </a:ext>
            </a:extLst>
          </p:cNvPr>
          <p:cNvSpPr/>
          <p:nvPr/>
        </p:nvSpPr>
        <p:spPr>
          <a:xfrm>
            <a:off x="608202" y="159559"/>
            <a:ext cx="3613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ORDEN DE FRACCIONES.</a:t>
            </a:r>
          </a:p>
        </p:txBody>
      </p:sp>
      <p:sp>
        <p:nvSpPr>
          <p:cNvPr id="26" name="Marcador de contenido 5">
            <a:extLst>
              <a:ext uri="{FF2B5EF4-FFF2-40B4-BE49-F238E27FC236}">
                <a16:creationId xmlns:a16="http://schemas.microsoft.com/office/drawing/2014/main" id="{24582D2E-BFF4-4F2F-80C8-421B2E4BE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092" y="713503"/>
            <a:ext cx="8359629" cy="6074372"/>
          </a:xfrm>
        </p:spPr>
        <p:txBody>
          <a:bodyPr/>
          <a:lstStyle/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MISMO DENOMINADOR:</a:t>
            </a: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s-ES"/>
              <a:t>comparar numeradores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MISMO NUMERADOR:</a:t>
            </a: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s-ES"/>
              <a:t>comparar denominadores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NADA EN COMÚN:</a:t>
            </a:r>
            <a:r>
              <a:rPr lang="es-ES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s-ES"/>
              <a:t>reducir a común denominador y comparar numeradores.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b="1"/>
              <a:t>m.c.m</a:t>
            </a:r>
          </a:p>
          <a:p>
            <a:pPr marL="1200150" lvl="2" indent="-342900">
              <a:buFont typeface="+mj-lt"/>
              <a:buAutoNum type="arabicPeriod"/>
            </a:pPr>
            <a:r>
              <a:rPr lang="es-ES"/>
              <a:t>descomposición factores primos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s-ES"/>
              <a:t>comunes y no comunes al mayor exponente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b="1"/>
              <a:t>buscar la equivalencia</a:t>
            </a:r>
            <a:r>
              <a:rPr lang="es-ES"/>
              <a:t> (multiplicar numerador y denominador por el mismo)</a:t>
            </a:r>
          </a:p>
          <a:p>
            <a:pPr marL="457200" lvl="1" indent="0">
              <a:buNone/>
            </a:pPr>
            <a:endParaRPr lang="es-ES"/>
          </a:p>
          <a:p>
            <a:pPr marL="457200" lvl="1" indent="0">
              <a:buNone/>
            </a:pPr>
            <a:endParaRPr lang="es-ES"/>
          </a:p>
          <a:p>
            <a:pPr marL="457200" lvl="1" indent="0">
              <a:buNone/>
            </a:pPr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174A034C-AB07-46FD-B526-B72A309F40CF}"/>
                  </a:ext>
                </a:extLst>
              </p:cNvPr>
              <p:cNvSpPr txBox="1"/>
              <p:nvPr/>
            </p:nvSpPr>
            <p:spPr>
              <a:xfrm>
                <a:off x="1020358" y="1681521"/>
                <a:ext cx="1909177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174A034C-AB07-46FD-B526-B72A309F4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358" y="1681521"/>
                <a:ext cx="1909177" cy="5194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ángulo 1">
            <a:extLst>
              <a:ext uri="{FF2B5EF4-FFF2-40B4-BE49-F238E27FC236}">
                <a16:creationId xmlns:a16="http://schemas.microsoft.com/office/drawing/2014/main" id="{0782512C-6DC6-4247-BE3E-6C0C4075E5CD}"/>
              </a:ext>
            </a:extLst>
          </p:cNvPr>
          <p:cNvSpPr/>
          <p:nvPr/>
        </p:nvSpPr>
        <p:spPr>
          <a:xfrm>
            <a:off x="1020358" y="1107347"/>
            <a:ext cx="2318460" cy="48189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/>
              <a:t>-</a:t>
            </a:r>
            <a:r>
              <a:rPr lang="es-ES"/>
              <a:t> &lt; </a:t>
            </a:r>
            <a:r>
              <a:rPr lang="es-ES" b="1"/>
              <a:t>0</a:t>
            </a:r>
            <a:r>
              <a:rPr lang="es-ES"/>
              <a:t> &lt; </a:t>
            </a:r>
            <a:r>
              <a:rPr lang="es-ES" b="1"/>
              <a:t>+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50B8747E-D568-49CB-A171-D392860A9086}"/>
              </a:ext>
            </a:extLst>
          </p:cNvPr>
          <p:cNvSpPr/>
          <p:nvPr/>
        </p:nvSpPr>
        <p:spPr>
          <a:xfrm>
            <a:off x="1013746" y="2727791"/>
            <a:ext cx="3868647" cy="48189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/>
              <a:t>mayor denominador</a:t>
            </a:r>
            <a:r>
              <a:rPr lang="es-ES" sz="1400"/>
              <a:t> &lt; </a:t>
            </a:r>
            <a:r>
              <a:rPr lang="es-ES" sz="1400" b="1"/>
              <a:t>menor denominador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15237536-FFFF-452D-8DB0-24A6E2AA93B4}"/>
                  </a:ext>
                </a:extLst>
              </p:cNvPr>
              <p:cNvSpPr txBox="1"/>
              <p:nvPr/>
            </p:nvSpPr>
            <p:spPr>
              <a:xfrm>
                <a:off x="1038892" y="3301965"/>
                <a:ext cx="203741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15237536-FFFF-452D-8DB0-24A6E2AA9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892" y="3301965"/>
                <a:ext cx="2037417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85664BA6-3C75-4C90-8BA3-F0452E937ED9}"/>
                  </a:ext>
                </a:extLst>
              </p:cNvPr>
              <p:cNvSpPr txBox="1"/>
              <p:nvPr/>
            </p:nvSpPr>
            <p:spPr>
              <a:xfrm>
                <a:off x="1013746" y="5884297"/>
                <a:ext cx="3186770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→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85664BA6-3C75-4C90-8BA3-F0452E937E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746" y="5884297"/>
                <a:ext cx="3186770" cy="526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060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38F43-2B6E-4F6D-85AE-A398D430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945" y="215318"/>
            <a:ext cx="8596668" cy="749417"/>
          </a:xfrm>
        </p:spPr>
        <p:txBody>
          <a:bodyPr/>
          <a:lstStyle/>
          <a:p>
            <a:r>
              <a:rPr lang="es-ES">
                <a:solidFill>
                  <a:schemeClr val="bg2">
                    <a:lumMod val="40000"/>
                    <a:lumOff val="60000"/>
                  </a:schemeClr>
                </a:solidFill>
              </a:rPr>
              <a:t>4. </a:t>
            </a:r>
            <a:r>
              <a:rPr lang="es-ES"/>
              <a:t>OPERACIONES CON FRACCIONES.</a:t>
            </a:r>
          </a:p>
        </p:txBody>
      </p:sp>
      <p:sp>
        <p:nvSpPr>
          <p:cNvPr id="42" name="Triángulo isósceles 41">
            <a:extLst>
              <a:ext uri="{FF2B5EF4-FFF2-40B4-BE49-F238E27FC236}">
                <a16:creationId xmlns:a16="http://schemas.microsoft.com/office/drawing/2014/main" id="{41B24B8D-4E78-42AD-B07B-30C809D495A8}"/>
              </a:ext>
            </a:extLst>
          </p:cNvPr>
          <p:cNvSpPr/>
          <p:nvPr/>
        </p:nvSpPr>
        <p:spPr>
          <a:xfrm rot="5400000">
            <a:off x="188752" y="894717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771B36E4-E311-45DE-9608-99027CE18458}"/>
              </a:ext>
            </a:extLst>
          </p:cNvPr>
          <p:cNvSpPr/>
          <p:nvPr/>
        </p:nvSpPr>
        <p:spPr>
          <a:xfrm>
            <a:off x="507534" y="816203"/>
            <a:ext cx="2526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SUMAS Y RESTAS</a:t>
            </a:r>
          </a:p>
        </p:txBody>
      </p:sp>
      <p:sp>
        <p:nvSpPr>
          <p:cNvPr id="21" name="Marcador de contenido 5">
            <a:extLst>
              <a:ext uri="{FF2B5EF4-FFF2-40B4-BE49-F238E27FC236}">
                <a16:creationId xmlns:a16="http://schemas.microsoft.com/office/drawing/2014/main" id="{5FF60F61-470A-49DB-A344-0EEF5C267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663" y="1345147"/>
            <a:ext cx="4398005" cy="989462"/>
          </a:xfrm>
        </p:spPr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Se necesita el </a:t>
            </a:r>
            <a:r>
              <a:rPr lang="es-ES" b="1">
                <a:solidFill>
                  <a:schemeClr val="tx1"/>
                </a:solidFill>
              </a:rPr>
              <a:t>común denominador</a:t>
            </a:r>
            <a:r>
              <a:rPr lang="es-ES">
                <a:solidFill>
                  <a:schemeClr val="tx1"/>
                </a:solidFill>
              </a:rPr>
              <a:t>.</a:t>
            </a:r>
          </a:p>
          <a:p>
            <a:r>
              <a:rPr lang="es-ES">
                <a:solidFill>
                  <a:schemeClr val="tx1"/>
                </a:solidFill>
              </a:rPr>
              <a:t>Operar con los </a:t>
            </a:r>
            <a:r>
              <a:rPr lang="es-ES" b="1">
                <a:solidFill>
                  <a:schemeClr val="tx1"/>
                </a:solidFill>
              </a:rPr>
              <a:t>numeradores</a:t>
            </a:r>
            <a:r>
              <a:rPr lang="es-ES">
                <a:solidFill>
                  <a:schemeClr val="tx1"/>
                </a:solidFill>
              </a:rPr>
              <a:t>.</a:t>
            </a:r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231473F-86C7-4893-B7D1-0530A01B2D20}"/>
              </a:ext>
            </a:extLst>
          </p:cNvPr>
          <p:cNvSpPr/>
          <p:nvPr/>
        </p:nvSpPr>
        <p:spPr>
          <a:xfrm>
            <a:off x="5249578" y="1326105"/>
            <a:ext cx="1983534" cy="88713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8149BB52-B2A2-49E5-B00E-14573C1D8AA3}"/>
                  </a:ext>
                </a:extLst>
              </p:cNvPr>
              <p:cNvSpPr txBox="1"/>
              <p:nvPr/>
            </p:nvSpPr>
            <p:spPr>
              <a:xfrm>
                <a:off x="5249578" y="1433254"/>
                <a:ext cx="1983534" cy="558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8149BB52-B2A2-49E5-B00E-14573C1D8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578" y="1433254"/>
                <a:ext cx="1983534" cy="558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riángulo isósceles 25">
            <a:extLst>
              <a:ext uri="{FF2B5EF4-FFF2-40B4-BE49-F238E27FC236}">
                <a16:creationId xmlns:a16="http://schemas.microsoft.com/office/drawing/2014/main" id="{0EE2E19F-BF33-4547-90B6-05E12FB7AF7C}"/>
              </a:ext>
            </a:extLst>
          </p:cNvPr>
          <p:cNvSpPr/>
          <p:nvPr/>
        </p:nvSpPr>
        <p:spPr>
          <a:xfrm rot="5400000">
            <a:off x="188752" y="2359034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B36508F5-0F85-4050-9845-69B06CB28C93}"/>
              </a:ext>
            </a:extLst>
          </p:cNvPr>
          <p:cNvSpPr/>
          <p:nvPr/>
        </p:nvSpPr>
        <p:spPr>
          <a:xfrm>
            <a:off x="507534" y="2280520"/>
            <a:ext cx="35310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PRODUCTO Y COCIENTE</a:t>
            </a:r>
          </a:p>
        </p:txBody>
      </p:sp>
      <p:sp>
        <p:nvSpPr>
          <p:cNvPr id="28" name="Marcador de contenido 5">
            <a:extLst>
              <a:ext uri="{FF2B5EF4-FFF2-40B4-BE49-F238E27FC236}">
                <a16:creationId xmlns:a16="http://schemas.microsoft.com/office/drawing/2014/main" id="{BD48AE9A-6755-445E-9E1C-685794580DBB}"/>
              </a:ext>
            </a:extLst>
          </p:cNvPr>
          <p:cNvSpPr txBox="1">
            <a:spLocks/>
          </p:cNvSpPr>
          <p:nvPr/>
        </p:nvSpPr>
        <p:spPr>
          <a:xfrm>
            <a:off x="527329" y="2801048"/>
            <a:ext cx="9329735" cy="2687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>
                <a:solidFill>
                  <a:schemeClr val="accent1">
                    <a:lumMod val="60000"/>
                    <a:lumOff val="40000"/>
                  </a:schemeClr>
                </a:solidFill>
              </a:rPr>
              <a:t>PRODUCTO:</a:t>
            </a:r>
          </a:p>
          <a:p>
            <a:pPr marL="0" indent="0">
              <a:buNone/>
            </a:pPr>
            <a:endParaRPr lang="es-ES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>
              <a:solidFill>
                <a:schemeClr val="tx1"/>
              </a:solidFill>
            </a:endParaRPr>
          </a:p>
          <a:p>
            <a:r>
              <a:rPr lang="es-ES">
                <a:solidFill>
                  <a:schemeClr val="accent1">
                    <a:lumMod val="60000"/>
                    <a:lumOff val="40000"/>
                  </a:schemeClr>
                </a:solidFill>
              </a:rPr>
              <a:t>COCIENTE:</a:t>
            </a:r>
          </a:p>
          <a:p>
            <a:pPr marL="0" indent="0">
              <a:buNone/>
            </a:pPr>
            <a:endParaRPr lang="es-ES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>
              <a:solidFill>
                <a:schemeClr val="tx1"/>
              </a:solidFill>
            </a:endParaRPr>
          </a:p>
          <a:p>
            <a:pPr marL="457200" lvl="1" indent="0">
              <a:buFont typeface="Wingdings 3" charset="2"/>
              <a:buNone/>
            </a:pPr>
            <a:endParaRPr lang="es-ES"/>
          </a:p>
          <a:p>
            <a:pPr marL="457200" lvl="1" indent="0">
              <a:buFont typeface="Wingdings 3" charset="2"/>
              <a:buNone/>
            </a:pPr>
            <a:endParaRPr lang="es-ES"/>
          </a:p>
          <a:p>
            <a:pPr marL="457200" lvl="1" indent="0">
              <a:buFont typeface="Wingdings 3" charset="2"/>
              <a:buNone/>
            </a:pPr>
            <a:endParaRPr lang="es-E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BC8667A-C158-4437-B34E-80BD8B6FF120}"/>
              </a:ext>
            </a:extLst>
          </p:cNvPr>
          <p:cNvSpPr/>
          <p:nvPr/>
        </p:nvSpPr>
        <p:spPr>
          <a:xfrm>
            <a:off x="878913" y="3157244"/>
            <a:ext cx="1983534" cy="80430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BCEBF6E-D863-418A-A7A2-2CB345B3C251}"/>
                  </a:ext>
                </a:extLst>
              </p:cNvPr>
              <p:cNvSpPr txBox="1"/>
              <p:nvPr/>
            </p:nvSpPr>
            <p:spPr>
              <a:xfrm>
                <a:off x="878913" y="3264393"/>
                <a:ext cx="1983534" cy="5270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·</m:t>
                      </m:r>
                      <m:f>
                        <m:f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BCEBF6E-D863-418A-A7A2-2CB345B3C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913" y="3264393"/>
                <a:ext cx="1983534" cy="527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ángulo 30">
            <a:extLst>
              <a:ext uri="{FF2B5EF4-FFF2-40B4-BE49-F238E27FC236}">
                <a16:creationId xmlns:a16="http://schemas.microsoft.com/office/drawing/2014/main" id="{A33F7862-F2B1-4BA7-92F4-016AAE5E5B96}"/>
              </a:ext>
            </a:extLst>
          </p:cNvPr>
          <p:cNvSpPr/>
          <p:nvPr/>
        </p:nvSpPr>
        <p:spPr>
          <a:xfrm>
            <a:off x="878913" y="4455497"/>
            <a:ext cx="1983534" cy="80430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AB6A789E-A920-46BE-9182-984471DC5949}"/>
                  </a:ext>
                </a:extLst>
              </p:cNvPr>
              <p:cNvSpPr txBox="1"/>
              <p:nvPr/>
            </p:nvSpPr>
            <p:spPr>
              <a:xfrm>
                <a:off x="878913" y="4562646"/>
                <a:ext cx="1983534" cy="5843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E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E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s-E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AB6A789E-A920-46BE-9182-984471DC5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913" y="4562646"/>
                <a:ext cx="1983534" cy="584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3E3F4E2-CD02-4ECE-BA0B-1B500BA1987A}"/>
              </a:ext>
            </a:extLst>
          </p:cNvPr>
          <p:cNvCxnSpPr/>
          <p:nvPr/>
        </p:nvCxnSpPr>
        <p:spPr>
          <a:xfrm>
            <a:off x="1400961" y="4709354"/>
            <a:ext cx="134224" cy="369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B9565061-8639-4D78-A578-E75D2EDB6F47}"/>
              </a:ext>
            </a:extLst>
          </p:cNvPr>
          <p:cNvCxnSpPr>
            <a:cxnSpLocks/>
          </p:cNvCxnSpPr>
          <p:nvPr/>
        </p:nvCxnSpPr>
        <p:spPr>
          <a:xfrm flipV="1">
            <a:off x="1400961" y="4709354"/>
            <a:ext cx="134224" cy="346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Rectángulo 36">
            <a:extLst>
              <a:ext uri="{FF2B5EF4-FFF2-40B4-BE49-F238E27FC236}">
                <a16:creationId xmlns:a16="http://schemas.microsoft.com/office/drawing/2014/main" id="{B33CE2F7-4476-4EC5-A8FE-37B1F92D89B2}"/>
              </a:ext>
            </a:extLst>
          </p:cNvPr>
          <p:cNvSpPr/>
          <p:nvPr/>
        </p:nvSpPr>
        <p:spPr>
          <a:xfrm>
            <a:off x="3384495" y="4266314"/>
            <a:ext cx="1476995" cy="129191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40E0E155-FDD6-4989-9900-951A136D6107}"/>
                  </a:ext>
                </a:extLst>
              </p:cNvPr>
              <p:cNvSpPr txBox="1"/>
              <p:nvPr/>
            </p:nvSpPr>
            <p:spPr>
              <a:xfrm>
                <a:off x="3111882" y="4383867"/>
                <a:ext cx="1983534" cy="9292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s-E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20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s-E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s-E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20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s-E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den>
                      </m:f>
                      <m:r>
                        <a:rPr lang="es-E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s-E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E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s-E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40E0E155-FDD6-4989-9900-951A136D6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882" y="4383867"/>
                <a:ext cx="1983534" cy="9292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riángulo isósceles 53">
            <a:extLst>
              <a:ext uri="{FF2B5EF4-FFF2-40B4-BE49-F238E27FC236}">
                <a16:creationId xmlns:a16="http://schemas.microsoft.com/office/drawing/2014/main" id="{3800CBB4-E310-4D3D-89B2-2C96B5532844}"/>
              </a:ext>
            </a:extLst>
          </p:cNvPr>
          <p:cNvSpPr/>
          <p:nvPr/>
        </p:nvSpPr>
        <p:spPr>
          <a:xfrm rot="5400000">
            <a:off x="358552" y="5575773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B50DF524-17A0-4FCE-98A6-196D19B9709F}"/>
              </a:ext>
            </a:extLst>
          </p:cNvPr>
          <p:cNvSpPr/>
          <p:nvPr/>
        </p:nvSpPr>
        <p:spPr>
          <a:xfrm>
            <a:off x="677334" y="5497259"/>
            <a:ext cx="4110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OPERACIONES COMBINADAS</a:t>
            </a:r>
          </a:p>
        </p:txBody>
      </p:sp>
      <p:sp>
        <p:nvSpPr>
          <p:cNvPr id="57" name="Marcador de contenido 5">
            <a:extLst>
              <a:ext uri="{FF2B5EF4-FFF2-40B4-BE49-F238E27FC236}">
                <a16:creationId xmlns:a16="http://schemas.microsoft.com/office/drawing/2014/main" id="{85DEF9CF-F54D-4727-BA0D-C47FE8A3F782}"/>
              </a:ext>
            </a:extLst>
          </p:cNvPr>
          <p:cNvSpPr txBox="1">
            <a:spLocks/>
          </p:cNvSpPr>
          <p:nvPr/>
        </p:nvSpPr>
        <p:spPr>
          <a:xfrm>
            <a:off x="764748" y="5909167"/>
            <a:ext cx="6123743" cy="9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>
                <a:solidFill>
                  <a:schemeClr val="tx1"/>
                </a:solidFill>
              </a:rPr>
              <a:t>Seguir las mismas normas de operaciones combinadas.</a:t>
            </a:r>
          </a:p>
          <a:p>
            <a:r>
              <a:rPr lang="es-ES">
                <a:solidFill>
                  <a:schemeClr val="tx1"/>
                </a:solidFill>
              </a:rPr>
              <a:t>Las fracciones son </a:t>
            </a:r>
            <a:r>
              <a:rPr lang="es-ES" b="1">
                <a:solidFill>
                  <a:schemeClr val="tx1"/>
                </a:solidFill>
              </a:rPr>
              <a:t>divisiones</a:t>
            </a:r>
            <a:r>
              <a:rPr lang="es-ES">
                <a:solidFill>
                  <a:schemeClr val="tx1"/>
                </a:solidFill>
              </a:rPr>
              <a:t>.</a:t>
            </a:r>
          </a:p>
          <a:p>
            <a:pPr marL="457200" lvl="1" indent="0">
              <a:buFont typeface="Wingdings 3" charset="2"/>
              <a:buNone/>
            </a:pPr>
            <a:endParaRPr lang="es-ES"/>
          </a:p>
          <a:p>
            <a:pPr marL="457200" lvl="1" indent="0">
              <a:buFont typeface="Wingdings 3" charset="2"/>
              <a:buNone/>
            </a:pPr>
            <a:endParaRPr lang="es-ES"/>
          </a:p>
          <a:p>
            <a:pPr marL="457200" lvl="1" indent="0">
              <a:buFont typeface="Wingdings 3" charset="2"/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09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ángulo isósceles 6">
            <a:extLst>
              <a:ext uri="{FF2B5EF4-FFF2-40B4-BE49-F238E27FC236}">
                <a16:creationId xmlns:a16="http://schemas.microsoft.com/office/drawing/2014/main" id="{C7FCB958-AE34-4F33-BCA8-299B7C2924FE}"/>
              </a:ext>
            </a:extLst>
          </p:cNvPr>
          <p:cNvSpPr/>
          <p:nvPr/>
        </p:nvSpPr>
        <p:spPr>
          <a:xfrm rot="5400000">
            <a:off x="333385" y="357821"/>
            <a:ext cx="327171" cy="310393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FFAD721-C716-4DA9-9E85-C467F60E374A}"/>
              </a:ext>
            </a:extLst>
          </p:cNvPr>
          <p:cNvSpPr/>
          <p:nvPr/>
        </p:nvSpPr>
        <p:spPr>
          <a:xfrm>
            <a:off x="652167" y="279307"/>
            <a:ext cx="4564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>
                <a:latin typeface="+mj-lt"/>
              </a:rPr>
              <a:t>PROBLEMAS CON FRACCIONES.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DC7E613C-7FA0-4540-AB53-A6C6F99AB0A4}"/>
              </a:ext>
            </a:extLst>
          </p:cNvPr>
          <p:cNvSpPr/>
          <p:nvPr/>
        </p:nvSpPr>
        <p:spPr>
          <a:xfrm>
            <a:off x="370400" y="884454"/>
            <a:ext cx="3111031" cy="108695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>
                <a:solidFill>
                  <a:schemeClr val="accent1">
                    <a:lumMod val="40000"/>
                    <a:lumOff val="60000"/>
                  </a:schemeClr>
                </a:solidFill>
              </a:rPr>
              <a:t>FRACCIÓN DE UNA CANTIDAD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34984983-34AB-4F38-AB84-D91F5A23BAB0}"/>
                  </a:ext>
                </a:extLst>
              </p:cNvPr>
              <p:cNvSpPr txBox="1"/>
              <p:nvPr/>
            </p:nvSpPr>
            <p:spPr>
              <a:xfrm>
                <a:off x="652167" y="1248696"/>
                <a:ext cx="1983534" cy="5270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34984983-34AB-4F38-AB84-D91F5A23B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167" y="1248696"/>
                <a:ext cx="1983534" cy="5270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11">
            <a:extLst>
              <a:ext uri="{FF2B5EF4-FFF2-40B4-BE49-F238E27FC236}">
                <a16:creationId xmlns:a16="http://schemas.microsoft.com/office/drawing/2014/main" id="{3E27DB0A-D689-4BE5-BB90-D405D188AFC6}"/>
              </a:ext>
            </a:extLst>
          </p:cNvPr>
          <p:cNvSpPr/>
          <p:nvPr/>
        </p:nvSpPr>
        <p:spPr>
          <a:xfrm>
            <a:off x="370400" y="2179264"/>
            <a:ext cx="6508572" cy="108695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>
                <a:solidFill>
                  <a:schemeClr val="accent1">
                    <a:lumMod val="40000"/>
                    <a:lumOff val="60000"/>
                  </a:schemeClr>
                </a:solidFill>
              </a:rPr>
              <a:t>REPRESENTAR UNA PARTE CON UNA FRACCIÓN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37409736-2C50-443F-A625-F25BF6C31F56}"/>
                  </a:ext>
                </a:extLst>
              </p:cNvPr>
              <p:cNvSpPr txBox="1"/>
              <p:nvPr/>
            </p:nvSpPr>
            <p:spPr>
              <a:xfrm>
                <a:off x="652167" y="2543506"/>
                <a:ext cx="3181602" cy="5783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𝑃𝐴𝑅𝑇𝐸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𝑇𝑂𝑇𝐴𝐿</m:t>
                          </m:r>
                        </m:den>
                      </m:f>
                      <m:r>
                        <a:rPr lang="es-E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→(</m:t>
                      </m:r>
                      <m:r>
                        <a:rPr lang="es-E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𝑠𝑖𝑚𝑝𝑙𝑖𝑓𝑖𝑐𝑎𝑟</m:t>
                      </m:r>
                      <m:r>
                        <a:rPr lang="es-E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37409736-2C50-443F-A625-F25BF6C31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167" y="2543506"/>
                <a:ext cx="3181602" cy="5783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ángulo 13">
            <a:extLst>
              <a:ext uri="{FF2B5EF4-FFF2-40B4-BE49-F238E27FC236}">
                <a16:creationId xmlns:a16="http://schemas.microsoft.com/office/drawing/2014/main" id="{6AC26E26-30A9-44B2-8F26-C542D585BDFB}"/>
              </a:ext>
            </a:extLst>
          </p:cNvPr>
          <p:cNvSpPr/>
          <p:nvPr/>
        </p:nvSpPr>
        <p:spPr>
          <a:xfrm>
            <a:off x="370400" y="3591778"/>
            <a:ext cx="6508572" cy="108695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>
                <a:solidFill>
                  <a:schemeClr val="accent1">
                    <a:lumMod val="40000"/>
                    <a:lumOff val="60000"/>
                  </a:schemeClr>
                </a:solidFill>
              </a:rPr>
              <a:t>AVERIGUAR TOTAL CONOCIENDO LA PARTE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63E39766-81A0-4767-B028-604D3CD3DEEF}"/>
                  </a:ext>
                </a:extLst>
              </p:cNvPr>
              <p:cNvSpPr txBox="1"/>
              <p:nvPr/>
            </p:nvSpPr>
            <p:spPr>
              <a:xfrm>
                <a:off x="652166" y="3956020"/>
                <a:ext cx="3567495" cy="5664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 ?=</m:t>
                      </m:r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 →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63E39766-81A0-4767-B028-604D3CD3D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166" y="3956020"/>
                <a:ext cx="3567495" cy="5664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31499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261</TotalTime>
  <Words>1018</Words>
  <Application>Microsoft Office PowerPoint</Application>
  <PresentationFormat>Panorámica</PresentationFormat>
  <Paragraphs>240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Trebuchet MS</vt:lpstr>
      <vt:lpstr>Wingdings 3</vt:lpstr>
      <vt:lpstr>Faceta</vt:lpstr>
      <vt:lpstr>FRACCIONES Y DECIMALES</vt:lpstr>
      <vt:lpstr>ÍNDICE</vt:lpstr>
      <vt:lpstr>1. TIPOS DE NÚMEROS</vt:lpstr>
      <vt:lpstr>2. REPASO DE LOS Nº ENTEROS</vt:lpstr>
      <vt:lpstr>3. NÚMEROS RACIONALES</vt:lpstr>
      <vt:lpstr>Presentación de PowerPoint</vt:lpstr>
      <vt:lpstr>Presentación de PowerPoint</vt:lpstr>
      <vt:lpstr>4. OPERACIONES CON FRACCIONES.</vt:lpstr>
      <vt:lpstr>Presentación de PowerPoint</vt:lpstr>
      <vt:lpstr>5. NÚMEROS DECIMALES</vt:lpstr>
      <vt:lpstr>Presentación de PowerPoint</vt:lpstr>
      <vt:lpstr>Presentación de PowerPoint</vt:lpstr>
      <vt:lpstr>RECUERDA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FRACCIONES Y DECIMALES</dc:title>
  <dc:creator>Eva Arnau</dc:creator>
  <cp:lastModifiedBy>Eva Arnau</cp:lastModifiedBy>
  <cp:revision>30</cp:revision>
  <dcterms:created xsi:type="dcterms:W3CDTF">2021-10-08T18:56:38Z</dcterms:created>
  <dcterms:modified xsi:type="dcterms:W3CDTF">2021-10-10T00:31:09Z</dcterms:modified>
</cp:coreProperties>
</file>