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3A5"/>
    <a:srgbClr val="C4CBB1"/>
    <a:srgbClr val="D9DECD"/>
    <a:srgbClr val="EDEFE8"/>
    <a:srgbClr val="C1D66B"/>
    <a:srgbClr val="E4E9D2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2425-4B0C-4535-ADA8-1DB4EF6C51D6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4ACA-35C0-4833-B1DA-22853D08FE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11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661CF-7913-4F9E-84E7-E5B8696E5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EXAMEN VALENCIÀ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1EAC6-E37E-431A-8B01-160D673E8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Unitat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015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AE61A9-9825-4EA9-8DBB-B572AED258A8}"/>
              </a:ext>
            </a:extLst>
          </p:cNvPr>
          <p:cNvSpPr txBox="1"/>
          <p:nvPr/>
        </p:nvSpPr>
        <p:spPr>
          <a:xfrm>
            <a:off x="722851" y="717045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CONTRACCIONS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E8F2EAE-378F-4595-8972-4C2D1E05B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97659"/>
              </p:ext>
            </p:extLst>
          </p:nvPr>
        </p:nvGraphicFramePr>
        <p:xfrm>
          <a:off x="6040954" y="835990"/>
          <a:ext cx="1558488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46092">
                  <a:extLst>
                    <a:ext uri="{9D8B030D-6E8A-4147-A177-3AD203B41FA5}">
                      <a16:colId xmlns:a16="http://schemas.microsoft.com/office/drawing/2014/main" val="1171014659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515052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0"/>
                        <a:t>a + el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al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82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/>
                        <a:t>a + els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als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211974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566ABC3-580A-45BC-ADB9-5C20488F2D29}"/>
              </a:ext>
            </a:extLst>
          </p:cNvPr>
          <p:cNvSpPr txBox="1"/>
          <p:nvPr/>
        </p:nvSpPr>
        <p:spPr>
          <a:xfrm>
            <a:off x="889233" y="1087390"/>
            <a:ext cx="498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Si es </a:t>
            </a:r>
            <a:r>
              <a:rPr lang="es-ES" b="1"/>
              <a:t>pot apostrofar</a:t>
            </a:r>
            <a:r>
              <a:rPr lang="es-ES"/>
              <a:t>, no es produeix la contracció.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0F67BB-BE1B-4398-A14E-2D9CA3814F18}"/>
              </a:ext>
            </a:extLst>
          </p:cNvPr>
          <p:cNvSpPr txBox="1"/>
          <p:nvPr/>
        </p:nvSpPr>
        <p:spPr>
          <a:xfrm>
            <a:off x="722851" y="1704927"/>
            <a:ext cx="550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APOSTROFACIÓ PRONOMS FEBLES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21DB12C-CD18-460E-BDF5-C94106DEE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41232"/>
              </p:ext>
            </p:extLst>
          </p:nvPr>
        </p:nvGraphicFramePr>
        <p:xfrm>
          <a:off x="7905925" y="835990"/>
          <a:ext cx="1558488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46092">
                  <a:extLst>
                    <a:ext uri="{9D8B030D-6E8A-4147-A177-3AD203B41FA5}">
                      <a16:colId xmlns:a16="http://schemas.microsoft.com/office/drawing/2014/main" val="68558800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388306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/>
                        <a:t>de + 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3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/>
                        <a:t>de + 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4254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2D0F6D2-41B4-45E3-9DB4-11294925A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39257"/>
              </p:ext>
            </p:extLst>
          </p:nvPr>
        </p:nvGraphicFramePr>
        <p:xfrm>
          <a:off x="9744279" y="835990"/>
          <a:ext cx="1558488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46092">
                  <a:extLst>
                    <a:ext uri="{9D8B030D-6E8A-4147-A177-3AD203B41FA5}">
                      <a16:colId xmlns:a16="http://schemas.microsoft.com/office/drawing/2014/main" val="1832294674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1236650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/>
                        <a:t>per + 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9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/>
                        <a:t>per + 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pels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15887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B8E1A21-1D5B-4081-B6FA-A37369D28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44315"/>
              </p:ext>
            </p:extLst>
          </p:nvPr>
        </p:nvGraphicFramePr>
        <p:xfrm>
          <a:off x="889231" y="2230239"/>
          <a:ext cx="10413536" cy="254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3384">
                  <a:extLst>
                    <a:ext uri="{9D8B030D-6E8A-4147-A177-3AD203B41FA5}">
                      <a16:colId xmlns:a16="http://schemas.microsoft.com/office/drawing/2014/main" val="2099453483"/>
                    </a:ext>
                  </a:extLst>
                </a:gridCol>
                <a:gridCol w="2430012">
                  <a:extLst>
                    <a:ext uri="{9D8B030D-6E8A-4147-A177-3AD203B41FA5}">
                      <a16:colId xmlns:a16="http://schemas.microsoft.com/office/drawing/2014/main" val="3028653654"/>
                    </a:ext>
                  </a:extLst>
                </a:gridCol>
                <a:gridCol w="173372">
                  <a:extLst>
                    <a:ext uri="{9D8B030D-6E8A-4147-A177-3AD203B41FA5}">
                      <a16:colId xmlns:a16="http://schemas.microsoft.com/office/drawing/2014/main" val="3240766411"/>
                    </a:ext>
                  </a:extLst>
                </a:gridCol>
                <a:gridCol w="145409">
                  <a:extLst>
                    <a:ext uri="{9D8B030D-6E8A-4147-A177-3AD203B41FA5}">
                      <a16:colId xmlns:a16="http://schemas.microsoft.com/office/drawing/2014/main" val="297042085"/>
                    </a:ext>
                  </a:extLst>
                </a:gridCol>
                <a:gridCol w="2457975">
                  <a:extLst>
                    <a:ext uri="{9D8B030D-6E8A-4147-A177-3AD203B41FA5}">
                      <a16:colId xmlns:a16="http://schemas.microsoft.com/office/drawing/2014/main" val="3595559266"/>
                    </a:ext>
                  </a:extLst>
                </a:gridCol>
                <a:gridCol w="2603384">
                  <a:extLst>
                    <a:ext uri="{9D8B030D-6E8A-4147-A177-3AD203B41FA5}">
                      <a16:colId xmlns:a16="http://schemas.microsoft.com/office/drawing/2014/main" val="228262553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ES" b="1"/>
                        <a:t>PRONOM FEBLE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/>
                        <a:t>+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0"/>
                        <a:t>VERB H/VOCAL-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8915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ES"/>
                        <a:t>VERB IMPERATIU/INFINITIU -VOCAL</a:t>
                      </a:r>
                    </a:p>
                  </a:txBody>
                  <a:tcPr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/>
                        <a:t>+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/>
                        <a:t>PRONOM FEBLE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71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/>
                        <a:t>em</a:t>
                      </a:r>
                    </a:p>
                    <a:p>
                      <a:pPr algn="r"/>
                      <a:r>
                        <a:rPr lang="es-ES" sz="1600"/>
                        <a:t>et</a:t>
                      </a:r>
                    </a:p>
                    <a:p>
                      <a:pPr algn="r"/>
                      <a:r>
                        <a:rPr lang="es-ES" sz="1600"/>
                        <a:t>el</a:t>
                      </a:r>
                    </a:p>
                    <a:p>
                      <a:pPr algn="r"/>
                      <a:r>
                        <a:rPr lang="es-ES" sz="1600"/>
                        <a:t>la</a:t>
                      </a:r>
                    </a:p>
                    <a:p>
                      <a:pPr algn="r"/>
                      <a:r>
                        <a:rPr lang="es-ES" sz="1600"/>
                        <a:t>es</a:t>
                      </a:r>
                    </a:p>
                    <a:p>
                      <a:pPr algn="r"/>
                      <a:r>
                        <a:rPr lang="es-ES" sz="1600"/>
                        <a:t>en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b="1"/>
                        <a:t>m’</a:t>
                      </a:r>
                    </a:p>
                    <a:p>
                      <a:r>
                        <a:rPr lang="es-ES" sz="1600" b="1"/>
                        <a:t>t’</a:t>
                      </a:r>
                    </a:p>
                    <a:p>
                      <a:r>
                        <a:rPr lang="es-ES" sz="1600" b="1"/>
                        <a:t>l’</a:t>
                      </a:r>
                    </a:p>
                    <a:p>
                      <a:r>
                        <a:rPr lang="es-ES" sz="1600" b="1"/>
                        <a:t>l’</a:t>
                      </a:r>
                    </a:p>
                    <a:p>
                      <a:r>
                        <a:rPr lang="es-ES" sz="1600" b="1"/>
                        <a:t>s’</a:t>
                      </a:r>
                    </a:p>
                    <a:p>
                      <a:r>
                        <a:rPr lang="es-ES" sz="1600" b="1"/>
                        <a:t>n’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ES" sz="1600" b="1"/>
                        <a:t>‘m</a:t>
                      </a:r>
                    </a:p>
                    <a:p>
                      <a:pPr algn="r"/>
                      <a:r>
                        <a:rPr lang="es-ES" sz="1600" b="1"/>
                        <a:t>‘t</a:t>
                      </a:r>
                    </a:p>
                    <a:p>
                      <a:pPr algn="r"/>
                      <a:r>
                        <a:rPr lang="es-ES" sz="1600" b="1"/>
                        <a:t>‘l</a:t>
                      </a:r>
                    </a:p>
                    <a:p>
                      <a:pPr algn="r"/>
                      <a:r>
                        <a:rPr lang="es-ES" sz="1600" b="1"/>
                        <a:t>‘ls</a:t>
                      </a:r>
                    </a:p>
                    <a:p>
                      <a:pPr algn="r"/>
                      <a:r>
                        <a:rPr lang="es-ES" sz="1600" b="1"/>
                        <a:t>‘s</a:t>
                      </a:r>
                    </a:p>
                    <a:p>
                      <a:pPr algn="r"/>
                      <a:r>
                        <a:rPr lang="es-ES" sz="1600" b="1"/>
                        <a:t>‘n</a:t>
                      </a:r>
                    </a:p>
                    <a:p>
                      <a:pPr algn="r"/>
                      <a:r>
                        <a:rPr lang="es-ES" sz="1600" b="1"/>
                        <a:t>‘ns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em</a:t>
                      </a:r>
                    </a:p>
                    <a:p>
                      <a:r>
                        <a:rPr lang="es-ES" sz="1600"/>
                        <a:t>et</a:t>
                      </a:r>
                    </a:p>
                    <a:p>
                      <a:r>
                        <a:rPr lang="es-ES" sz="1600"/>
                        <a:t>el</a:t>
                      </a:r>
                    </a:p>
                    <a:p>
                      <a:r>
                        <a:rPr lang="es-ES" sz="1600"/>
                        <a:t>els</a:t>
                      </a:r>
                    </a:p>
                    <a:p>
                      <a:r>
                        <a:rPr lang="es-ES" sz="1600"/>
                        <a:t>es</a:t>
                      </a:r>
                    </a:p>
                    <a:p>
                      <a:r>
                        <a:rPr lang="es-ES" sz="1600"/>
                        <a:t>en</a:t>
                      </a:r>
                    </a:p>
                    <a:p>
                      <a:r>
                        <a:rPr lang="es-ES" sz="1600"/>
                        <a:t>ens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2596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715BA-B0DD-42F5-85B6-9D7D211E5D35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LA DERIVACIÓ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24AA10F-28AD-47B8-B4C2-18C85786573E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E2A38AC1-F259-4EB6-8EB3-817EB1966A7B}"/>
              </a:ext>
            </a:extLst>
          </p:cNvPr>
          <p:cNvSpPr/>
          <p:nvPr/>
        </p:nvSpPr>
        <p:spPr>
          <a:xfrm>
            <a:off x="755009" y="1409351"/>
            <a:ext cx="10553351" cy="4365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La </a:t>
            </a:r>
            <a:r>
              <a:rPr lang="es-ES" b="1"/>
              <a:t>derivació</a:t>
            </a:r>
            <a:r>
              <a:rPr lang="es-ES"/>
              <a:t> és un </a:t>
            </a:r>
            <a:r>
              <a:rPr lang="es-ES" u="sng"/>
              <a:t>procediment</a:t>
            </a:r>
            <a:r>
              <a:rPr lang="es-ES"/>
              <a:t> de </a:t>
            </a:r>
            <a:r>
              <a:rPr lang="es-ES" u="sng"/>
              <a:t>formació de paraules.</a:t>
            </a:r>
            <a:endParaRPr lang="es-ES"/>
          </a:p>
        </p:txBody>
      </p:sp>
      <p:sp>
        <p:nvSpPr>
          <p:cNvPr id="8" name="Globo: línea 7">
            <a:extLst>
              <a:ext uri="{FF2B5EF4-FFF2-40B4-BE49-F238E27FC236}">
                <a16:creationId xmlns:a16="http://schemas.microsoft.com/office/drawing/2014/main" id="{8BF4C15B-7B85-4027-96D7-89A4F964C07D}"/>
              </a:ext>
            </a:extLst>
          </p:cNvPr>
          <p:cNvSpPr/>
          <p:nvPr/>
        </p:nvSpPr>
        <p:spPr>
          <a:xfrm>
            <a:off x="8552714" y="3376552"/>
            <a:ext cx="2743202" cy="666422"/>
          </a:xfrm>
          <a:prstGeom prst="borderCallout1">
            <a:avLst>
              <a:gd name="adj1" fmla="val -2789"/>
              <a:gd name="adj2" fmla="val 5916"/>
              <a:gd name="adj3" fmla="val -68413"/>
              <a:gd name="adj4" fmla="val -13844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*Recorda les normes bàsiques de g/j: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G 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+ e, i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+ a, o, u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9880F0ED-F5BA-47BF-B994-DBE8E6F20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13157"/>
              </p:ext>
            </p:extLst>
          </p:nvPr>
        </p:nvGraphicFramePr>
        <p:xfrm>
          <a:off x="806181" y="2021063"/>
          <a:ext cx="10245754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74512">
                  <a:extLst>
                    <a:ext uri="{9D8B030D-6E8A-4147-A177-3AD203B41FA5}">
                      <a16:colId xmlns:a16="http://schemas.microsoft.com/office/drawing/2014/main" val="374162453"/>
                    </a:ext>
                  </a:extLst>
                </a:gridCol>
                <a:gridCol w="2353064">
                  <a:extLst>
                    <a:ext uri="{9D8B030D-6E8A-4147-A177-3AD203B41FA5}">
                      <a16:colId xmlns:a16="http://schemas.microsoft.com/office/drawing/2014/main" val="1179411113"/>
                    </a:ext>
                  </a:extLst>
                </a:gridCol>
                <a:gridCol w="1748580">
                  <a:extLst>
                    <a:ext uri="{9D8B030D-6E8A-4147-A177-3AD203B41FA5}">
                      <a16:colId xmlns:a16="http://schemas.microsoft.com/office/drawing/2014/main" val="332421128"/>
                    </a:ext>
                  </a:extLst>
                </a:gridCol>
                <a:gridCol w="3069598">
                  <a:extLst>
                    <a:ext uri="{9D8B030D-6E8A-4147-A177-3AD203B41FA5}">
                      <a16:colId xmlns:a16="http://schemas.microsoft.com/office/drawing/2014/main" val="2428001191"/>
                    </a:ext>
                  </a:extLst>
                </a:gridCol>
              </a:tblGrid>
              <a:tr h="406268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PARAULA PRIMITIVA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LEXEMA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+SUFIX </a:t>
                      </a:r>
                      <a:r>
                        <a:rPr lang="es-ES" sz="1100" b="0"/>
                        <a:t>(darrere)</a:t>
                      </a:r>
                    </a:p>
                    <a:p>
                      <a:pPr algn="ctr"/>
                      <a:r>
                        <a:rPr lang="es-ES" sz="1600"/>
                        <a:t>+PREFIX </a:t>
                      </a:r>
                      <a:r>
                        <a:rPr lang="es-ES" sz="1050" b="0"/>
                        <a:t>(davant)</a:t>
                      </a:r>
                      <a:endParaRPr lang="es-E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=PARAULA DERIVADA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726232"/>
                  </a:ext>
                </a:extLst>
              </a:tr>
              <a:tr h="260154">
                <a:tc>
                  <a:txBody>
                    <a:bodyPr/>
                    <a:lstStyle/>
                    <a:p>
                      <a:r>
                        <a:rPr lang="es-ES" sz="1600"/>
                        <a:t>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ros-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-eta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= roseta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9087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DA9623F-0F54-44A8-B727-1E8E579E53D1}"/>
              </a:ext>
            </a:extLst>
          </p:cNvPr>
          <p:cNvSpPr txBox="1"/>
          <p:nvPr/>
        </p:nvSpPr>
        <p:spPr>
          <a:xfrm>
            <a:off x="696286" y="3846162"/>
            <a:ext cx="442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SIGNIFICATS DELS SUFIXOS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E0AB33A6-2ECE-46A0-98AB-BF4E2F1DA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04016"/>
              </p:ext>
            </p:extLst>
          </p:nvPr>
        </p:nvGraphicFramePr>
        <p:xfrm>
          <a:off x="959140" y="4484064"/>
          <a:ext cx="4164767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3585">
                  <a:extLst>
                    <a:ext uri="{9D8B030D-6E8A-4147-A177-3AD203B41FA5}">
                      <a16:colId xmlns:a16="http://schemas.microsoft.com/office/drawing/2014/main" val="4180544693"/>
                    </a:ext>
                  </a:extLst>
                </a:gridCol>
                <a:gridCol w="1221182">
                  <a:extLst>
                    <a:ext uri="{9D8B030D-6E8A-4147-A177-3AD203B41FA5}">
                      <a16:colId xmlns:a16="http://schemas.microsoft.com/office/drawing/2014/main" val="1011414052"/>
                    </a:ext>
                  </a:extLst>
                </a:gridCol>
              </a:tblGrid>
              <a:tr h="154794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Superlatius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0"/>
                        <a:t>-íssim, -íssima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861387"/>
                  </a:ext>
                </a:extLst>
              </a:tr>
              <a:tr h="154794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Oficis i treballs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-dor, -dora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89693"/>
                  </a:ext>
                </a:extLst>
              </a:tr>
              <a:tr h="154794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Idees i creences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-isme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2592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Persona que defensa idees/creences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-ista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89919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B7C4C44-685B-4001-84A6-426611ED0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76788"/>
              </p:ext>
            </p:extLst>
          </p:nvPr>
        </p:nvGraphicFramePr>
        <p:xfrm>
          <a:off x="5621462" y="4484064"/>
          <a:ext cx="2931252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8250">
                  <a:extLst>
                    <a:ext uri="{9D8B030D-6E8A-4147-A177-3AD203B41FA5}">
                      <a16:colId xmlns:a16="http://schemas.microsoft.com/office/drawing/2014/main" val="2354651199"/>
                    </a:ext>
                  </a:extLst>
                </a:gridCol>
                <a:gridCol w="1193002">
                  <a:extLst>
                    <a:ext uri="{9D8B030D-6E8A-4147-A177-3AD203B41FA5}">
                      <a16:colId xmlns:a16="http://schemas.microsoft.com/office/drawing/2014/main" val="494507309"/>
                    </a:ext>
                  </a:extLst>
                </a:gridCol>
              </a:tblGrid>
              <a:tr h="154794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Diminutius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0"/>
                        <a:t>-et, -eta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756309"/>
                  </a:ext>
                </a:extLst>
              </a:tr>
              <a:tr h="154794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Augmentatius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-ot, -ota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901457"/>
                  </a:ext>
                </a:extLst>
              </a:tr>
              <a:tr h="154794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Ofici/objecte/arbre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-er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862409"/>
                  </a:ext>
                </a:extLst>
              </a:tr>
              <a:tr h="154794">
                <a:tc>
                  <a:txBody>
                    <a:bodyPr/>
                    <a:lstStyle/>
                    <a:p>
                      <a:pPr algn="r"/>
                      <a:r>
                        <a:rPr lang="es-ES" sz="1400" b="1"/>
                        <a:t>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-ar, -er, -re, -ir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78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74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198F3-12EC-4774-82EE-A1F99BEE66CD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LES LLENGÜES DEL MÓN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6037BD4-03EC-4971-88D4-092C31D5EE17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1D300E69-4648-488A-9F7C-47462DC204A9}"/>
              </a:ext>
            </a:extLst>
          </p:cNvPr>
          <p:cNvSpPr/>
          <p:nvPr/>
        </p:nvSpPr>
        <p:spPr>
          <a:xfrm>
            <a:off x="755009" y="1409351"/>
            <a:ext cx="10553351" cy="4365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/>
              <a:t>Sistema de signes </a:t>
            </a:r>
            <a:r>
              <a:rPr lang="es-ES"/>
              <a:t>orals o escrits, combinats mitjançant una sèrie de regles per comunicar-se.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ADD5E29-CED8-42FF-A864-BA7D4C5B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543295"/>
              </p:ext>
            </p:extLst>
          </p:nvPr>
        </p:nvGraphicFramePr>
        <p:xfrm>
          <a:off x="1037904" y="2529573"/>
          <a:ext cx="496441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0984">
                  <a:extLst>
                    <a:ext uri="{9D8B030D-6E8A-4147-A177-3AD203B41FA5}">
                      <a16:colId xmlns:a16="http://schemas.microsoft.com/office/drawing/2014/main" val="3493460924"/>
                    </a:ext>
                  </a:extLst>
                </a:gridCol>
                <a:gridCol w="3783435">
                  <a:extLst>
                    <a:ext uri="{9D8B030D-6E8A-4147-A177-3AD203B41FA5}">
                      <a16:colId xmlns:a16="http://schemas.microsoft.com/office/drawing/2014/main" val="112377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Tipològic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comparteixen característiques semblants.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Genètic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deriven d’anteriors.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157650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3D716BC-4E89-45B2-902B-BCF59E296DA3}"/>
              </a:ext>
            </a:extLst>
          </p:cNvPr>
          <p:cNvSpPr txBox="1"/>
          <p:nvPr/>
        </p:nvSpPr>
        <p:spPr>
          <a:xfrm>
            <a:off x="755009" y="1978874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TIPUS DE LLENGÜES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0C2BAB65-7E03-40B8-9E68-FF1F45057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73842"/>
              </p:ext>
            </p:extLst>
          </p:nvPr>
        </p:nvGraphicFramePr>
        <p:xfrm>
          <a:off x="1037904" y="3846170"/>
          <a:ext cx="7124584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0463">
                  <a:extLst>
                    <a:ext uri="{9D8B030D-6E8A-4147-A177-3AD203B41FA5}">
                      <a16:colId xmlns:a16="http://schemas.microsoft.com/office/drawing/2014/main" val="3493460924"/>
                    </a:ext>
                  </a:extLst>
                </a:gridCol>
                <a:gridCol w="5394121">
                  <a:extLst>
                    <a:ext uri="{9D8B030D-6E8A-4147-A177-3AD203B41FA5}">
                      <a16:colId xmlns:a16="http://schemas.microsoft.com/office/drawing/2014/main" val="112377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romàniques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català, castellà, francés, gallec, portugués, italià, romanés...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germàniques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anglés, alemany, islandés...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157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eslaves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rus, ucraïnés, eslovac...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732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cèltiques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gal·lés, gaèlic...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4288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indoiràniques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hindi, persa...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446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altres</a:t>
                      </a: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grec, albanés...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159910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6EF0927-A9CF-42B6-9F89-CADFE8FFEBC6}"/>
              </a:ext>
            </a:extLst>
          </p:cNvPr>
          <p:cNvSpPr txBox="1"/>
          <p:nvPr/>
        </p:nvSpPr>
        <p:spPr>
          <a:xfrm>
            <a:off x="755009" y="3327879"/>
            <a:ext cx="451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LLENGÜES INDOEUROPEES</a:t>
            </a:r>
          </a:p>
        </p:txBody>
      </p:sp>
    </p:spTree>
    <p:extLst>
      <p:ext uri="{BB962C8B-B14F-4D97-AF65-F5344CB8AC3E}">
        <p14:creationId xmlns:p14="http://schemas.microsoft.com/office/powerpoint/2010/main" val="360968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198F3-12EC-4774-82EE-A1F99BEE66CD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ELS ORÍGENS DE VALÈNCIA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6037BD4-03EC-4971-88D4-092C31D5EE17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5C303A0-C54B-44E9-8EB9-3512F0467874}"/>
              </a:ext>
            </a:extLst>
          </p:cNvPr>
          <p:cNvSpPr txBox="1"/>
          <p:nvPr/>
        </p:nvSpPr>
        <p:spPr>
          <a:xfrm>
            <a:off x="2541864" y="1366217"/>
            <a:ext cx="99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1"/>
                </a:solidFill>
              </a:rPr>
              <a:t>S.VIII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C2F099-D139-4BA3-9300-06A82A31579A}"/>
              </a:ext>
            </a:extLst>
          </p:cNvPr>
          <p:cNvSpPr txBox="1"/>
          <p:nvPr/>
        </p:nvSpPr>
        <p:spPr>
          <a:xfrm>
            <a:off x="8205831" y="1366217"/>
            <a:ext cx="88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1"/>
                </a:solidFill>
              </a:rPr>
              <a:t>S.XII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A59819-6C86-4814-85E8-E6D3BF4E66DE}"/>
              </a:ext>
            </a:extLst>
          </p:cNvPr>
          <p:cNvSpPr txBox="1"/>
          <p:nvPr/>
        </p:nvSpPr>
        <p:spPr>
          <a:xfrm>
            <a:off x="2573539" y="1748041"/>
            <a:ext cx="93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Àrabs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A443EA-C43B-4A0B-A9A5-E9B128A72FAD}"/>
              </a:ext>
            </a:extLst>
          </p:cNvPr>
          <p:cNvSpPr txBox="1"/>
          <p:nvPr/>
        </p:nvSpPr>
        <p:spPr>
          <a:xfrm>
            <a:off x="7560463" y="1982004"/>
            <a:ext cx="2251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/>
              <a:t>Corona d’Aragó</a:t>
            </a:r>
            <a:br>
              <a:rPr lang="es-ES" sz="2400" b="1"/>
            </a:br>
            <a:r>
              <a:rPr lang="es-ES" sz="20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(Jaume I)</a:t>
            </a:r>
            <a:endParaRPr lang="es-ES" sz="2400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EE736C4-4933-481B-938F-D8B37BBCB687}"/>
              </a:ext>
            </a:extLst>
          </p:cNvPr>
          <p:cNvCxnSpPr/>
          <p:nvPr/>
        </p:nvCxnSpPr>
        <p:spPr>
          <a:xfrm>
            <a:off x="2541864" y="1748041"/>
            <a:ext cx="105701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6F47DB7-F8C4-46E6-9D66-A06865CAED8D}"/>
              </a:ext>
            </a:extLst>
          </p:cNvPr>
          <p:cNvCxnSpPr>
            <a:cxnSpLocks/>
          </p:cNvCxnSpPr>
          <p:nvPr/>
        </p:nvCxnSpPr>
        <p:spPr>
          <a:xfrm>
            <a:off x="7629207" y="1982004"/>
            <a:ext cx="218277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5FD3041-7F1E-484E-95F2-3D25346A52BA}"/>
              </a:ext>
            </a:extLst>
          </p:cNvPr>
          <p:cNvSpPr/>
          <p:nvPr/>
        </p:nvSpPr>
        <p:spPr>
          <a:xfrm>
            <a:off x="3804318" y="1593309"/>
            <a:ext cx="3675544" cy="309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7878EA-F84E-4147-8679-F4422E80C793}"/>
              </a:ext>
            </a:extLst>
          </p:cNvPr>
          <p:cNvSpPr txBox="1"/>
          <p:nvPr/>
        </p:nvSpPr>
        <p:spPr>
          <a:xfrm>
            <a:off x="7778398" y="1643216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</a:rPr>
              <a:t>(9 d’octubre 1238)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D27712B-A1CB-41E3-B1EB-8D1810FD2738}"/>
              </a:ext>
            </a:extLst>
          </p:cNvPr>
          <p:cNvSpPr/>
          <p:nvPr/>
        </p:nvSpPr>
        <p:spPr>
          <a:xfrm>
            <a:off x="982910" y="2859848"/>
            <a:ext cx="10226180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21DF90E-C32B-487E-B23E-FCE417044288}"/>
              </a:ext>
            </a:extLst>
          </p:cNvPr>
          <p:cNvCxnSpPr/>
          <p:nvPr/>
        </p:nvCxnSpPr>
        <p:spPr>
          <a:xfrm>
            <a:off x="6191075" y="2905567"/>
            <a:ext cx="0" cy="31680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6F7FC7E-2016-4C99-A05F-C6DE68257B1D}"/>
              </a:ext>
            </a:extLst>
          </p:cNvPr>
          <p:cNvSpPr txBox="1"/>
          <p:nvPr/>
        </p:nvSpPr>
        <p:spPr>
          <a:xfrm>
            <a:off x="1071019" y="3004570"/>
            <a:ext cx="5120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Envoltada per </a:t>
            </a:r>
            <a:r>
              <a:rPr lang="es-ES" b="1"/>
              <a:t>muralles</a:t>
            </a:r>
            <a:r>
              <a:rPr lang="es-ES"/>
              <a:t> i 9 </a:t>
            </a:r>
            <a:r>
              <a:rPr lang="es-ES" u="sng"/>
              <a:t>torres</a:t>
            </a:r>
            <a:r>
              <a:rPr lang="es-E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Fora havia banys, cementeris, camps, jardins.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Ciutats dividides en: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/>
              <a:t>barris segons treball</a:t>
            </a:r>
            <a:r>
              <a:rPr lang="es-ES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b="1"/>
              <a:t>barris segons religió</a:t>
            </a:r>
            <a:r>
              <a:rPr lang="es-ES"/>
              <a:t> (àrabs, jueus, cristians...)</a:t>
            </a:r>
            <a:endParaRPr lang="es-ES" b="1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4CD2CF-5D7C-4789-91C5-FB5FA884E150}"/>
              </a:ext>
            </a:extLst>
          </p:cNvPr>
          <p:cNvSpPr txBox="1"/>
          <p:nvPr/>
        </p:nvSpPr>
        <p:spPr>
          <a:xfrm>
            <a:off x="6357481" y="2988304"/>
            <a:ext cx="3807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Poblades per </a:t>
            </a:r>
            <a:r>
              <a:rPr lang="es-ES" b="1"/>
              <a:t>aragonesos i catalans</a:t>
            </a:r>
            <a:r>
              <a:rPr lang="es-E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/>
              <a:t>Furs</a:t>
            </a:r>
            <a:r>
              <a:rPr lang="es-ES"/>
              <a:t>, </a:t>
            </a:r>
            <a:r>
              <a:rPr lang="es-ES" b="1"/>
              <a:t>cristianisme</a:t>
            </a:r>
            <a:r>
              <a:rPr lang="es-ES"/>
              <a:t> i </a:t>
            </a:r>
            <a:r>
              <a:rPr lang="es-ES" b="1"/>
              <a:t>català</a:t>
            </a:r>
            <a:r>
              <a:rPr lang="es-ES"/>
              <a:t>.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357189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198F3-12EC-4774-82EE-A1F99BEE66CD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CRÒNIQUES MEDIEVALS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6037BD4-03EC-4971-88D4-092C31D5EE17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1D300E69-4648-488A-9F7C-47462DC204A9}"/>
              </a:ext>
            </a:extLst>
          </p:cNvPr>
          <p:cNvSpPr/>
          <p:nvPr/>
        </p:nvSpPr>
        <p:spPr>
          <a:xfrm>
            <a:off x="755009" y="1409350"/>
            <a:ext cx="10553351" cy="56951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Una </a:t>
            </a:r>
            <a:r>
              <a:rPr lang="es-ES" b="1"/>
              <a:t>crónica</a:t>
            </a:r>
            <a:r>
              <a:rPr lang="es-ES"/>
              <a:t> és una </a:t>
            </a:r>
            <a:r>
              <a:rPr lang="es-ES" b="1"/>
              <a:t>narració detallada de fets</a:t>
            </a:r>
            <a:r>
              <a:rPr lang="es-ES"/>
              <a:t> reals o imaginaris que segueixen un </a:t>
            </a:r>
            <a:r>
              <a:rPr lang="es-ES" u="sng"/>
              <a:t>ordre cronològic</a:t>
            </a:r>
            <a:r>
              <a:rPr lang="es-ES"/>
              <a:t>, amb finalitat informativa i descriptiva (històrica, periodística, esportiva, literària...).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CCE86371-E26A-44AA-ABF9-ED679BCE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20435"/>
              </p:ext>
            </p:extLst>
          </p:nvPr>
        </p:nvGraphicFramePr>
        <p:xfrm>
          <a:off x="1518873" y="2389075"/>
          <a:ext cx="332996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96782">
                  <a:extLst>
                    <a:ext uri="{9D8B030D-6E8A-4147-A177-3AD203B41FA5}">
                      <a16:colId xmlns:a16="http://schemas.microsoft.com/office/drawing/2014/main" val="309565720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1339186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Jaume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rei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8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Bernat Desclot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8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Ramon Muntaner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1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Pere el Cerimoniós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rei (himne)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63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28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A1D49-231F-49DC-B9CB-E4F994A4C915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LA NOTÍCIA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101A99-88AA-4F61-B12E-85330007F28C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C53F602-F9A7-48EE-A79E-0741B0EEA0E4}"/>
              </a:ext>
            </a:extLst>
          </p:cNvPr>
          <p:cNvSpPr txBox="1">
            <a:spLocks/>
          </p:cNvSpPr>
          <p:nvPr/>
        </p:nvSpPr>
        <p:spPr>
          <a:xfrm>
            <a:off x="883640" y="2633794"/>
            <a:ext cx="4627927" cy="140131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/>
              <a:t>Llenguatge </a:t>
            </a:r>
            <a:r>
              <a:rPr lang="es-ES" sz="2000" b="1"/>
              <a:t>estàndard</a:t>
            </a:r>
            <a:r>
              <a:rPr lang="es-ES" sz="2000"/>
              <a:t> perquè s’entenda.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b="1"/>
              <a:t>Objectivitat</a:t>
            </a:r>
            <a:r>
              <a:rPr lang="es-ES" sz="2000"/>
              <a:t>, sense afegir opinió.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b="1"/>
              <a:t>Credibilitat</a:t>
            </a:r>
            <a:r>
              <a:rPr lang="es-ES" sz="2000"/>
              <a:t>, afegint proves</a:t>
            </a:r>
            <a:r>
              <a:rPr lang="es-ES" sz="1800"/>
              <a:t>.</a:t>
            </a:r>
            <a:endParaRPr lang="es-ES" sz="1800" b="1"/>
          </a:p>
        </p:txBody>
      </p:sp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C2CB461A-4FA1-4750-8858-E0D13A2EAB7E}"/>
              </a:ext>
            </a:extLst>
          </p:cNvPr>
          <p:cNvSpPr/>
          <p:nvPr/>
        </p:nvSpPr>
        <p:spPr>
          <a:xfrm>
            <a:off x="755009" y="1409351"/>
            <a:ext cx="10553351" cy="69628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dirty="0"/>
              <a:t>La </a:t>
            </a:r>
            <a:r>
              <a:rPr lang="es-ES" b="1" err="1"/>
              <a:t>notícia</a:t>
            </a:r>
            <a:r>
              <a:rPr lang="es-ES"/>
              <a:t> és un </a:t>
            </a:r>
            <a:r>
              <a:rPr lang="es-ES" u="sng"/>
              <a:t>text narratiu</a:t>
            </a:r>
            <a:r>
              <a:rPr lang="es-ES"/>
              <a:t> de l’</a:t>
            </a:r>
            <a:r>
              <a:rPr lang="es-ES" u="sng"/>
              <a:t>àmbit periodístic</a:t>
            </a:r>
            <a:r>
              <a:rPr lang="es-ES"/>
              <a:t> que té com a objectiu </a:t>
            </a:r>
            <a:r>
              <a:rPr lang="es-ES" u="sng"/>
              <a:t>informar</a:t>
            </a:r>
            <a:r>
              <a:rPr lang="es-ES"/>
              <a:t> sobre fets d’interés general ocorreguts recentment.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48FA1B-426C-4DA3-A99E-106C33CF5DC3}"/>
              </a:ext>
            </a:extLst>
          </p:cNvPr>
          <p:cNvSpPr txBox="1"/>
          <p:nvPr/>
        </p:nvSpPr>
        <p:spPr>
          <a:xfrm>
            <a:off x="696286" y="2172129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CARACTERÍSTIQUES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F183611-6DD6-424B-9164-39B8B7996DDC}"/>
              </a:ext>
            </a:extLst>
          </p:cNvPr>
          <p:cNvCxnSpPr>
            <a:cxnSpLocks/>
          </p:cNvCxnSpPr>
          <p:nvPr/>
        </p:nvCxnSpPr>
        <p:spPr>
          <a:xfrm>
            <a:off x="8221213" y="2118356"/>
            <a:ext cx="0" cy="402671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Globo: línea 11">
            <a:extLst>
              <a:ext uri="{FF2B5EF4-FFF2-40B4-BE49-F238E27FC236}">
                <a16:creationId xmlns:a16="http://schemas.microsoft.com/office/drawing/2014/main" id="{B0EC4C30-78D3-45FF-B70B-AC05F6C05345}"/>
              </a:ext>
            </a:extLst>
          </p:cNvPr>
          <p:cNvSpPr/>
          <p:nvPr/>
        </p:nvSpPr>
        <p:spPr>
          <a:xfrm>
            <a:off x="8349844" y="2239510"/>
            <a:ext cx="2220286" cy="877135"/>
          </a:xfrm>
          <a:prstGeom prst="borderCallout1">
            <a:avLst>
              <a:gd name="adj1" fmla="val 80068"/>
              <a:gd name="adj2" fmla="val -219711"/>
              <a:gd name="adj3" fmla="val 80181"/>
              <a:gd name="adj4" fmla="val -267784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*Recorda els tipus de llenguatges: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formal: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entorn professional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estàndard: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intermedi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col·loquial: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entorn familiar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Globo: línea 12">
            <a:extLst>
              <a:ext uri="{FF2B5EF4-FFF2-40B4-BE49-F238E27FC236}">
                <a16:creationId xmlns:a16="http://schemas.microsoft.com/office/drawing/2014/main" id="{DBDB3725-85AC-4635-BC3C-F44B456F44C8}"/>
              </a:ext>
            </a:extLst>
          </p:cNvPr>
          <p:cNvSpPr/>
          <p:nvPr/>
        </p:nvSpPr>
        <p:spPr>
          <a:xfrm>
            <a:off x="8349843" y="3186163"/>
            <a:ext cx="2773947" cy="696287"/>
          </a:xfrm>
          <a:prstGeom prst="borderCallout1">
            <a:avLst>
              <a:gd name="adj1" fmla="val 30020"/>
              <a:gd name="adj2" fmla="val -253962"/>
              <a:gd name="adj3" fmla="val 29875"/>
              <a:gd name="adj4" fmla="val -210058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*Recorda diferenciar objectiu de subjectiu: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objectiu: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sense afegir opinió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subjectiu: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amb opinió pròpia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Globo: línea 13">
            <a:extLst>
              <a:ext uri="{FF2B5EF4-FFF2-40B4-BE49-F238E27FC236}">
                <a16:creationId xmlns:a16="http://schemas.microsoft.com/office/drawing/2014/main" id="{E84D05AF-05F0-4015-9811-48B5C4FA84F6}"/>
              </a:ext>
            </a:extLst>
          </p:cNvPr>
          <p:cNvSpPr/>
          <p:nvPr/>
        </p:nvSpPr>
        <p:spPr>
          <a:xfrm>
            <a:off x="8349843" y="3951969"/>
            <a:ext cx="2958517" cy="313968"/>
          </a:xfrm>
          <a:prstGeom prst="borderCallout1">
            <a:avLst>
              <a:gd name="adj1" fmla="val -40267"/>
              <a:gd name="adj2" fmla="val -238489"/>
              <a:gd name="adj3" fmla="val -39252"/>
              <a:gd name="adj4" fmla="val -197455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Fetes des d’una </a:t>
            </a: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font fiable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 documentació.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DD2A6D-67F8-4342-B610-28DCA02DB0AD}"/>
              </a:ext>
            </a:extLst>
          </p:cNvPr>
          <p:cNvSpPr txBox="1"/>
          <p:nvPr/>
        </p:nvSpPr>
        <p:spPr>
          <a:xfrm>
            <a:off x="696286" y="3882450"/>
            <a:ext cx="676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6 PREGUNTES BÀSIQUES DEL PERIODISME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215A0B8-55C1-436C-8772-1002DAD6AE63}"/>
              </a:ext>
            </a:extLst>
          </p:cNvPr>
          <p:cNvSpPr txBox="1">
            <a:spLocks/>
          </p:cNvSpPr>
          <p:nvPr/>
        </p:nvSpPr>
        <p:spPr>
          <a:xfrm>
            <a:off x="911340" y="4410607"/>
            <a:ext cx="3059433" cy="140131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/>
              <a:t>Qui?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/>
              <a:t>Quan?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/>
              <a:t>Què?</a:t>
            </a:r>
            <a:endParaRPr lang="es-ES" sz="180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920B204A-A45A-4FDA-BEA2-8B238621E9CA}"/>
              </a:ext>
            </a:extLst>
          </p:cNvPr>
          <p:cNvSpPr txBox="1">
            <a:spLocks/>
          </p:cNvSpPr>
          <p:nvPr/>
        </p:nvSpPr>
        <p:spPr>
          <a:xfrm>
            <a:off x="4382460" y="4410607"/>
            <a:ext cx="3059433" cy="140131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s-ES" sz="2000"/>
              <a:t>Com?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s-ES" sz="2000"/>
              <a:t>On?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s-ES" sz="2000"/>
              <a:t>Per què?</a:t>
            </a: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4328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081CED-6F82-4035-ABC1-403DCD7D6C6A}"/>
              </a:ext>
            </a:extLst>
          </p:cNvPr>
          <p:cNvSpPr txBox="1"/>
          <p:nvPr/>
        </p:nvSpPr>
        <p:spPr>
          <a:xfrm>
            <a:off x="696286" y="687478"/>
            <a:ext cx="358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PARTS DE LA NOTÍCIA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9575F70-DE04-4788-89F3-B84BE248D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692"/>
              </p:ext>
            </p:extLst>
          </p:nvPr>
        </p:nvGraphicFramePr>
        <p:xfrm>
          <a:off x="891768" y="1137755"/>
          <a:ext cx="10408463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9497">
                  <a:extLst>
                    <a:ext uri="{9D8B030D-6E8A-4147-A177-3AD203B41FA5}">
                      <a16:colId xmlns:a16="http://schemas.microsoft.com/office/drawing/2014/main" val="3695542275"/>
                    </a:ext>
                  </a:extLst>
                </a:gridCol>
                <a:gridCol w="6058966">
                  <a:extLst>
                    <a:ext uri="{9D8B030D-6E8A-4147-A177-3AD203B41FA5}">
                      <a16:colId xmlns:a16="http://schemas.microsoft.com/office/drawing/2014/main" val="1791542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PART NOTÍCIA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DEFINICIÓ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10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Avanttítol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Titular </a:t>
                      </a:r>
                      <a:r>
                        <a:rPr lang="es-ES" b="1"/>
                        <a:t>secundari</a:t>
                      </a:r>
                      <a:r>
                        <a:rPr lang="es-ES" b="0"/>
                        <a:t> situat abans del principal.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7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Titular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Oració destacada al principi del text per cridar </a:t>
                      </a:r>
                      <a:r>
                        <a:rPr lang="es-ES" b="1"/>
                        <a:t>l’atenció.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38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Subtítol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Oració que dona </a:t>
                      </a:r>
                      <a:r>
                        <a:rPr lang="es-ES" b="1"/>
                        <a:t>informació complementària</a:t>
                      </a:r>
                      <a:r>
                        <a:rPr lang="es-ES"/>
                        <a:t> (davall títol).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5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Autor/redacció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Nom del </a:t>
                      </a:r>
                      <a:r>
                        <a:rPr lang="es-ES" b="1"/>
                        <a:t>periodista</a:t>
                      </a:r>
                      <a:r>
                        <a:rPr lang="es-ES"/>
                        <a:t> o </a:t>
                      </a:r>
                      <a:r>
                        <a:rPr lang="es-ES" b="1"/>
                        <a:t>agència</a:t>
                      </a:r>
                      <a:r>
                        <a:rPr lang="es-ES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1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Entradeta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Dona les </a:t>
                      </a:r>
                      <a:r>
                        <a:rPr lang="es-ES" b="1"/>
                        <a:t>dades principals</a:t>
                      </a:r>
                      <a:r>
                        <a:rPr lang="es-ES"/>
                        <a:t> de la notícia (primer paràgraf).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6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Cos notícia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Desenvolupament de la </a:t>
                      </a:r>
                      <a:r>
                        <a:rPr lang="es-ES" b="1"/>
                        <a:t>informació</a:t>
                      </a:r>
                      <a:r>
                        <a:rPr lang="es-ES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03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Peu de foto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Comentari</a:t>
                      </a:r>
                      <a:r>
                        <a:rPr lang="es-ES"/>
                        <a:t>/</a:t>
                      </a:r>
                      <a:r>
                        <a:rPr lang="es-ES" b="1"/>
                        <a:t>autor</a:t>
                      </a:r>
                      <a:r>
                        <a:rPr lang="es-ES"/>
                        <a:t> de la </a:t>
                      </a:r>
                      <a:r>
                        <a:rPr lang="es-ES" b="0"/>
                        <a:t>foto</a:t>
                      </a:r>
                      <a:r>
                        <a:rPr lang="es-ES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43331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316A358-A68E-4631-991B-71F20F7CDED1}"/>
              </a:ext>
            </a:extLst>
          </p:cNvPr>
          <p:cNvSpPr txBox="1"/>
          <p:nvPr/>
        </p:nvSpPr>
        <p:spPr>
          <a:xfrm>
            <a:off x="696286" y="41044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RECURSOS LINGÜÍSTICS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0B3AB6B-4D03-4835-B4D2-303C442CABF4}"/>
              </a:ext>
            </a:extLst>
          </p:cNvPr>
          <p:cNvSpPr txBox="1">
            <a:spLocks/>
          </p:cNvSpPr>
          <p:nvPr/>
        </p:nvSpPr>
        <p:spPr>
          <a:xfrm>
            <a:off x="612396" y="4543244"/>
            <a:ext cx="5914239" cy="160567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/>
              <a:t>Cos en </a:t>
            </a:r>
            <a:r>
              <a:rPr lang="es-ES" sz="2000" b="1"/>
              <a:t>tercera persona gramatical</a:t>
            </a:r>
            <a:r>
              <a:rPr lang="es-ES" sz="200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/>
              <a:t>Estructura de </a:t>
            </a:r>
            <a:r>
              <a:rPr lang="es-ES" sz="2000" b="1"/>
              <a:t>piràmide invertida</a:t>
            </a:r>
            <a:r>
              <a:rPr lang="es-ES" sz="2000"/>
              <a:t>, fets ordenats per importància (&gt;)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b="1"/>
              <a:t>Declaracions</a:t>
            </a:r>
            <a:r>
              <a:rPr lang="es-ES" sz="2000"/>
              <a:t> entre cometes.</a:t>
            </a:r>
            <a:endParaRPr lang="es-ES" sz="1800" b="1"/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993BB817-9201-42AD-B6F6-92B810798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88916"/>
              </p:ext>
            </p:extLst>
          </p:nvPr>
        </p:nvGraphicFramePr>
        <p:xfrm>
          <a:off x="6255129" y="4294721"/>
          <a:ext cx="5173472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73472">
                  <a:extLst>
                    <a:ext uri="{9D8B030D-6E8A-4147-A177-3AD203B41FA5}">
                      <a16:colId xmlns:a16="http://schemas.microsoft.com/office/drawing/2014/main" val="369554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ESTRUCTURA GRAMATICAL D’UN TITULAR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10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/>
                        <a:t>Oració </a:t>
                      </a:r>
                      <a:r>
                        <a:rPr lang="es-ES" b="1"/>
                        <a:t>simple</a:t>
                      </a:r>
                      <a:r>
                        <a:rPr lang="es-ES" b="0"/>
                        <a:t> completa.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7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/>
                        <a:t>Oració </a:t>
                      </a:r>
                      <a:r>
                        <a:rPr lang="es-ES" b="1"/>
                        <a:t>passiva</a:t>
                      </a:r>
                      <a:r>
                        <a:rPr lang="es-ES" b="0"/>
                        <a:t> amb </a:t>
                      </a:r>
                      <a:r>
                        <a:rPr lang="es-ES" b="1"/>
                        <a:t>participi</a:t>
                      </a:r>
                      <a:r>
                        <a:rPr lang="es-ES" b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38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/>
                        <a:t>Omitir verb </a:t>
                      </a:r>
                      <a:r>
                        <a:rPr lang="es-ES" b="1" i="1"/>
                        <a:t>ser/estar</a:t>
                      </a:r>
                      <a:r>
                        <a:rPr lang="es-ES" b="1" i="0"/>
                        <a:t> </a:t>
                      </a:r>
                      <a:r>
                        <a:rPr lang="es-ES" b="0" i="0"/>
                        <a:t>i predicat amb </a:t>
                      </a:r>
                      <a:r>
                        <a:rPr lang="es-ES" b="1" i="0"/>
                        <a:t>atribut</a:t>
                      </a:r>
                      <a:r>
                        <a:rPr lang="es-ES" b="0" i="0"/>
                        <a:t>.</a:t>
                      </a:r>
                      <a:endParaRPr lang="es-E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5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Verb substituït per substantiu </a:t>
                      </a:r>
                      <a:r>
                        <a:rPr lang="es-ES" b="0"/>
                        <a:t>de mateix significat.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1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0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198F3-12EC-4774-82EE-A1F99BEE66CD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LES CATEGORIES GRAMATICALS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6037BD4-03EC-4971-88D4-092C31D5EE17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1D300E69-4648-488A-9F7C-47462DC204A9}"/>
              </a:ext>
            </a:extLst>
          </p:cNvPr>
          <p:cNvSpPr/>
          <p:nvPr/>
        </p:nvSpPr>
        <p:spPr>
          <a:xfrm>
            <a:off x="755009" y="1409351"/>
            <a:ext cx="10553351" cy="4365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/>
              <a:t>Classes de paraules</a:t>
            </a:r>
            <a:r>
              <a:rPr lang="es-ES"/>
              <a:t> distintes en forma, significat i funció.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CD84707-1646-4B0D-8155-FE13427E2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94751"/>
              </p:ext>
            </p:extLst>
          </p:nvPr>
        </p:nvGraphicFramePr>
        <p:xfrm>
          <a:off x="1568741" y="2305448"/>
          <a:ext cx="8246378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244">
                  <a:extLst>
                    <a:ext uri="{9D8B030D-6E8A-4147-A177-3AD203B41FA5}">
                      <a16:colId xmlns:a16="http://schemas.microsoft.com/office/drawing/2014/main" val="441023763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1304697319"/>
                    </a:ext>
                  </a:extLst>
                </a:gridCol>
                <a:gridCol w="4874004">
                  <a:extLst>
                    <a:ext uri="{9D8B030D-6E8A-4147-A177-3AD203B41FA5}">
                      <a16:colId xmlns:a16="http://schemas.microsoft.com/office/drawing/2014/main" val="2440833808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ES"/>
                        <a:t>PARAULES VARIABLES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Substantius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Paraules que designen coses, animals, idees...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7828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Acompanyen i concreten al nom.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873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Adjectius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Acompanyen i descriuen al nom.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811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Pronoms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Substitueixen al nom.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38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Expressen accions, estats o processos.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513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b="1"/>
                        <a:t>PARAULES INVARIABLES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Adverbis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Caracteritzen al verb en mode, temps, lloc...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017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Preposicions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Relacionen paraules amb complements.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533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Conjuncions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Relacionen o uneixen oracions.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87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73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630B7-5736-4962-8D41-66D159F7858C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CONSTITUENTS ORACIÓ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E8A9BAF-F51C-415A-97CF-F3D435F70C4B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iagrama de flujo: proceso 4">
            <a:extLst>
              <a:ext uri="{FF2B5EF4-FFF2-40B4-BE49-F238E27FC236}">
                <a16:creationId xmlns:a16="http://schemas.microsoft.com/office/drawing/2014/main" id="{ABD07933-3F56-4A49-9AA9-25A90091405A}"/>
              </a:ext>
            </a:extLst>
          </p:cNvPr>
          <p:cNvSpPr/>
          <p:nvPr/>
        </p:nvSpPr>
        <p:spPr>
          <a:xfrm>
            <a:off x="755009" y="1409351"/>
            <a:ext cx="10553351" cy="4365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L’</a:t>
            </a:r>
            <a:r>
              <a:rPr lang="es-ES" b="1"/>
              <a:t>oració</a:t>
            </a:r>
            <a:r>
              <a:rPr lang="es-ES"/>
              <a:t> és un conjunt de paraules al voltant d’un verb.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0A6FE5-0857-444C-ACF5-39BDC69CC1CD}"/>
              </a:ext>
            </a:extLst>
          </p:cNvPr>
          <p:cNvSpPr txBox="1"/>
          <p:nvPr/>
        </p:nvSpPr>
        <p:spPr>
          <a:xfrm>
            <a:off x="755009" y="1918801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CONSTITUENTS BÀSICS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BE103C-E475-4136-BE45-17BF551979BE}"/>
              </a:ext>
            </a:extLst>
          </p:cNvPr>
          <p:cNvSpPr txBox="1"/>
          <p:nvPr/>
        </p:nvSpPr>
        <p:spPr>
          <a:xfrm>
            <a:off x="3498209" y="2450870"/>
            <a:ext cx="4253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>
                <a:latin typeface="Ink Free" panose="03080402000500000000" pitchFamily="66" charset="0"/>
              </a:rPr>
              <a:t>Maria menja paella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55ABB4F-D0BF-4FA5-876F-3B13A394E095}"/>
              </a:ext>
            </a:extLst>
          </p:cNvPr>
          <p:cNvCxnSpPr/>
          <p:nvPr/>
        </p:nvCxnSpPr>
        <p:spPr>
          <a:xfrm>
            <a:off x="3640822" y="2972848"/>
            <a:ext cx="1208015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3979EBD-11B4-456C-9B9D-C42BD881C350}"/>
              </a:ext>
            </a:extLst>
          </p:cNvPr>
          <p:cNvCxnSpPr/>
          <p:nvPr/>
        </p:nvCxnSpPr>
        <p:spPr>
          <a:xfrm>
            <a:off x="5030532" y="2972848"/>
            <a:ext cx="1208015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9862066-B768-4C60-93D2-09494618CFB6}"/>
              </a:ext>
            </a:extLst>
          </p:cNvPr>
          <p:cNvCxnSpPr/>
          <p:nvPr/>
        </p:nvCxnSpPr>
        <p:spPr>
          <a:xfrm>
            <a:off x="6427365" y="2972848"/>
            <a:ext cx="1208015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67BB77-C512-4E8E-86C6-1DAC68D18D98}"/>
              </a:ext>
            </a:extLst>
          </p:cNvPr>
          <p:cNvSpPr txBox="1"/>
          <p:nvPr/>
        </p:nvSpPr>
        <p:spPr>
          <a:xfrm>
            <a:off x="4054713" y="292944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8D00802-B9D2-4303-8630-483184E2FFE6}"/>
              </a:ext>
            </a:extLst>
          </p:cNvPr>
          <p:cNvCxnSpPr/>
          <p:nvPr/>
        </p:nvCxnSpPr>
        <p:spPr>
          <a:xfrm>
            <a:off x="3640821" y="3231666"/>
            <a:ext cx="12080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02A7BEF-CEB8-4A5A-8822-2B7CA4BE8981}"/>
              </a:ext>
            </a:extLst>
          </p:cNvPr>
          <p:cNvCxnSpPr/>
          <p:nvPr/>
        </p:nvCxnSpPr>
        <p:spPr>
          <a:xfrm>
            <a:off x="5031929" y="3231666"/>
            <a:ext cx="12080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A71982-A6A2-42C8-A5FD-76691E7AF51E}"/>
              </a:ext>
            </a:extLst>
          </p:cNvPr>
          <p:cNvSpPr txBox="1"/>
          <p:nvPr/>
        </p:nvSpPr>
        <p:spPr>
          <a:xfrm>
            <a:off x="5434636" y="291894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5BB45A5-FF41-40F0-8A1B-47ACE476E808}"/>
              </a:ext>
            </a:extLst>
          </p:cNvPr>
          <p:cNvSpPr txBox="1"/>
          <p:nvPr/>
        </p:nvSpPr>
        <p:spPr>
          <a:xfrm>
            <a:off x="3968764" y="315665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sust.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E0CE94E-96C5-4E51-9767-7A441A77D1F9}"/>
              </a:ext>
            </a:extLst>
          </p:cNvPr>
          <p:cNvSpPr txBox="1"/>
          <p:nvPr/>
        </p:nvSpPr>
        <p:spPr>
          <a:xfrm>
            <a:off x="5319391" y="3156659"/>
            <a:ext cx="5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verb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C083AA7-5162-4C6B-A5D3-D680EBA83375}"/>
              </a:ext>
            </a:extLst>
          </p:cNvPr>
          <p:cNvCxnSpPr/>
          <p:nvPr/>
        </p:nvCxnSpPr>
        <p:spPr>
          <a:xfrm>
            <a:off x="3640820" y="3517759"/>
            <a:ext cx="12080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FE0EF2E-89E7-4257-A16A-54DE31F1E0B0}"/>
              </a:ext>
            </a:extLst>
          </p:cNvPr>
          <p:cNvCxnSpPr>
            <a:cxnSpLocks/>
          </p:cNvCxnSpPr>
          <p:nvPr/>
        </p:nvCxnSpPr>
        <p:spPr>
          <a:xfrm>
            <a:off x="5030531" y="3517759"/>
            <a:ext cx="260484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78BC590-F36F-46A6-A626-DA478A46D0BE}"/>
              </a:ext>
            </a:extLst>
          </p:cNvPr>
          <p:cNvSpPr txBox="1"/>
          <p:nvPr/>
        </p:nvSpPr>
        <p:spPr>
          <a:xfrm>
            <a:off x="3715191" y="348237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SN/SUB.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A641305-8E5E-412B-B4E0-D069D7555AC4}"/>
              </a:ext>
            </a:extLst>
          </p:cNvPr>
          <p:cNvSpPr txBox="1"/>
          <p:nvPr/>
        </p:nvSpPr>
        <p:spPr>
          <a:xfrm>
            <a:off x="5434636" y="3482371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SV/PREDICAT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91E80C-4B21-4F2B-AA6A-D2745ABF8816}"/>
              </a:ext>
            </a:extLst>
          </p:cNvPr>
          <p:cNvSpPr txBox="1"/>
          <p:nvPr/>
        </p:nvSpPr>
        <p:spPr>
          <a:xfrm>
            <a:off x="766895" y="4246702"/>
            <a:ext cx="661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TIPUS D’ORACIONS SEGONS EL SUBJECTE</a:t>
            </a:r>
          </a:p>
        </p:txBody>
      </p:sp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29B6DFB8-1731-4051-87FC-3948C33B6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34067"/>
              </p:ext>
            </p:extLst>
          </p:nvPr>
        </p:nvGraphicFramePr>
        <p:xfrm>
          <a:off x="1750868" y="4736907"/>
          <a:ext cx="8128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68422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6749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9725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01698178"/>
                    </a:ext>
                  </a:extLst>
                </a:gridCol>
              </a:tblGrid>
              <a:tr h="269356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ORACIONS PERSONALS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ORACIONS IMPERSONALS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20491"/>
                  </a:ext>
                </a:extLst>
              </a:tr>
              <a:tr h="221389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/>
                        <a:t>tenen subjecte</a:t>
                      </a:r>
                    </a:p>
                  </a:txBody>
                  <a:tcPr anchor="ctr">
                    <a:solidFill>
                      <a:srgbClr val="83992A">
                        <a:alpha val="4117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/>
                        <a:t>no tenen subjecte</a:t>
                      </a:r>
                    </a:p>
                  </a:txBody>
                  <a:tcPr anchor="ctr">
                    <a:solidFill>
                      <a:srgbClr val="83992A">
                        <a:alpha val="4117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857080"/>
                  </a:ext>
                </a:extLst>
              </a:tr>
              <a:tr h="243528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Amb subjecte</a:t>
                      </a:r>
                    </a:p>
                  </a:txBody>
                  <a:tcP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Amb subjecte elidit</a:t>
                      </a:r>
                    </a:p>
                  </a:txBody>
                  <a:tcP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Verbs meteorològics</a:t>
                      </a:r>
                    </a:p>
                  </a:txBody>
                  <a:tcP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Verb haver-hi</a:t>
                      </a:r>
                    </a:p>
                  </a:txBody>
                  <a:tcPr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10496"/>
                  </a:ext>
                </a:extLst>
              </a:tr>
              <a:tr h="269356">
                <a:tc>
                  <a:txBody>
                    <a:bodyPr/>
                    <a:lstStyle/>
                    <a:p>
                      <a:r>
                        <a:rPr lang="es-ES" sz="1400" u="sng"/>
                        <a:t>Ella</a:t>
                      </a:r>
                      <a:r>
                        <a:rPr lang="es-ES" sz="1400"/>
                        <a:t> menja paella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Menja paella (</a:t>
                      </a:r>
                      <a:r>
                        <a:rPr lang="es-ES" sz="1400" u="sng"/>
                        <a:t>ella</a:t>
                      </a:r>
                      <a:r>
                        <a:rPr lang="es-ES" sz="1400"/>
                        <a:t>)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Hui </a:t>
                      </a:r>
                      <a:r>
                        <a:rPr lang="es-ES" sz="1400" u="sng"/>
                        <a:t>plourà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u="sng"/>
                        <a:t>Hi ha</a:t>
                      </a:r>
                      <a:r>
                        <a:rPr lang="es-ES" sz="1400" u="none"/>
                        <a:t> classes</a:t>
                      </a:r>
                      <a:endParaRPr lang="es-ES" sz="1400" u="sng"/>
                    </a:p>
                  </a:txBody>
                  <a:tcP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6645"/>
                  </a:ext>
                </a:extLst>
              </a:tr>
            </a:tbl>
          </a:graphicData>
        </a:graphic>
      </p:graphicFrame>
      <p:sp>
        <p:nvSpPr>
          <p:cNvPr id="46" name="CuadroTexto 45">
            <a:extLst>
              <a:ext uri="{FF2B5EF4-FFF2-40B4-BE49-F238E27FC236}">
                <a16:creationId xmlns:a16="http://schemas.microsoft.com/office/drawing/2014/main" id="{BD878F75-5FB3-4A50-A2D8-70556692A8EC}"/>
              </a:ext>
            </a:extLst>
          </p:cNvPr>
          <p:cNvSpPr txBox="1"/>
          <p:nvPr/>
        </p:nvSpPr>
        <p:spPr>
          <a:xfrm>
            <a:off x="4164882" y="2554036"/>
            <a:ext cx="159890" cy="5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cxnSp>
        <p:nvCxnSpPr>
          <p:cNvPr id="48" name="Conector: curvado 47">
            <a:extLst>
              <a:ext uri="{FF2B5EF4-FFF2-40B4-BE49-F238E27FC236}">
                <a16:creationId xmlns:a16="http://schemas.microsoft.com/office/drawing/2014/main" id="{0A58A4FE-E7AD-4D6B-B909-E8A6D2FDB071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4930720" y="1868142"/>
            <a:ext cx="21617" cy="1393404"/>
          </a:xfrm>
          <a:prstGeom prst="curvedConnector3">
            <a:avLst>
              <a:gd name="adj1" fmla="val -79312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4310937-1522-4F18-B4B9-A86B4B2DC178}"/>
              </a:ext>
            </a:extLst>
          </p:cNvPr>
          <p:cNvSpPr txBox="1"/>
          <p:nvPr/>
        </p:nvSpPr>
        <p:spPr>
          <a:xfrm>
            <a:off x="4581689" y="2347190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concordança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04A1387-4143-4627-B1DC-25F26B3F1275}"/>
              </a:ext>
            </a:extLst>
          </p:cNvPr>
          <p:cNvSpPr txBox="1"/>
          <p:nvPr/>
        </p:nvSpPr>
        <p:spPr>
          <a:xfrm>
            <a:off x="4102384" y="3830762"/>
            <a:ext cx="159890" cy="5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87666DE-273E-4263-A131-D9DED25EC8E3}"/>
              </a:ext>
            </a:extLst>
          </p:cNvPr>
          <p:cNvSpPr txBox="1"/>
          <p:nvPr/>
        </p:nvSpPr>
        <p:spPr>
          <a:xfrm>
            <a:off x="6158602" y="3798067"/>
            <a:ext cx="159890" cy="5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cxnSp>
        <p:nvCxnSpPr>
          <p:cNvPr id="54" name="Conector: curvado 53">
            <a:extLst>
              <a:ext uri="{FF2B5EF4-FFF2-40B4-BE49-F238E27FC236}">
                <a16:creationId xmlns:a16="http://schemas.microsoft.com/office/drawing/2014/main" id="{6B743D49-8401-4086-B570-E8AD098E4151}"/>
              </a:ext>
            </a:extLst>
          </p:cNvPr>
          <p:cNvCxnSpPr>
            <a:cxnSpLocks/>
            <a:stCxn id="51" idx="2"/>
            <a:endCxn id="52" idx="2"/>
          </p:cNvCxnSpPr>
          <p:nvPr/>
        </p:nvCxnSpPr>
        <p:spPr>
          <a:xfrm rot="5400000" flipH="1" flipV="1">
            <a:off x="5194090" y="2846006"/>
            <a:ext cx="32695" cy="2056218"/>
          </a:xfrm>
          <a:prstGeom prst="curvedConnector3">
            <a:avLst>
              <a:gd name="adj1" fmla="val -57294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157AC4E-E6E9-4F8F-92FF-4F3BE626D70A}"/>
              </a:ext>
            </a:extLst>
          </p:cNvPr>
          <p:cNvSpPr txBox="1"/>
          <p:nvPr/>
        </p:nvSpPr>
        <p:spPr>
          <a:xfrm>
            <a:off x="4724566" y="3879566"/>
            <a:ext cx="9717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pot canviar l’ordre</a:t>
            </a:r>
          </a:p>
        </p:txBody>
      </p:sp>
    </p:spTree>
    <p:extLst>
      <p:ext uri="{BB962C8B-B14F-4D97-AF65-F5344CB8AC3E}">
        <p14:creationId xmlns:p14="http://schemas.microsoft.com/office/powerpoint/2010/main" val="11363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FFE288-76EF-4685-B20D-D3ED697E7029}"/>
              </a:ext>
            </a:extLst>
          </p:cNvPr>
          <p:cNvSpPr txBox="1"/>
          <p:nvPr/>
        </p:nvSpPr>
        <p:spPr>
          <a:xfrm>
            <a:off x="750117" y="706548"/>
            <a:ext cx="8090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TIPUS D’ORACIONS SEGONS EL NOMBRE DE VERBS</a:t>
            </a:r>
          </a:p>
        </p:txBody>
      </p:sp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F192CCCA-A1ED-44FD-8A1E-DA81891AC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47812"/>
              </p:ext>
            </p:extLst>
          </p:nvPr>
        </p:nvGraphicFramePr>
        <p:xfrm>
          <a:off x="1734089" y="1196753"/>
          <a:ext cx="418015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450">
                  <a:extLst>
                    <a:ext uri="{9D8B030D-6E8A-4147-A177-3AD203B41FA5}">
                      <a16:colId xmlns:a16="http://schemas.microsoft.com/office/drawing/2014/main" val="146842208"/>
                    </a:ext>
                  </a:extLst>
                </a:gridCol>
                <a:gridCol w="2667700">
                  <a:extLst>
                    <a:ext uri="{9D8B030D-6E8A-4147-A177-3AD203B41FA5}">
                      <a16:colId xmlns:a16="http://schemas.microsoft.com/office/drawing/2014/main" val="549725777"/>
                    </a:ext>
                  </a:extLst>
                </a:gridCol>
              </a:tblGrid>
              <a:tr h="26935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SIMPLE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COMPOSTA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120491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un verb personal</a:t>
                      </a:r>
                    </a:p>
                  </a:txBody>
                  <a:tcPr anchor="ctr">
                    <a:solidFill>
                      <a:srgbClr val="83992A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més d’un verb personal</a:t>
                      </a:r>
                    </a:p>
                  </a:txBody>
                  <a:tcPr anchor="ctr">
                    <a:solidFill>
                      <a:srgbClr val="83992A">
                        <a:alpha val="4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57080"/>
                  </a:ext>
                </a:extLst>
              </a:tr>
              <a:tr h="269356">
                <a:tc>
                  <a:txBody>
                    <a:bodyPr/>
                    <a:lstStyle/>
                    <a:p>
                      <a:r>
                        <a:rPr lang="es-ES" sz="1400" u="none"/>
                        <a:t>Carles </a:t>
                      </a:r>
                      <a:r>
                        <a:rPr lang="es-ES" sz="1400" u="sng"/>
                        <a:t>llig</a:t>
                      </a:r>
                      <a:r>
                        <a:rPr lang="es-ES" sz="1400" u="none"/>
                        <a:t> el diari.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u="none"/>
                        <a:t>Carles </a:t>
                      </a:r>
                      <a:r>
                        <a:rPr lang="es-ES" sz="1400" u="sng"/>
                        <a:t>llig</a:t>
                      </a:r>
                      <a:r>
                        <a:rPr lang="es-ES" sz="1400" u="none"/>
                        <a:t> el diari mentre </a:t>
                      </a:r>
                      <a:r>
                        <a:rPr lang="es-ES" sz="1400" u="sng"/>
                        <a:t>desdejuna</a:t>
                      </a:r>
                      <a:r>
                        <a:rPr lang="es-ES" sz="1400" u="none"/>
                        <a:t>.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6645"/>
                  </a:ext>
                </a:extLst>
              </a:tr>
            </a:tbl>
          </a:graphicData>
        </a:graphic>
      </p:graphicFrame>
      <p:sp>
        <p:nvSpPr>
          <p:cNvPr id="4" name="Globo: línea 3">
            <a:extLst>
              <a:ext uri="{FF2B5EF4-FFF2-40B4-BE49-F238E27FC236}">
                <a16:creationId xmlns:a16="http://schemas.microsoft.com/office/drawing/2014/main" id="{E3D3BFF9-E797-4D62-8365-54CBEEC8465D}"/>
              </a:ext>
            </a:extLst>
          </p:cNvPr>
          <p:cNvSpPr/>
          <p:nvPr/>
        </p:nvSpPr>
        <p:spPr>
          <a:xfrm>
            <a:off x="9272632" y="1196753"/>
            <a:ext cx="2220286" cy="877135"/>
          </a:xfrm>
          <a:prstGeom prst="borderCallout1">
            <a:avLst>
              <a:gd name="adj1" fmla="val 68591"/>
              <a:gd name="adj2" fmla="val -173615"/>
              <a:gd name="adj3" fmla="val 68704"/>
              <a:gd name="adj4" fmla="val -217154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*Recorda els verbs impersonals: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infinitiu: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menjar, dormir.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gerundi: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menjant, dormint.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participi:</a:t>
            </a:r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menjat, dormit.</a:t>
            </a:r>
            <a:endParaRPr lang="es-E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0D2AB64-3DA8-4D4A-87FC-F642647D5FDA}"/>
              </a:ext>
            </a:extLst>
          </p:cNvPr>
          <p:cNvSpPr txBox="1">
            <a:spLocks/>
          </p:cNvSpPr>
          <p:nvPr/>
        </p:nvSpPr>
        <p:spPr>
          <a:xfrm>
            <a:off x="1295402" y="588159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ELS SINTAGMES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D88484F-A373-4C15-A770-FD276EAD8240}"/>
              </a:ext>
            </a:extLst>
          </p:cNvPr>
          <p:cNvCxnSpPr/>
          <p:nvPr/>
        </p:nvCxnSpPr>
        <p:spPr>
          <a:xfrm>
            <a:off x="696286" y="1283516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iagrama de flujo: proceso 4">
            <a:extLst>
              <a:ext uri="{FF2B5EF4-FFF2-40B4-BE49-F238E27FC236}">
                <a16:creationId xmlns:a16="http://schemas.microsoft.com/office/drawing/2014/main" id="{A1F67131-2052-4E93-81D7-54E111B53907}"/>
              </a:ext>
            </a:extLst>
          </p:cNvPr>
          <p:cNvSpPr/>
          <p:nvPr/>
        </p:nvSpPr>
        <p:spPr>
          <a:xfrm>
            <a:off x="755009" y="1409351"/>
            <a:ext cx="10553351" cy="4365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Un </a:t>
            </a:r>
            <a:r>
              <a:rPr lang="es-ES" b="1"/>
              <a:t>sintagma</a:t>
            </a:r>
            <a:r>
              <a:rPr lang="es-ES"/>
              <a:t> és un grup de paraules que formen una unitat i fan una mateixa </a:t>
            </a:r>
            <a:r>
              <a:rPr lang="es-ES" b="1"/>
              <a:t>funció sintàctica</a:t>
            </a:r>
            <a:r>
              <a:rPr lang="es-ES"/>
              <a:t> dins de l’oració.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E36C974-65CC-4170-B68F-AE2A7E928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90314"/>
              </p:ext>
            </p:extLst>
          </p:nvPr>
        </p:nvGraphicFramePr>
        <p:xfrm>
          <a:off x="1010176" y="1966555"/>
          <a:ext cx="4023218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93">
                  <a:extLst>
                    <a:ext uri="{9D8B030D-6E8A-4147-A177-3AD203B41FA5}">
                      <a16:colId xmlns:a16="http://schemas.microsoft.com/office/drawing/2014/main" val="1240747568"/>
                    </a:ext>
                  </a:extLst>
                </a:gridCol>
                <a:gridCol w="1040235">
                  <a:extLst>
                    <a:ext uri="{9D8B030D-6E8A-4147-A177-3AD203B41FA5}">
                      <a16:colId xmlns:a16="http://schemas.microsoft.com/office/drawing/2014/main" val="294356909"/>
                    </a:ext>
                  </a:extLst>
                </a:gridCol>
                <a:gridCol w="894590">
                  <a:extLst>
                    <a:ext uri="{9D8B030D-6E8A-4147-A177-3AD203B41FA5}">
                      <a16:colId xmlns:a16="http://schemas.microsoft.com/office/drawing/2014/main" val="32956234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/>
                        <a:t>SINTAGMA NOMINAL (SN)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DET.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possessiu</a:t>
                      </a:r>
                    </a:p>
                    <a:p>
                      <a:pPr algn="ctr"/>
                      <a:r>
                        <a:rPr lang="es-ES" sz="1600"/>
                        <a:t>numeral</a:t>
                      </a:r>
                    </a:p>
                    <a:p>
                      <a:pPr algn="ctr"/>
                      <a:r>
                        <a:rPr lang="es-ES" sz="1600"/>
                        <a:t>indefinit</a:t>
                      </a:r>
                    </a:p>
                    <a:p>
                      <a:pPr algn="ctr"/>
                      <a:r>
                        <a:rPr lang="es-ES" sz="1600"/>
                        <a:t>exclamatiu/interrogatiu</a:t>
                      </a:r>
                    </a:p>
                    <a:p>
                      <a:pPr algn="ctr"/>
                      <a:r>
                        <a:rPr lang="es-ES" sz="1600"/>
                        <a:t>demostratiu</a:t>
                      </a:r>
                    </a:p>
                    <a:p>
                      <a:pPr algn="ctr"/>
                      <a:r>
                        <a:rPr lang="es-ES" sz="1600"/>
                        <a:t>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substantiu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sintagma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9028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602F371D-0785-44EB-AB71-039419289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6903"/>
              </p:ext>
            </p:extLst>
          </p:nvPr>
        </p:nvGraphicFramePr>
        <p:xfrm>
          <a:off x="5776522" y="1978874"/>
          <a:ext cx="5070444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93">
                  <a:extLst>
                    <a:ext uri="{9D8B030D-6E8A-4147-A177-3AD203B41FA5}">
                      <a16:colId xmlns:a16="http://schemas.microsoft.com/office/drawing/2014/main" val="1240747568"/>
                    </a:ext>
                  </a:extLst>
                </a:gridCol>
                <a:gridCol w="1040235">
                  <a:extLst>
                    <a:ext uri="{9D8B030D-6E8A-4147-A177-3AD203B41FA5}">
                      <a16:colId xmlns:a16="http://schemas.microsoft.com/office/drawing/2014/main" val="294356909"/>
                    </a:ext>
                  </a:extLst>
                </a:gridCol>
                <a:gridCol w="1941816">
                  <a:extLst>
                    <a:ext uri="{9D8B030D-6E8A-4147-A177-3AD203B41FA5}">
                      <a16:colId xmlns:a16="http://schemas.microsoft.com/office/drawing/2014/main" val="32956234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/>
                        <a:t>SINTAGMA ADJECTIVAL (SADJ)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MODIFICADOR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CADJ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sintagma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adjectiu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sintagma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9028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71F90224-D8C2-4026-A60A-54CDFC6C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00947"/>
              </p:ext>
            </p:extLst>
          </p:nvPr>
        </p:nvGraphicFramePr>
        <p:xfrm>
          <a:off x="2687627" y="4456852"/>
          <a:ext cx="617779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375">
                  <a:extLst>
                    <a:ext uri="{9D8B030D-6E8A-4147-A177-3AD203B41FA5}">
                      <a16:colId xmlns:a16="http://schemas.microsoft.com/office/drawing/2014/main" val="1240747568"/>
                    </a:ext>
                  </a:extLst>
                </a:gridCol>
                <a:gridCol w="2122415">
                  <a:extLst>
                    <a:ext uri="{9D8B030D-6E8A-4147-A177-3AD203B41FA5}">
                      <a16:colId xmlns:a16="http://schemas.microsoft.com/office/drawing/2014/main" val="32956234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SINTAGMA PREPOSICIONAL (SPREP)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PREPOSICIÓ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COMPLEMENT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a, amb, de, en, per, per a, contra, entre, malgrat, segons, sense, cap a, des de, fins, fins a, 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sintagma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9028"/>
                  </a:ext>
                </a:extLst>
              </a:tr>
            </a:tbl>
          </a:graphicData>
        </a:graphic>
      </p:graphicFrame>
      <p:graphicFrame>
        <p:nvGraphicFramePr>
          <p:cNvPr id="11" name="Tabla 6">
            <a:extLst>
              <a:ext uri="{FF2B5EF4-FFF2-40B4-BE49-F238E27FC236}">
                <a16:creationId xmlns:a16="http://schemas.microsoft.com/office/drawing/2014/main" id="{D263CDA5-3F59-46B3-AAB1-D23BCD179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14394"/>
              </p:ext>
            </p:extLst>
          </p:nvPr>
        </p:nvGraphicFramePr>
        <p:xfrm>
          <a:off x="5776522" y="3156300"/>
          <a:ext cx="5070444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408">
                  <a:extLst>
                    <a:ext uri="{9D8B030D-6E8A-4147-A177-3AD203B41FA5}">
                      <a16:colId xmlns:a16="http://schemas.microsoft.com/office/drawing/2014/main" val="905470554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1240747568"/>
                    </a:ext>
                  </a:extLst>
                </a:gridCol>
                <a:gridCol w="2021748">
                  <a:extLst>
                    <a:ext uri="{9D8B030D-6E8A-4147-A177-3AD203B41FA5}">
                      <a16:colId xmlns:a16="http://schemas.microsoft.com/office/drawing/2014/main" val="32956234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/>
                        <a:t>SINTAGMA ADVERBIAL (SADV)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QUANTIFICADOR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COMPLEMENT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sintagma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adverbi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sintagma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14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CDB87C2-B4D6-4968-9B32-AFE9A3B85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09072"/>
              </p:ext>
            </p:extLst>
          </p:nvPr>
        </p:nvGraphicFramePr>
        <p:xfrm>
          <a:off x="2048779" y="1130727"/>
          <a:ext cx="785023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19">
                  <a:extLst>
                    <a:ext uri="{9D8B030D-6E8A-4147-A177-3AD203B41FA5}">
                      <a16:colId xmlns:a16="http://schemas.microsoft.com/office/drawing/2014/main" val="2428327080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217050187"/>
                    </a:ext>
                  </a:extLst>
                </a:gridCol>
                <a:gridCol w="1971413">
                  <a:extLst>
                    <a:ext uri="{9D8B030D-6E8A-4147-A177-3AD203B41FA5}">
                      <a16:colId xmlns:a16="http://schemas.microsoft.com/office/drawing/2014/main" val="3674830574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2954209137"/>
                    </a:ext>
                  </a:extLst>
                </a:gridCol>
              </a:tblGrid>
              <a:tr h="284535">
                <a:tc gridSpan="4">
                  <a:txBody>
                    <a:bodyPr/>
                    <a:lstStyle/>
                    <a:p>
                      <a:pPr algn="ctr"/>
                      <a:r>
                        <a:rPr lang="es-ES"/>
                        <a:t>SINTAGMA VERBAL (SV)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513782"/>
                  </a:ext>
                </a:extLst>
              </a:tr>
              <a:tr h="284535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>
                    <a:solidFill>
                      <a:srgbClr val="BBC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COMPLEMENT</a:t>
                      </a:r>
                    </a:p>
                  </a:txBody>
                  <a:tcPr anchor="ctr">
                    <a:solidFill>
                      <a:srgbClr val="BBC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</a:t>
                      </a:r>
                    </a:p>
                  </a:txBody>
                  <a:tcPr anchor="ctr">
                    <a:solidFill>
                      <a:srgbClr val="BBC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COMPLEMENT</a:t>
                      </a:r>
                    </a:p>
                  </a:txBody>
                  <a:tcPr anchor="ctr">
                    <a:solidFill>
                      <a:srgbClr val="BBC3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94641"/>
                  </a:ext>
                </a:extLst>
              </a:tr>
              <a:tr h="1768692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PREDICAT VERBAL</a:t>
                      </a:r>
                    </a:p>
                  </a:txBody>
                  <a:tcPr anchor="ctr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u="sng"/>
                        <a:t>directe</a:t>
                      </a:r>
                      <a:r>
                        <a:rPr lang="es-ES" sz="1600" u="none"/>
                        <a:t> (què?)</a:t>
                      </a:r>
                    </a:p>
                    <a:p>
                      <a:pPr algn="ctr"/>
                      <a:r>
                        <a:rPr lang="es-ES" sz="1600" u="sng"/>
                        <a:t>indirecte</a:t>
                      </a:r>
                      <a:r>
                        <a:rPr lang="es-ES" sz="1600" u="none"/>
                        <a:t> (qui? a qui?)</a:t>
                      </a:r>
                    </a:p>
                    <a:p>
                      <a:pPr algn="ctr"/>
                      <a:r>
                        <a:rPr lang="es-ES" sz="1600" u="sng"/>
                        <a:t>circumstancial</a:t>
                      </a:r>
                      <a:r>
                        <a:rPr lang="es-ES" sz="1600" u="none"/>
                        <a:t>:</a:t>
                      </a:r>
                    </a:p>
                    <a:p>
                      <a:pPr algn="l"/>
                      <a:r>
                        <a:rPr lang="es-ES" sz="1600" u="none"/>
                        <a:t>-lloc: on?</a:t>
                      </a:r>
                    </a:p>
                    <a:p>
                      <a:pPr algn="l"/>
                      <a:r>
                        <a:rPr lang="es-ES" sz="1600" u="none"/>
                        <a:t>-temps: quan?</a:t>
                      </a:r>
                    </a:p>
                    <a:p>
                      <a:pPr algn="l"/>
                      <a:r>
                        <a:rPr lang="es-ES" sz="1600" u="none"/>
                        <a:t>-causa: per què?</a:t>
                      </a:r>
                    </a:p>
                    <a:p>
                      <a:pPr algn="l"/>
                      <a:r>
                        <a:rPr lang="es-ES" sz="1600" u="none"/>
                        <a:t>-finalitat: per a què?</a:t>
                      </a:r>
                    </a:p>
                    <a:p>
                      <a:pPr algn="l"/>
                      <a:r>
                        <a:rPr lang="es-ES" sz="1600" u="none"/>
                        <a:t>-mode: com?</a:t>
                      </a:r>
                    </a:p>
                    <a:p>
                      <a:pPr algn="l"/>
                      <a:r>
                        <a:rPr lang="es-ES" sz="1600" u="none"/>
                        <a:t>-companyia: amb qui?</a:t>
                      </a:r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u="sng"/>
                        <a:t>verb no copulatiu</a:t>
                      </a:r>
                      <a:endParaRPr lang="es-ES" sz="1600" u="none"/>
                    </a:p>
                    <a:p>
                      <a:pPr algn="ctr"/>
                      <a:r>
                        <a:rPr lang="es-ES" sz="1200" u="none"/>
                        <a:t>(tots menys ser/estar/semblar/parèixer)</a:t>
                      </a:r>
                      <a:endParaRPr lang="es-ES" sz="1200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u="sng"/>
                        <a:t>directe</a:t>
                      </a:r>
                      <a:r>
                        <a:rPr lang="es-ES" sz="1600" u="none"/>
                        <a:t> (què?)</a:t>
                      </a:r>
                    </a:p>
                    <a:p>
                      <a:pPr algn="ctr"/>
                      <a:r>
                        <a:rPr lang="es-ES" sz="1600" u="sng"/>
                        <a:t>indirecte</a:t>
                      </a:r>
                      <a:r>
                        <a:rPr lang="es-ES" sz="1600" u="none"/>
                        <a:t> (qui? a qui?)</a:t>
                      </a:r>
                    </a:p>
                    <a:p>
                      <a:pPr algn="ctr"/>
                      <a:r>
                        <a:rPr lang="es-ES" sz="1600" u="sng"/>
                        <a:t>circumstancial</a:t>
                      </a:r>
                      <a:r>
                        <a:rPr lang="es-ES" sz="1600" u="none"/>
                        <a:t>:</a:t>
                      </a:r>
                    </a:p>
                    <a:p>
                      <a:pPr algn="l"/>
                      <a:r>
                        <a:rPr lang="es-ES" sz="1600" u="none"/>
                        <a:t>-lloc: on?</a:t>
                      </a:r>
                    </a:p>
                    <a:p>
                      <a:pPr algn="l"/>
                      <a:r>
                        <a:rPr lang="es-ES" sz="1600" u="none"/>
                        <a:t>-temps: quan?</a:t>
                      </a:r>
                    </a:p>
                    <a:p>
                      <a:pPr algn="l"/>
                      <a:r>
                        <a:rPr lang="es-ES" sz="1600" u="none"/>
                        <a:t>-causa: per què?</a:t>
                      </a:r>
                    </a:p>
                    <a:p>
                      <a:pPr algn="l"/>
                      <a:r>
                        <a:rPr lang="es-ES" sz="1600" u="none"/>
                        <a:t>-finalitat: per a què?</a:t>
                      </a:r>
                    </a:p>
                    <a:p>
                      <a:pPr algn="l"/>
                      <a:r>
                        <a:rPr lang="es-ES" sz="1600" u="none"/>
                        <a:t>-mode: com?</a:t>
                      </a:r>
                    </a:p>
                    <a:p>
                      <a:pPr algn="l"/>
                      <a:r>
                        <a:rPr lang="es-ES" sz="1600" u="none"/>
                        <a:t>-companyia: amb qui?</a:t>
                      </a:r>
                      <a:endParaRPr lang="es-ES" sz="1600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91916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PREDICAT NOMINAL</a:t>
                      </a:r>
                    </a:p>
                  </a:txBody>
                  <a:tcPr anchor="ctr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u="sng"/>
                        <a:t>*atribut</a:t>
                      </a:r>
                      <a:r>
                        <a:rPr lang="es-ES" sz="1600" u="none"/>
                        <a:t> (ho)</a:t>
                      </a:r>
                      <a:endParaRPr lang="es-ES" sz="1600" u="sng"/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u="sng"/>
                        <a:t>verb copulatiu</a:t>
                      </a:r>
                      <a:r>
                        <a:rPr lang="es-ES" sz="1600" u="none"/>
                        <a:t> </a:t>
                      </a:r>
                      <a:r>
                        <a:rPr lang="es-ES" sz="1200" u="none"/>
                        <a:t>(ser/estar/semblar/parèixer)</a:t>
                      </a:r>
                      <a:endParaRPr lang="es-ES" sz="1600" u="sng"/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u="sng"/>
                        <a:t>*atribut</a:t>
                      </a:r>
                      <a:r>
                        <a:rPr lang="es-ES" sz="1600" u="none"/>
                        <a:t> (ho)</a:t>
                      </a:r>
                      <a:endParaRPr lang="es-ES" sz="1600" u="sng"/>
                    </a:p>
                  </a:txBody>
                  <a:tcP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5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4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621C3-50BC-4AFF-B717-62110158400E}"/>
              </a:ext>
            </a:extLst>
          </p:cNvPr>
          <p:cNvSpPr txBox="1">
            <a:spLocks/>
          </p:cNvSpPr>
          <p:nvPr/>
        </p:nvSpPr>
        <p:spPr>
          <a:xfrm>
            <a:off x="1295402" y="553235"/>
            <a:ext cx="9601196" cy="888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L’APOSTROFACIÓ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764C0D1-1D76-4236-96D7-473DE2DB0D97}"/>
              </a:ext>
            </a:extLst>
          </p:cNvPr>
          <p:cNvCxnSpPr/>
          <p:nvPr/>
        </p:nvCxnSpPr>
        <p:spPr>
          <a:xfrm>
            <a:off x="696286" y="1191390"/>
            <a:ext cx="10612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E058CC4C-9D90-4DF2-8F08-B5B78C0A8278}"/>
              </a:ext>
            </a:extLst>
          </p:cNvPr>
          <p:cNvSpPr/>
          <p:nvPr/>
        </p:nvSpPr>
        <p:spPr>
          <a:xfrm>
            <a:off x="755009" y="1258502"/>
            <a:ext cx="10553351" cy="4365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L’</a:t>
            </a:r>
            <a:r>
              <a:rPr lang="es-ES" b="1"/>
              <a:t>apòstrof</a:t>
            </a:r>
            <a:r>
              <a:rPr lang="es-ES"/>
              <a:t> és el signe (‘) que s’utilitza per mostrar la </a:t>
            </a:r>
            <a:r>
              <a:rPr lang="es-ES" b="1"/>
              <a:t>supressió</a:t>
            </a:r>
            <a:r>
              <a:rPr lang="es-ES"/>
              <a:t> d’una unió de vocals de distintes paraules.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21FDD2-38EB-4CD7-8691-A7994755228D}"/>
              </a:ext>
            </a:extLst>
          </p:cNvPr>
          <p:cNvSpPr txBox="1"/>
          <p:nvPr/>
        </p:nvSpPr>
        <p:spPr>
          <a:xfrm>
            <a:off x="755009" y="1695042"/>
            <a:ext cx="450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APOSTROFACIÓ D’ARTICLES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D5BA733F-890A-4092-AA48-B3B8C8076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14485"/>
              </p:ext>
            </p:extLst>
          </p:nvPr>
        </p:nvGraphicFramePr>
        <p:xfrm>
          <a:off x="966598" y="2174715"/>
          <a:ext cx="10341764" cy="2052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0158">
                  <a:extLst>
                    <a:ext uri="{9D8B030D-6E8A-4147-A177-3AD203B41FA5}">
                      <a16:colId xmlns:a16="http://schemas.microsoft.com/office/drawing/2014/main" val="2674685391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2435249038"/>
                    </a:ext>
                  </a:extLst>
                </a:gridCol>
                <a:gridCol w="1837189">
                  <a:extLst>
                    <a:ext uri="{9D8B030D-6E8A-4147-A177-3AD203B41FA5}">
                      <a16:colId xmlns:a16="http://schemas.microsoft.com/office/drawing/2014/main" val="199907261"/>
                    </a:ext>
                  </a:extLst>
                </a:gridCol>
                <a:gridCol w="4882395">
                  <a:extLst>
                    <a:ext uri="{9D8B030D-6E8A-4147-A177-3AD203B41FA5}">
                      <a16:colId xmlns:a16="http://schemas.microsoft.com/office/drawing/2014/main" val="88559384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EL</a:t>
                      </a:r>
                    </a:p>
                  </a:txBody>
                  <a:tcPr>
                    <a:solidFill>
                      <a:srgbClr val="E4E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E4E9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LA</a:t>
                      </a:r>
                    </a:p>
                  </a:txBody>
                  <a:tcPr>
                    <a:solidFill>
                      <a:srgbClr val="E4E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E4E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S’APOSTROFA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EXCEPCIONS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S’APOSTROFA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EXCEPCIONS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9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/>
                        <a:t>davant </a:t>
                      </a:r>
                      <a:r>
                        <a:rPr lang="es-ES" sz="1600" b="1"/>
                        <a:t>vocal/h</a:t>
                      </a:r>
                      <a:endParaRPr lang="es-E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I consonàntica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H aspirada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/>
                        <a:t>davant </a:t>
                      </a:r>
                      <a:r>
                        <a:rPr lang="es-ES" sz="1600" b="1"/>
                        <a:t>vocal/h</a:t>
                      </a:r>
                      <a:endParaRPr lang="es-E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I consonàntica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Evitar confusió</a:t>
                      </a:r>
                      <a:r>
                        <a:rPr lang="es-ES" sz="1600" b="0"/>
                        <a:t> (la asimetría, la ira, la anormalitat)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Hores</a:t>
                      </a:r>
                      <a:r>
                        <a:rPr lang="es-ES" sz="1600" b="0"/>
                        <a:t> (LA una)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/>
                        <a:t>davant </a:t>
                      </a:r>
                      <a:r>
                        <a:rPr lang="es-ES" sz="1600" b="1"/>
                        <a:t>I/U/HI/HU</a:t>
                      </a:r>
                      <a:r>
                        <a:rPr lang="es-ES" sz="1600" b="0"/>
                        <a:t> </a:t>
                      </a:r>
                      <a:r>
                        <a:rPr lang="es-ES" sz="1600" b="1"/>
                        <a:t>àtones</a:t>
                      </a:r>
                      <a:endParaRPr lang="es-ES" sz="1600" b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Noms de lletres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0194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B40664F-46B0-49D2-94A2-0C441F385005}"/>
              </a:ext>
            </a:extLst>
          </p:cNvPr>
          <p:cNvSpPr txBox="1"/>
          <p:nvPr/>
        </p:nvSpPr>
        <p:spPr>
          <a:xfrm>
            <a:off x="823519" y="4223796"/>
            <a:ext cx="643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APOSTROFACIÓ DE LA PREPOSICIÓ “DE”</a:t>
            </a:r>
          </a:p>
        </p:txBody>
      </p:sp>
      <p:graphicFrame>
        <p:nvGraphicFramePr>
          <p:cNvPr id="11" name="Tabla 6">
            <a:extLst>
              <a:ext uri="{FF2B5EF4-FFF2-40B4-BE49-F238E27FC236}">
                <a16:creationId xmlns:a16="http://schemas.microsoft.com/office/drawing/2014/main" id="{5D58CBB4-DAB8-4B0E-8ED0-7F105002F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78592"/>
              </p:ext>
            </p:extLst>
          </p:nvPr>
        </p:nvGraphicFramePr>
        <p:xfrm>
          <a:off x="966598" y="4667829"/>
          <a:ext cx="3622180" cy="15821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0158">
                  <a:extLst>
                    <a:ext uri="{9D8B030D-6E8A-4147-A177-3AD203B41FA5}">
                      <a16:colId xmlns:a16="http://schemas.microsoft.com/office/drawing/2014/main" val="2674685391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2435249038"/>
                    </a:ext>
                  </a:extLst>
                </a:gridCol>
              </a:tblGrid>
              <a:tr h="374983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DE</a:t>
                      </a:r>
                    </a:p>
                  </a:txBody>
                  <a:tcPr>
                    <a:solidFill>
                      <a:srgbClr val="E4E9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E4E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0949"/>
                  </a:ext>
                </a:extLst>
              </a:tr>
              <a:tr h="37498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S’APOSTROFA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EXCEPCIONS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95980"/>
                  </a:ext>
                </a:extLst>
              </a:tr>
              <a:tr h="8321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/>
                        <a:t>davant </a:t>
                      </a:r>
                      <a:r>
                        <a:rPr lang="es-ES" sz="1600" b="1"/>
                        <a:t>vocal/h</a:t>
                      </a:r>
                      <a:endParaRPr lang="es-E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I consonàntica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H aspirada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Nom de lletres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01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89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988</TotalTime>
  <Words>1178</Words>
  <Application>Microsoft Office PowerPoint</Application>
  <PresentationFormat>Panorámica</PresentationFormat>
  <Paragraphs>312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Ink Free</vt:lpstr>
      <vt:lpstr>Wingdings</vt:lpstr>
      <vt:lpstr>Orgánico</vt:lpstr>
      <vt:lpstr>EXAMEN VALENCIÀ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VALENCIÀ</dc:title>
  <dc:creator>Eva Arnau</dc:creator>
  <cp:lastModifiedBy>Eva Arnau</cp:lastModifiedBy>
  <cp:revision>42</cp:revision>
  <dcterms:created xsi:type="dcterms:W3CDTF">2021-09-30T16:05:32Z</dcterms:created>
  <dcterms:modified xsi:type="dcterms:W3CDTF">2021-10-06T17:15:27Z</dcterms:modified>
</cp:coreProperties>
</file>