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D2A9E-DF90-48B6-97AD-E3DB25A26E2A}" type="datetimeFigureOut">
              <a:rPr lang="es-ES" smtClean="0"/>
              <a:t>24/09/2021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99D11-6407-4A6B-A77C-EA1F0D4113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87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E54C7-9364-4A00-B512-07795E44E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Geografia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F5AE0B-9960-417F-A2A4-1407C9F352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tema 1- demografia</a:t>
            </a:r>
          </a:p>
        </p:txBody>
      </p:sp>
    </p:spTree>
    <p:extLst>
      <p:ext uri="{BB962C8B-B14F-4D97-AF65-F5344CB8AC3E}">
        <p14:creationId xmlns:p14="http://schemas.microsoft.com/office/powerpoint/2010/main" val="1309631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17651A6-012A-453B-92A7-B8464F597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742" y="0"/>
            <a:ext cx="104425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510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476DF-E32E-452A-9056-A46D49D8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566" y="167786"/>
            <a:ext cx="10997967" cy="741740"/>
          </a:xfrm>
        </p:spPr>
        <p:txBody>
          <a:bodyPr>
            <a:normAutofit fontScale="90000"/>
          </a:bodyPr>
          <a:lstStyle/>
          <a:p>
            <a:r>
              <a:rPr lang="es-ES"/>
              <a:t>5. DINÀMIQUES DE LA POBLACIÓ ESPANYOLA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1B9636D-36CD-414D-8537-73B8650EDADF}"/>
              </a:ext>
            </a:extLst>
          </p:cNvPr>
          <p:cNvSpPr txBox="1">
            <a:spLocks/>
          </p:cNvSpPr>
          <p:nvPr/>
        </p:nvSpPr>
        <p:spPr>
          <a:xfrm>
            <a:off x="1006839" y="977196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LA NATALITAT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C0D82AB-AB7F-402E-910E-8C5A4022FDAC}"/>
              </a:ext>
            </a:extLst>
          </p:cNvPr>
          <p:cNvSpPr txBox="1">
            <a:spLocks/>
          </p:cNvSpPr>
          <p:nvPr/>
        </p:nvSpPr>
        <p:spPr>
          <a:xfrm>
            <a:off x="1184566" y="1337924"/>
            <a:ext cx="10178322" cy="10354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/>
              <a:t>A Espanya hi ha una </a:t>
            </a:r>
            <a:r>
              <a:rPr lang="es-ES" sz="1600" b="1"/>
              <a:t>baixa natalitat</a:t>
            </a:r>
            <a:r>
              <a:rPr lang="es-ES" sz="1600"/>
              <a:t> (339.206 naixements/any).</a:t>
            </a:r>
          </a:p>
          <a:p>
            <a:r>
              <a:rPr lang="es-ES" sz="1600"/>
              <a:t>La </a:t>
            </a:r>
            <a:r>
              <a:rPr lang="es-ES" sz="1600" b="1"/>
              <a:t>taxa de fecunditat és baixa</a:t>
            </a:r>
            <a:r>
              <a:rPr lang="es-ES" sz="1600"/>
              <a:t> i no es compleix el </a:t>
            </a:r>
            <a:r>
              <a:rPr lang="es-ES" sz="1600" u="sng"/>
              <a:t>relleu generacional </a:t>
            </a:r>
            <a:r>
              <a:rPr lang="es-ES" sz="1600"/>
              <a:t>de 2,1 fills/dona (1,18 a Espanya).</a:t>
            </a:r>
          </a:p>
          <a:p>
            <a:r>
              <a:rPr lang="es-ES" sz="1600"/>
              <a:t>Naixen més dones que homes / any.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6D8A976-F3C0-4BFE-8A4C-3247BE935322}"/>
              </a:ext>
            </a:extLst>
          </p:cNvPr>
          <p:cNvSpPr txBox="1"/>
          <p:nvPr/>
        </p:nvSpPr>
        <p:spPr>
          <a:xfrm>
            <a:off x="1006840" y="2386738"/>
            <a:ext cx="2296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 QUÈ?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8EDA84E4-A12A-43FA-BC93-C2488ABE6F60}"/>
              </a:ext>
            </a:extLst>
          </p:cNvPr>
          <p:cNvSpPr txBox="1">
            <a:spLocks/>
          </p:cNvSpPr>
          <p:nvPr/>
        </p:nvSpPr>
        <p:spPr>
          <a:xfrm>
            <a:off x="1553682" y="2812811"/>
            <a:ext cx="10178322" cy="943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1600"/>
              <a:t>Raons </a:t>
            </a:r>
            <a:r>
              <a:rPr lang="es-ES" sz="1600" b="1"/>
              <a:t>econòmiques</a:t>
            </a:r>
            <a:r>
              <a:rPr lang="es-ES" sz="160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/>
              <a:t>No es necessiten fills per a </a:t>
            </a:r>
            <a:r>
              <a:rPr lang="es-ES" sz="1600" b="1"/>
              <a:t>treballar</a:t>
            </a:r>
            <a:r>
              <a:rPr lang="es-ES" sz="1600"/>
              <a:t> / no </a:t>
            </a:r>
            <a:r>
              <a:rPr lang="es-ES" sz="1600" b="1"/>
              <a:t>volen</a:t>
            </a:r>
            <a:r>
              <a:rPr lang="es-ES" sz="1600"/>
              <a:t> fills.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600"/>
              <a:t>L’edat mitjana que les dones tenen el </a:t>
            </a:r>
            <a:r>
              <a:rPr lang="es-ES" sz="1600" b="1"/>
              <a:t>primer fill</a:t>
            </a:r>
            <a:r>
              <a:rPr lang="es-ES" sz="1600"/>
              <a:t> és als 31/32 anys.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D1286FE9-767E-4BD9-A8F2-8BB90E0A8C6B}"/>
              </a:ext>
            </a:extLst>
          </p:cNvPr>
          <p:cNvSpPr txBox="1">
            <a:spLocks/>
          </p:cNvSpPr>
          <p:nvPr/>
        </p:nvSpPr>
        <p:spPr>
          <a:xfrm>
            <a:off x="1006840" y="3760774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LA MORTALITAT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Marcador de contenido 2">
                <a:extLst>
                  <a:ext uri="{FF2B5EF4-FFF2-40B4-BE49-F238E27FC236}">
                    <a16:creationId xmlns:a16="http://schemas.microsoft.com/office/drawing/2014/main" id="{F7DA4D7E-6099-483A-A1E3-9970DB9D55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84567" y="4121502"/>
                <a:ext cx="10178322" cy="9915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20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400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ES" sz="1600"/>
                  <a:t>A Espanya hi ha una </a:t>
                </a:r>
                <a:r>
                  <a:rPr lang="es-ES" sz="1600" b="1"/>
                  <a:t>baixa mortalitat</a:t>
                </a:r>
                <a:r>
                  <a:rPr lang="es-ES" sz="1600"/>
                  <a:t> (taxa de 10,38</a:t>
                </a:r>
                <a14:m>
                  <m:oMath xmlns:m="http://schemas.openxmlformats.org/officeDocument/2006/math">
                    <m:r>
                      <a:rPr lang="es-ES" sz="1600" i="1">
                        <a:latin typeface="Cambria Math" panose="02040503050406030204" pitchFamily="18" charset="0"/>
                      </a:rPr>
                      <m:t>‰</m:t>
                    </m:r>
                  </m:oMath>
                </a14:m>
                <a:r>
                  <a:rPr lang="es-ES" sz="1600"/>
                  <a:t>).</a:t>
                </a:r>
              </a:p>
              <a:p>
                <a:r>
                  <a:rPr lang="es-ES" sz="1600"/>
                  <a:t>Alta </a:t>
                </a:r>
                <a:r>
                  <a:rPr lang="es-ES" sz="1600" b="1"/>
                  <a:t>esperança de vida</a:t>
                </a:r>
                <a:r>
                  <a:rPr lang="es-ES" sz="1600"/>
                  <a:t>, vivint +80 anys.</a:t>
                </a:r>
              </a:p>
              <a:p>
                <a:r>
                  <a:rPr lang="es-ES" sz="1600"/>
                  <a:t>Moren més homes que dones / any.</a:t>
                </a:r>
              </a:p>
            </p:txBody>
          </p:sp>
        </mc:Choice>
        <mc:Fallback xmlns="">
          <p:sp>
            <p:nvSpPr>
              <p:cNvPr id="17" name="Marcador de contenido 2">
                <a:extLst>
                  <a:ext uri="{FF2B5EF4-FFF2-40B4-BE49-F238E27FC236}">
                    <a16:creationId xmlns:a16="http://schemas.microsoft.com/office/drawing/2014/main" id="{F7DA4D7E-6099-483A-A1E3-9970DB9D55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7" y="4121502"/>
                <a:ext cx="10178322" cy="991532"/>
              </a:xfrm>
              <a:prstGeom prst="rect">
                <a:avLst/>
              </a:prstGeom>
              <a:blipFill>
                <a:blip r:embed="rId2"/>
                <a:stretch>
                  <a:fillRect l="-180" t="-1227" b="-306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adroTexto 17">
            <a:extLst>
              <a:ext uri="{FF2B5EF4-FFF2-40B4-BE49-F238E27FC236}">
                <a16:creationId xmlns:a16="http://schemas.microsoft.com/office/drawing/2014/main" id="{EDAA9544-103C-4B87-8F64-039097F55C35}"/>
              </a:ext>
            </a:extLst>
          </p:cNvPr>
          <p:cNvSpPr txBox="1"/>
          <p:nvPr/>
        </p:nvSpPr>
        <p:spPr>
          <a:xfrm>
            <a:off x="1006840" y="5082376"/>
            <a:ext cx="2296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PER QUÈ?</a:t>
            </a:r>
          </a:p>
        </p:txBody>
      </p:sp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6C335F35-7F6B-47DC-82DC-5D386A2434D8}"/>
              </a:ext>
            </a:extLst>
          </p:cNvPr>
          <p:cNvSpPr txBox="1">
            <a:spLocks/>
          </p:cNvSpPr>
          <p:nvPr/>
        </p:nvSpPr>
        <p:spPr>
          <a:xfrm>
            <a:off x="1553682" y="5482487"/>
            <a:ext cx="10178322" cy="40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ES" sz="1600"/>
              <a:t>Bones condicions </a:t>
            </a:r>
            <a:r>
              <a:rPr lang="es-ES" sz="1600" b="1"/>
              <a:t>higièniques, sanitàries, alimentàries.</a:t>
            </a:r>
            <a:endParaRPr lang="es-ES" sz="1600"/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83615EB8-C844-4D1F-80CC-342452761428}"/>
              </a:ext>
            </a:extLst>
          </p:cNvPr>
          <p:cNvCxnSpPr/>
          <p:nvPr/>
        </p:nvCxnSpPr>
        <p:spPr>
          <a:xfrm>
            <a:off x="4538444" y="2190624"/>
            <a:ext cx="4756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C64C5C9-90C3-49B2-BB96-763856F1BA4C}"/>
              </a:ext>
            </a:extLst>
          </p:cNvPr>
          <p:cNvCxnSpPr/>
          <p:nvPr/>
        </p:nvCxnSpPr>
        <p:spPr>
          <a:xfrm>
            <a:off x="4353887" y="4940906"/>
            <a:ext cx="4907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F96A4386-F463-4CF8-BB63-D7062E871F66}"/>
              </a:ext>
            </a:extLst>
          </p:cNvPr>
          <p:cNvCxnSpPr>
            <a:cxnSpLocks/>
          </p:cNvCxnSpPr>
          <p:nvPr/>
        </p:nvCxnSpPr>
        <p:spPr>
          <a:xfrm>
            <a:off x="9278224" y="2190624"/>
            <a:ext cx="0" cy="2750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4783710-6F26-438F-AFF5-547FD39A06D7}"/>
              </a:ext>
            </a:extLst>
          </p:cNvPr>
          <p:cNvSpPr txBox="1"/>
          <p:nvPr/>
        </p:nvSpPr>
        <p:spPr>
          <a:xfrm>
            <a:off x="9259446" y="2997998"/>
            <a:ext cx="2678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-moren més per </a:t>
            </a:r>
            <a:r>
              <a:rPr lang="es-ES" sz="1400" u="sng">
                <a:solidFill>
                  <a:schemeClr val="tx1">
                    <a:lumMod val="65000"/>
                    <a:lumOff val="35000"/>
                  </a:schemeClr>
                </a:solidFill>
              </a:rPr>
              <a:t>costums</a:t>
            </a:r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 (beure, fumar...).</a:t>
            </a: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id="{01D53C10-6017-4F69-97D1-A1C2AD4149C3}"/>
              </a:ext>
            </a:extLst>
          </p:cNvPr>
          <p:cNvSpPr txBox="1">
            <a:spLocks/>
          </p:cNvSpPr>
          <p:nvPr/>
        </p:nvSpPr>
        <p:spPr>
          <a:xfrm>
            <a:off x="1099420" y="5851939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DISMINUCIÓ POBLACIÓ ESPANYOLA</a:t>
            </a:r>
          </a:p>
        </p:txBody>
      </p:sp>
      <p:sp>
        <p:nvSpPr>
          <p:cNvPr id="29" name="Marcador de contenido 2">
            <a:extLst>
              <a:ext uri="{FF2B5EF4-FFF2-40B4-BE49-F238E27FC236}">
                <a16:creationId xmlns:a16="http://schemas.microsoft.com/office/drawing/2014/main" id="{4191761A-C888-4C97-8F36-BDADA9EF1F3D}"/>
              </a:ext>
            </a:extLst>
          </p:cNvPr>
          <p:cNvSpPr txBox="1">
            <a:spLocks/>
          </p:cNvSpPr>
          <p:nvPr/>
        </p:nvSpPr>
        <p:spPr>
          <a:xfrm>
            <a:off x="1006839" y="6196101"/>
            <a:ext cx="10178322" cy="432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600"/>
              <a:t>La població espanyola disminueix perquè el </a:t>
            </a:r>
            <a:r>
              <a:rPr lang="es-ES" sz="1600" b="1"/>
              <a:t>saldo migratori</a:t>
            </a:r>
            <a:r>
              <a:rPr lang="es-ES" sz="1600"/>
              <a:t> és </a:t>
            </a:r>
            <a:r>
              <a:rPr lang="es-ES" sz="1600" u="sng"/>
              <a:t>negatiu</a:t>
            </a:r>
            <a:r>
              <a:rPr lang="es-ES" sz="1600"/>
              <a:t> (marxen més persones de les que arriben).</a:t>
            </a:r>
          </a:p>
        </p:txBody>
      </p:sp>
    </p:spTree>
    <p:extLst>
      <p:ext uri="{BB962C8B-B14F-4D97-AF65-F5344CB8AC3E}">
        <p14:creationId xmlns:p14="http://schemas.microsoft.com/office/powerpoint/2010/main" val="426376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ABC09-F49C-4C4D-BF69-913CD7773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87" y="113938"/>
            <a:ext cx="10178322" cy="1052132"/>
          </a:xfrm>
        </p:spPr>
        <p:txBody>
          <a:bodyPr>
            <a:normAutofit/>
          </a:bodyPr>
          <a:lstStyle/>
          <a:p>
            <a:r>
              <a:rPr lang="es-ES"/>
              <a:t>VOCABULARI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D1639E-F37F-4495-BBC4-0FA22ECEB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87" y="755009"/>
            <a:ext cx="10178322" cy="6102991"/>
          </a:xfrm>
        </p:spPr>
        <p:txBody>
          <a:bodyPr>
            <a:normAutofit fontScale="85000" lnSpcReduction="10000"/>
          </a:bodyPr>
          <a:lstStyle/>
          <a:p>
            <a:r>
              <a:rPr lang="es-ES" b="1"/>
              <a:t>Demografia: </a:t>
            </a:r>
            <a:r>
              <a:rPr lang="es-ES"/>
              <a:t>nombre d’habitants, dinàmica i estructura de la població.</a:t>
            </a:r>
            <a:endParaRPr lang="es-ES" b="1"/>
          </a:p>
          <a:p>
            <a:r>
              <a:rPr lang="es-ES" b="1"/>
              <a:t>Densitat de població: </a:t>
            </a:r>
            <a:r>
              <a:rPr lang="es-ES"/>
              <a:t>expressa la quantitat d’habitants que hi ha en un territori (població/superfície </a:t>
            </a:r>
            <a:r>
              <a:rPr lang="es-ES" sz="1400"/>
              <a:t>(km</a:t>
            </a:r>
            <a:r>
              <a:rPr lang="es-ES" sz="1400" baseline="30000"/>
              <a:t>2</a:t>
            </a:r>
            <a:r>
              <a:rPr lang="es-ES" sz="1400"/>
              <a:t>)</a:t>
            </a:r>
            <a:r>
              <a:rPr lang="es-ES"/>
              <a:t>). Serveix per comparar la població d’uns territoris i uns altres de distint tamany.</a:t>
            </a:r>
            <a:endParaRPr lang="es-ES" b="1"/>
          </a:p>
          <a:p>
            <a:r>
              <a:rPr lang="es-ES" b="1"/>
              <a:t>Dinàmica de població: </a:t>
            </a:r>
            <a:r>
              <a:rPr lang="es-ES"/>
              <a:t>fa referència als canvis de la població: si augmenta, si disminueix...</a:t>
            </a:r>
            <a:endParaRPr lang="es-ES" b="1"/>
          </a:p>
          <a:p>
            <a:r>
              <a:rPr lang="es-ES" b="1"/>
              <a:t>Natalitat: </a:t>
            </a:r>
            <a:r>
              <a:rPr lang="es-ES"/>
              <a:t>representa els naixements relatius a la població (nº naixements/població).</a:t>
            </a:r>
            <a:endParaRPr lang="es-ES" b="1"/>
          </a:p>
          <a:p>
            <a:r>
              <a:rPr lang="es-ES" b="1"/>
              <a:t>Mortalitat:</a:t>
            </a:r>
            <a:r>
              <a:rPr lang="es-ES"/>
              <a:t> representa les morts relatives a la població (nº defuncions/població).</a:t>
            </a:r>
          </a:p>
          <a:p>
            <a:r>
              <a:rPr lang="es-ES" b="1"/>
              <a:t>Fecunditat:</a:t>
            </a:r>
            <a:r>
              <a:rPr lang="es-ES"/>
              <a:t> representa els naixements relatius a les dones (nºnaixements/dones 15-49 anys).</a:t>
            </a:r>
          </a:p>
          <a:p>
            <a:r>
              <a:rPr lang="es-ES" b="1"/>
              <a:t>Esperança de vida:</a:t>
            </a:r>
            <a:r>
              <a:rPr lang="es-ES"/>
              <a:t> edat mitjana que es prevé per a viure.</a:t>
            </a:r>
          </a:p>
          <a:p>
            <a:r>
              <a:rPr lang="es-ES" b="1"/>
              <a:t>Mortalitat infantil:</a:t>
            </a:r>
            <a:r>
              <a:rPr lang="es-ES"/>
              <a:t> representa les morts d’infants relatius als naixements (nº defuncions -1any/nº naixements).</a:t>
            </a:r>
          </a:p>
          <a:p>
            <a:r>
              <a:rPr lang="es-ES" b="1"/>
              <a:t>Nº mitjà de fills per dona:</a:t>
            </a:r>
            <a:r>
              <a:rPr lang="es-ES"/>
              <a:t> Mitjana de fills que ha de tindre cada dona per rellevar la generació (~2’1).</a:t>
            </a:r>
          </a:p>
          <a:p>
            <a:r>
              <a:rPr lang="es-ES" b="1"/>
              <a:t>Moviment natural/vegetatiu:</a:t>
            </a:r>
            <a:r>
              <a:rPr lang="es-ES"/>
              <a:t> canvis en la població relacionats amb la natalitat/mortalitat d’un territori.</a:t>
            </a:r>
          </a:p>
          <a:p>
            <a:r>
              <a:rPr lang="es-ES" b="1"/>
              <a:t>Moviment migratori:</a:t>
            </a:r>
            <a:r>
              <a:rPr lang="es-ES"/>
              <a:t> canvis en la població relacionats amb les migracions (immigrants/emigrants) d’un territori.</a:t>
            </a:r>
          </a:p>
          <a:p>
            <a:r>
              <a:rPr lang="es-ES" b="1"/>
              <a:t>Creixement natural/vegetatiu:</a:t>
            </a:r>
            <a:r>
              <a:rPr lang="es-ES"/>
              <a:t> diferència entre la natalitat i la mortalitat d’un territori.</a:t>
            </a:r>
          </a:p>
          <a:p>
            <a:r>
              <a:rPr lang="es-ES" b="1"/>
              <a:t>Saldo migratori:</a:t>
            </a:r>
            <a:r>
              <a:rPr lang="es-ES"/>
              <a:t> diferència entre els immigrants i emigrants d’un territori.</a:t>
            </a:r>
          </a:p>
          <a:p>
            <a:r>
              <a:rPr lang="es-ES" b="1"/>
              <a:t>Creixement reial:</a:t>
            </a:r>
            <a:r>
              <a:rPr lang="es-ES"/>
              <a:t> creixement total de la població en un territori, que inclou el creiximent natural/vegetatiu (naixements i morts), i el saldo migratori (immigrants i emigrants).</a:t>
            </a:r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1700397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F9DD5-D6F3-4260-8A8F-DB44C0AD1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28279"/>
            <a:ext cx="10178322" cy="929402"/>
          </a:xfrm>
        </p:spPr>
        <p:txBody>
          <a:bodyPr>
            <a:normAutofit/>
          </a:bodyPr>
          <a:lstStyle/>
          <a:p>
            <a:r>
              <a:rPr lang="es-ES"/>
              <a:t>OPERACIONS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47F1BEBF-2BFB-4F3D-A3FB-8369382D7648}"/>
              </a:ext>
            </a:extLst>
          </p:cNvPr>
          <p:cNvSpPr txBox="1">
            <a:spLocks/>
          </p:cNvSpPr>
          <p:nvPr/>
        </p:nvSpPr>
        <p:spPr>
          <a:xfrm>
            <a:off x="1666194" y="1288780"/>
            <a:ext cx="2184675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NATALITAT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C55BB9C6-A912-40F5-9D90-142F5C197F93}"/>
                  </a:ext>
                </a:extLst>
              </p:cNvPr>
              <p:cNvSpPr txBox="1"/>
              <p:nvPr/>
            </p:nvSpPr>
            <p:spPr>
              <a:xfrm>
                <a:off x="1313199" y="1543193"/>
                <a:ext cx="28100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𝑛𝑎𝑖𝑥𝑒𝑚𝑒𝑛𝑡𝑠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𝑃𝑜𝑏𝑙𝑎𝑐𝑖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ó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C55BB9C6-A912-40F5-9D90-142F5C197F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199" y="1543193"/>
                <a:ext cx="2810000" cy="520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0F76FB2A-A150-406A-956F-0326DDBB6329}"/>
              </a:ext>
            </a:extLst>
          </p:cNvPr>
          <p:cNvSpPr txBox="1">
            <a:spLocks/>
          </p:cNvSpPr>
          <p:nvPr/>
        </p:nvSpPr>
        <p:spPr>
          <a:xfrm>
            <a:off x="1539860" y="2318069"/>
            <a:ext cx="2475587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FECUNDITAT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09FF7F3-97EE-4CFF-B7A5-9D01EB46C5C2}"/>
                  </a:ext>
                </a:extLst>
              </p:cNvPr>
              <p:cNvSpPr txBox="1"/>
              <p:nvPr/>
            </p:nvSpPr>
            <p:spPr>
              <a:xfrm>
                <a:off x="1251678" y="2572482"/>
                <a:ext cx="3603422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𝑛𝑎𝑖𝑥𝑒𝑚𝑒𝑛𝑡𝑠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𝑑𝑜𝑛𝑒𝑠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15−49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𝑎𝑛𝑦𝑠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B09FF7F3-97EE-4CFF-B7A5-9D01EB46C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78" y="2572482"/>
                <a:ext cx="3603422" cy="567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B8EE7BAD-7B35-4DB3-A5B7-409F609ED35E}"/>
              </a:ext>
            </a:extLst>
          </p:cNvPr>
          <p:cNvSpPr txBox="1">
            <a:spLocks/>
          </p:cNvSpPr>
          <p:nvPr/>
        </p:nvSpPr>
        <p:spPr>
          <a:xfrm>
            <a:off x="6751409" y="1232411"/>
            <a:ext cx="2315904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MORTALITAT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712B4B7-6594-4683-8D5D-576C16D55A52}"/>
                  </a:ext>
                </a:extLst>
              </p:cNvPr>
              <p:cNvSpPr txBox="1"/>
              <p:nvPr/>
            </p:nvSpPr>
            <p:spPr>
              <a:xfrm>
                <a:off x="6398414" y="1486824"/>
                <a:ext cx="28100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𝑚𝑜𝑟𝑡𝑠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𝑃𝑜𝑏𝑙𝑎𝑐𝑖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ó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1712B4B7-6594-4683-8D5D-576C16D55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414" y="1486824"/>
                <a:ext cx="2810000" cy="5204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709E9EDF-ACA8-4E12-B049-1DF5A82B427F}"/>
              </a:ext>
            </a:extLst>
          </p:cNvPr>
          <p:cNvSpPr txBox="1">
            <a:spLocks/>
          </p:cNvSpPr>
          <p:nvPr/>
        </p:nvSpPr>
        <p:spPr>
          <a:xfrm>
            <a:off x="6306501" y="2323166"/>
            <a:ext cx="3465853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MORTALITAT INFANTIL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818F963-7AA2-4886-91C9-690E8CB5395B}"/>
                  </a:ext>
                </a:extLst>
              </p:cNvPr>
              <p:cNvSpPr txBox="1"/>
              <p:nvPr/>
            </p:nvSpPr>
            <p:spPr>
              <a:xfrm>
                <a:off x="6306191" y="2588504"/>
                <a:ext cx="3073662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𝑚𝑜𝑟𝑡𝑠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−1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𝑎𝑛𝑦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𝑛𝑎𝑖𝑥𝑒𝑚𝑒𝑛𝑡𝑠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4818F963-7AA2-4886-91C9-690E8CB53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191" y="2588504"/>
                <a:ext cx="3073662" cy="520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61DB5DEA-B7AE-4623-84F3-23777CC7E112}"/>
                  </a:ext>
                </a:extLst>
              </p:cNvPr>
              <p:cNvSpPr/>
              <p:nvPr/>
            </p:nvSpPr>
            <p:spPr>
              <a:xfrm>
                <a:off x="1367726" y="3668142"/>
                <a:ext cx="2483143" cy="6952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ES">
                              <a:latin typeface="Cambria Math" panose="02040503050406030204" pitchFamily="18" charset="0"/>
                            </a:rPr>
                            <m:t>NOMBRE</m:t>
                          </m:r>
                          <m:r>
                            <a:rPr lang="es-ES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ES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p>
                              <m:r>
                                <a:rPr lang="es-ES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s-ES">
                              <a:latin typeface="Cambria Math" panose="02040503050406030204" pitchFamily="18" charset="0"/>
                            </a:rPr>
                            <m:t>HABITANTS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𝑆𝑈𝑃𝐸𝑅𝐹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𝐶𝐼𝐸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 (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𝑘𝑚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61DB5DEA-B7AE-4623-84F3-23777CC7E1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726" y="3668142"/>
                <a:ext cx="2483143" cy="6952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F20DBA20-47D6-4964-BE59-05DE235675E4}"/>
              </a:ext>
            </a:extLst>
          </p:cNvPr>
          <p:cNvSpPr txBox="1">
            <a:spLocks/>
          </p:cNvSpPr>
          <p:nvPr/>
        </p:nvSpPr>
        <p:spPr>
          <a:xfrm>
            <a:off x="1539860" y="3452995"/>
            <a:ext cx="2203629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DENSITAT POBLACIÓ</a:t>
            </a:r>
            <a:endParaRPr lang="es-ES" sz="1400" u="sng">
              <a:solidFill>
                <a:schemeClr val="accent1"/>
              </a:solidFill>
            </a:endParaRP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B4A59B47-8705-4494-B8F6-3A022BC2E5A3}"/>
              </a:ext>
            </a:extLst>
          </p:cNvPr>
          <p:cNvSpPr txBox="1">
            <a:spLocks/>
          </p:cNvSpPr>
          <p:nvPr/>
        </p:nvSpPr>
        <p:spPr>
          <a:xfrm>
            <a:off x="1222483" y="5257886"/>
            <a:ext cx="2184675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SALDO MIGRATORI: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3266F123-E279-4AF3-A783-DB36286995BB}"/>
                  </a:ext>
                </a:extLst>
              </p:cNvPr>
              <p:cNvSpPr txBox="1"/>
              <p:nvPr/>
            </p:nvSpPr>
            <p:spPr>
              <a:xfrm>
                <a:off x="3139023" y="5257886"/>
                <a:ext cx="28387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𝑛𝑚𝑖𝑔𝑟𝑎𝑛𝑡𝑠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𝑒𝑚𝑖𝑔𝑟𝑎𝑛𝑡𝑠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3266F123-E279-4AF3-A783-DB3628699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023" y="5257886"/>
                <a:ext cx="2838789" cy="276999"/>
              </a:xfrm>
              <a:prstGeom prst="rect">
                <a:avLst/>
              </a:prstGeom>
              <a:blipFill>
                <a:blip r:embed="rId7"/>
                <a:stretch>
                  <a:fillRect t="-2222" b="-3777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4A3D18C4-25F3-44C0-B335-1EA9E1581310}"/>
              </a:ext>
            </a:extLst>
          </p:cNvPr>
          <p:cNvSpPr txBox="1">
            <a:spLocks/>
          </p:cNvSpPr>
          <p:nvPr/>
        </p:nvSpPr>
        <p:spPr>
          <a:xfrm>
            <a:off x="1222483" y="5636997"/>
            <a:ext cx="3264059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CREIXIMENT NATURAL: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6EDCE50-FEEB-4B65-B371-BB0AC448C1E4}"/>
                  </a:ext>
                </a:extLst>
              </p:cNvPr>
              <p:cNvSpPr txBox="1"/>
              <p:nvPr/>
            </p:nvSpPr>
            <p:spPr>
              <a:xfrm>
                <a:off x="4446060" y="5647720"/>
                <a:ext cx="46012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𝑎𝑥𝑎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𝑛𝑎𝑡𝑎𝑙𝑖𝑡𝑎𝑡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𝑡𝑎𝑥𝑎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𝑚𝑜𝑟𝑡𝑎𝑙𝑖𝑡𝑎𝑡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(%)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A6EDCE50-FEEB-4B65-B371-BB0AC448C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060" y="5647720"/>
                <a:ext cx="4601260" cy="276999"/>
              </a:xfrm>
              <a:prstGeom prst="rect">
                <a:avLst/>
              </a:prstGeom>
              <a:blipFill>
                <a:blip r:embed="rId8"/>
                <a:stretch>
                  <a:fillRect l="-530" r="-1325" b="-3478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E61BB31D-7387-4709-A28A-99E24163DEE0}"/>
              </a:ext>
            </a:extLst>
          </p:cNvPr>
          <p:cNvSpPr txBox="1">
            <a:spLocks/>
          </p:cNvSpPr>
          <p:nvPr/>
        </p:nvSpPr>
        <p:spPr>
          <a:xfrm>
            <a:off x="1222483" y="6045895"/>
            <a:ext cx="3264059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CREIXIMENT REIAL: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9012506-324B-4D3C-B254-A0BC2B8598B8}"/>
                  </a:ext>
                </a:extLst>
              </p:cNvPr>
              <p:cNvSpPr txBox="1"/>
              <p:nvPr/>
            </p:nvSpPr>
            <p:spPr>
              <a:xfrm>
                <a:off x="4043388" y="6047286"/>
                <a:ext cx="45915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𝑎𝑥𝑎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𝑐𝑟𝑒𝑖𝑥𝑖𝑚𝑒𝑛𝑡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𝑛𝑎𝑡𝑢𝑟𝑎𝑙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𝑆𝑎𝑙𝑑𝑜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𝑚𝑖𝑔𝑟𝑎𝑡𝑜𝑟𝑖</m:t>
                      </m:r>
                    </m:oMath>
                  </m:oMathPara>
                </a14:m>
                <a:endParaRPr lang="es-ES"/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9012506-324B-4D3C-B254-A0BC2B859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3388" y="6047286"/>
                <a:ext cx="4591513" cy="276999"/>
              </a:xfrm>
              <a:prstGeom prst="rect">
                <a:avLst/>
              </a:prstGeom>
              <a:blipFill>
                <a:blip r:embed="rId9"/>
                <a:stretch>
                  <a:fillRect l="-531" r="-1195" b="-3777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79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476DF-E32E-452A-9056-A46D49D8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72285"/>
            <a:ext cx="10178322" cy="741740"/>
          </a:xfrm>
        </p:spPr>
        <p:txBody>
          <a:bodyPr>
            <a:normAutofit fontScale="90000"/>
          </a:bodyPr>
          <a:lstStyle/>
          <a:p>
            <a:r>
              <a:rPr lang="es-ES"/>
              <a:t>1. La població del planeta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54738-C17D-4B99-9BF2-377C5539B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39539"/>
            <a:ext cx="10178322" cy="436227"/>
          </a:xfrm>
        </p:spPr>
        <p:txBody>
          <a:bodyPr/>
          <a:lstStyle/>
          <a:p>
            <a:pPr marL="0" indent="0">
              <a:buNone/>
            </a:pPr>
            <a:r>
              <a:rPr lang="es-ES" b="1"/>
              <a:t>Demografia:</a:t>
            </a:r>
            <a:r>
              <a:rPr lang="es-ES"/>
              <a:t> nombre d’habitants, dinámica i estructura de la població.</a:t>
            </a:r>
            <a:endParaRPr lang="es-ES" b="1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1B9636D-36CD-414D-8537-73B8650EDADF}"/>
              </a:ext>
            </a:extLst>
          </p:cNvPr>
          <p:cNvSpPr txBox="1">
            <a:spLocks/>
          </p:cNvSpPr>
          <p:nvPr/>
        </p:nvSpPr>
        <p:spPr>
          <a:xfrm>
            <a:off x="1073951" y="1661023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HABITANTS AL PLANETA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C0D82AB-AB7F-402E-910E-8C5A4022FDAC}"/>
              </a:ext>
            </a:extLst>
          </p:cNvPr>
          <p:cNvSpPr txBox="1">
            <a:spLocks/>
          </p:cNvSpPr>
          <p:nvPr/>
        </p:nvSpPr>
        <p:spPr>
          <a:xfrm>
            <a:off x="1251678" y="2021751"/>
            <a:ext cx="10178322" cy="780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/>
              <a:t>La </a:t>
            </a:r>
            <a:r>
              <a:rPr lang="es-ES" sz="1600" b="1"/>
              <a:t>població mundial</a:t>
            </a:r>
            <a:r>
              <a:rPr lang="es-ES" sz="1600"/>
              <a:t> supera els </a:t>
            </a:r>
            <a:r>
              <a:rPr lang="es-ES" sz="1600" b="1"/>
              <a:t>7.300 milions de persones</a:t>
            </a:r>
            <a:r>
              <a:rPr lang="es-ES" sz="1600"/>
              <a:t>.</a:t>
            </a:r>
          </a:p>
          <a:p>
            <a:r>
              <a:rPr lang="es-ES" sz="1600"/>
              <a:t>+</a:t>
            </a:r>
            <a:r>
              <a:rPr lang="es-ES" sz="1600" b="1"/>
              <a:t>80 milions </a:t>
            </a:r>
            <a:r>
              <a:rPr lang="es-ES" sz="1600"/>
              <a:t>persones/</a:t>
            </a:r>
            <a:r>
              <a:rPr lang="es-ES" sz="1600" b="1"/>
              <a:t>any</a:t>
            </a:r>
            <a:r>
              <a:rPr lang="es-ES" sz="1600"/>
              <a:t>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5F7F7163-BFE8-4882-8E71-BF57B0D92C6C}"/>
              </a:ext>
            </a:extLst>
          </p:cNvPr>
          <p:cNvSpPr txBox="1">
            <a:spLocks/>
          </p:cNvSpPr>
          <p:nvPr/>
        </p:nvSpPr>
        <p:spPr>
          <a:xfrm>
            <a:off x="1073951" y="2943842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DISTRIBUCIÓ POBLACIÓ AL TERRITORI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381F9DCE-7813-4E67-9F3F-5EA0B5FA3E05}"/>
              </a:ext>
            </a:extLst>
          </p:cNvPr>
          <p:cNvSpPr txBox="1">
            <a:spLocks/>
          </p:cNvSpPr>
          <p:nvPr/>
        </p:nvSpPr>
        <p:spPr>
          <a:xfrm>
            <a:off x="1251678" y="3456270"/>
            <a:ext cx="10178322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800" b="1"/>
              <a:t>Factors físics:</a:t>
            </a:r>
            <a:r>
              <a:rPr lang="es-ES" sz="1800"/>
              <a:t> </a:t>
            </a:r>
          </a:p>
          <a:p>
            <a:pPr lvl="1">
              <a:lnSpc>
                <a:spcPct val="100000"/>
              </a:lnSpc>
            </a:pPr>
            <a:r>
              <a:rPr lang="es-ES" sz="1600" u="sng"/>
              <a:t>climes</a:t>
            </a:r>
            <a:r>
              <a:rPr lang="es-ES" sz="1600"/>
              <a:t> temperats</a:t>
            </a:r>
          </a:p>
          <a:p>
            <a:pPr lvl="1">
              <a:lnSpc>
                <a:spcPct val="100000"/>
              </a:lnSpc>
            </a:pPr>
            <a:r>
              <a:rPr lang="es-ES" sz="1600" u="sng"/>
              <a:t>relleus</a:t>
            </a:r>
            <a:r>
              <a:rPr lang="es-ES" sz="1600"/>
              <a:t> de poca altitud</a:t>
            </a:r>
          </a:p>
          <a:p>
            <a:pPr lvl="1">
              <a:lnSpc>
                <a:spcPct val="100000"/>
              </a:lnSpc>
            </a:pPr>
            <a:r>
              <a:rPr lang="es-ES" sz="1600"/>
              <a:t>presencia d’</a:t>
            </a:r>
            <a:r>
              <a:rPr lang="es-ES" sz="1600" u="sng"/>
              <a:t>aigua</a:t>
            </a:r>
            <a:r>
              <a:rPr lang="es-ES" sz="1600"/>
              <a:t>.</a:t>
            </a:r>
          </a:p>
          <a:p>
            <a:pPr>
              <a:lnSpc>
                <a:spcPct val="100000"/>
              </a:lnSpc>
            </a:pPr>
            <a:r>
              <a:rPr lang="es-ES" sz="1800" b="1"/>
              <a:t>Factors històrics:</a:t>
            </a:r>
            <a:r>
              <a:rPr lang="es-ES" sz="1800"/>
              <a:t> continuitat de l’</a:t>
            </a:r>
            <a:r>
              <a:rPr lang="es-ES" sz="1800" u="sng"/>
              <a:t>antiguitat</a:t>
            </a:r>
            <a:r>
              <a:rPr lang="es-ES" sz="1800"/>
              <a:t> (Egipt, Mesopotàmia...).</a:t>
            </a:r>
          </a:p>
          <a:p>
            <a:pPr>
              <a:lnSpc>
                <a:spcPct val="100000"/>
              </a:lnSpc>
            </a:pPr>
            <a:r>
              <a:rPr lang="es-ES" sz="1800" b="1"/>
              <a:t>Factors socioeconòmics:</a:t>
            </a:r>
          </a:p>
          <a:p>
            <a:pPr lvl="1">
              <a:lnSpc>
                <a:spcPct val="100000"/>
              </a:lnSpc>
            </a:pPr>
            <a:r>
              <a:rPr lang="es-ES" sz="1600" u="sng"/>
              <a:t>sols</a:t>
            </a:r>
            <a:r>
              <a:rPr lang="es-ES" sz="1600"/>
              <a:t> fèrtils </a:t>
            </a:r>
          </a:p>
          <a:p>
            <a:pPr lvl="1">
              <a:lnSpc>
                <a:spcPct val="100000"/>
              </a:lnSpc>
            </a:pPr>
            <a:r>
              <a:rPr lang="es-ES" sz="1600"/>
              <a:t>recursos </a:t>
            </a:r>
            <a:r>
              <a:rPr lang="es-ES" sz="1600" u="sng"/>
              <a:t>energètics</a:t>
            </a:r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71F8A96A-D550-429F-B911-377264D5B980}"/>
              </a:ext>
            </a:extLst>
          </p:cNvPr>
          <p:cNvSpPr/>
          <p:nvPr/>
        </p:nvSpPr>
        <p:spPr>
          <a:xfrm>
            <a:off x="4039719" y="3863134"/>
            <a:ext cx="45719" cy="901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5552543E-CCA0-4AD0-AD80-B0694AB1DE26}"/>
              </a:ext>
            </a:extLst>
          </p:cNvPr>
          <p:cNvSpPr/>
          <p:nvPr/>
        </p:nvSpPr>
        <p:spPr>
          <a:xfrm>
            <a:off x="3818389" y="5574490"/>
            <a:ext cx="50334" cy="6165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8B551992-1902-46F5-BB4E-A2438DCDB2AF}"/>
              </a:ext>
            </a:extLst>
          </p:cNvPr>
          <p:cNvSpPr txBox="1">
            <a:spLocks/>
          </p:cNvSpPr>
          <p:nvPr/>
        </p:nvSpPr>
        <p:spPr>
          <a:xfrm>
            <a:off x="4085438" y="4134380"/>
            <a:ext cx="2832362" cy="359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400"/>
              <a:t>afavoriment d’ocupació humana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3A21A405-8F03-4B79-BFC4-AF27604DDDCF}"/>
              </a:ext>
            </a:extLst>
          </p:cNvPr>
          <p:cNvSpPr txBox="1">
            <a:spLocks/>
          </p:cNvSpPr>
          <p:nvPr/>
        </p:nvSpPr>
        <p:spPr>
          <a:xfrm>
            <a:off x="3868723" y="5726892"/>
            <a:ext cx="2832362" cy="359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400"/>
              <a:t>activitat industrial i serveis</a:t>
            </a:r>
          </a:p>
        </p:txBody>
      </p:sp>
    </p:spTree>
    <p:extLst>
      <p:ext uri="{BB962C8B-B14F-4D97-AF65-F5344CB8AC3E}">
        <p14:creationId xmlns:p14="http://schemas.microsoft.com/office/powerpoint/2010/main" val="106531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1B9636D-36CD-414D-8537-73B8650EDADF}"/>
              </a:ext>
            </a:extLst>
          </p:cNvPr>
          <p:cNvSpPr txBox="1">
            <a:spLocks/>
          </p:cNvSpPr>
          <p:nvPr/>
        </p:nvSpPr>
        <p:spPr>
          <a:xfrm>
            <a:off x="1141063" y="330665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DISTRIBUCIÓ DESIGUAL DE POBLACIÓ AL TERRITORI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C0D82AB-AB7F-402E-910E-8C5A4022FDAC}"/>
              </a:ext>
            </a:extLst>
          </p:cNvPr>
          <p:cNvSpPr txBox="1">
            <a:spLocks/>
          </p:cNvSpPr>
          <p:nvPr/>
        </p:nvSpPr>
        <p:spPr>
          <a:xfrm>
            <a:off x="1318790" y="766892"/>
            <a:ext cx="10178322" cy="436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/>
              <a:t>Per comparar les poblacions per territori, necessitem una mesura: </a:t>
            </a:r>
            <a:r>
              <a:rPr lang="es-ES" sz="1600" b="1"/>
              <a:t>densitat de població=població relativa.</a:t>
            </a:r>
            <a:endParaRPr lang="es-ES" sz="160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E0E491DE-BF3B-4C81-B3EA-08F1977F5926}"/>
              </a:ext>
            </a:extLst>
          </p:cNvPr>
          <p:cNvSpPr/>
          <p:nvPr/>
        </p:nvSpPr>
        <p:spPr>
          <a:xfrm>
            <a:off x="1535185" y="1203120"/>
            <a:ext cx="5956184" cy="11961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s-ES"/>
              <a:t>Quantitat de persones que viuen en un territori:</a:t>
            </a:r>
          </a:p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3D1A8CA5-76F5-4B44-AE3F-B2F861C3969F}"/>
                  </a:ext>
                </a:extLst>
              </p:cNvPr>
              <p:cNvSpPr/>
              <p:nvPr/>
            </p:nvSpPr>
            <p:spPr>
              <a:xfrm>
                <a:off x="3271705" y="1639347"/>
                <a:ext cx="2483143" cy="6952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s-ES">
                              <a:latin typeface="Cambria Math" panose="02040503050406030204" pitchFamily="18" charset="0"/>
                            </a:rPr>
                            <m:t>NOMBRE</m:t>
                          </m:r>
                          <m:r>
                            <a:rPr lang="es-ES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ES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  <m:sup>
                              <m:r>
                                <a:rPr lang="es-ES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s-ES">
                              <a:latin typeface="Cambria Math" panose="02040503050406030204" pitchFamily="18" charset="0"/>
                            </a:rPr>
                            <m:t>HABITANTS</m:t>
                          </m:r>
                        </m:num>
                        <m:den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𝑆𝑈𝑃𝐸𝑅𝐹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𝐶𝐼𝐸</m:t>
                          </m:r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 (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𝑘𝑚</m:t>
                              </m:r>
                            </m:e>
                            <m:sup>
                              <m:r>
                                <a:rPr lang="es-E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ES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0" name="Rectángulo 29">
                <a:extLst>
                  <a:ext uri="{FF2B5EF4-FFF2-40B4-BE49-F238E27FC236}">
                    <a16:creationId xmlns:a16="http://schemas.microsoft.com/office/drawing/2014/main" id="{3D1A8CA5-76F5-4B44-AE3F-B2F861C39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705" y="1639347"/>
                <a:ext cx="2483143" cy="6952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B6C86408-6149-475D-AC2B-2E1739C851A2}"/>
              </a:ext>
            </a:extLst>
          </p:cNvPr>
          <p:cNvCxnSpPr>
            <a:cxnSpLocks/>
            <a:stCxn id="30" idx="1"/>
            <a:endCxn id="30" idx="3"/>
          </p:cNvCxnSpPr>
          <p:nvPr/>
        </p:nvCxnSpPr>
        <p:spPr>
          <a:xfrm>
            <a:off x="3271705" y="1986975"/>
            <a:ext cx="2483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B0774565-B399-4191-89AE-071CC780D876}"/>
              </a:ext>
            </a:extLst>
          </p:cNvPr>
          <p:cNvSpPr txBox="1">
            <a:spLocks/>
          </p:cNvSpPr>
          <p:nvPr/>
        </p:nvSpPr>
        <p:spPr>
          <a:xfrm>
            <a:off x="1318790" y="2528765"/>
            <a:ext cx="10178322" cy="3880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/>
              <a:t>Al planeta trobem:</a:t>
            </a:r>
          </a:p>
          <a:p>
            <a:pPr lvl="1"/>
            <a:r>
              <a:rPr lang="es-ES" sz="1400" b="1"/>
              <a:t>Molt poblat:</a:t>
            </a:r>
            <a:r>
              <a:rPr lang="es-ES" sz="1400"/>
              <a:t> +100 hab./km</a:t>
            </a:r>
            <a:r>
              <a:rPr lang="es-ES" sz="1400" baseline="30000"/>
              <a:t>2</a:t>
            </a:r>
            <a:r>
              <a:rPr lang="es-ES" sz="1400"/>
              <a:t> (Xina, Japó, India...)</a:t>
            </a:r>
          </a:p>
          <a:p>
            <a:pPr lvl="1"/>
            <a:r>
              <a:rPr lang="es-ES" sz="1400" b="1"/>
              <a:t>Mitjanament poblat:</a:t>
            </a:r>
            <a:r>
              <a:rPr lang="es-ES" sz="1400"/>
              <a:t> 50/100 hab./km</a:t>
            </a:r>
            <a:r>
              <a:rPr lang="es-ES" sz="1400" baseline="30000"/>
              <a:t>2</a:t>
            </a:r>
            <a:r>
              <a:rPr lang="es-ES" sz="1400"/>
              <a:t>  </a:t>
            </a:r>
          </a:p>
          <a:p>
            <a:pPr lvl="1"/>
            <a:r>
              <a:rPr lang="es-ES" sz="1400" b="1"/>
              <a:t>Poc poblat:</a:t>
            </a:r>
            <a:r>
              <a:rPr lang="es-ES" sz="1400"/>
              <a:t> 10/50 hab./km</a:t>
            </a:r>
            <a:r>
              <a:rPr lang="es-ES" sz="1400" baseline="30000"/>
              <a:t>2</a:t>
            </a:r>
            <a:r>
              <a:rPr lang="es-ES" sz="1400"/>
              <a:t>  </a:t>
            </a:r>
          </a:p>
          <a:p>
            <a:pPr lvl="1"/>
            <a:r>
              <a:rPr lang="es-ES" sz="1400" b="1"/>
              <a:t>Molt poc poblat:</a:t>
            </a:r>
            <a:r>
              <a:rPr lang="es-ES" sz="1400"/>
              <a:t> -10 hab./km</a:t>
            </a:r>
            <a:r>
              <a:rPr lang="es-ES" sz="1400" baseline="30000"/>
              <a:t>2</a:t>
            </a:r>
            <a:r>
              <a:rPr lang="es-ES" sz="1200" baseline="30000"/>
              <a:t> </a:t>
            </a:r>
            <a:r>
              <a:rPr lang="es-ES" sz="1200"/>
              <a:t>(</a:t>
            </a:r>
            <a:r>
              <a:rPr lang="es-ES" sz="1200" u="sng"/>
              <a:t>fred/boscos/desert</a:t>
            </a:r>
            <a:r>
              <a:rPr lang="es-ES" sz="1200"/>
              <a:t>, Antàrtida, Amèrica del Sud o Àfrica i Austràlia).</a:t>
            </a:r>
            <a:endParaRPr lang="es-ES" sz="1400"/>
          </a:p>
        </p:txBody>
      </p:sp>
      <p:sp>
        <p:nvSpPr>
          <p:cNvPr id="37" name="Cerrar llave 36">
            <a:extLst>
              <a:ext uri="{FF2B5EF4-FFF2-40B4-BE49-F238E27FC236}">
                <a16:creationId xmlns:a16="http://schemas.microsoft.com/office/drawing/2014/main" id="{BD3DE520-0930-43D4-A8DF-379A994F9DA3}"/>
              </a:ext>
            </a:extLst>
          </p:cNvPr>
          <p:cNvSpPr/>
          <p:nvPr/>
        </p:nvSpPr>
        <p:spPr>
          <a:xfrm>
            <a:off x="5847127" y="1639347"/>
            <a:ext cx="45719" cy="69525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Marcador de contenido 2">
            <a:extLst>
              <a:ext uri="{FF2B5EF4-FFF2-40B4-BE49-F238E27FC236}">
                <a16:creationId xmlns:a16="http://schemas.microsoft.com/office/drawing/2014/main" id="{26B627B5-6FA4-4A6E-83C4-B78440832CE6}"/>
              </a:ext>
            </a:extLst>
          </p:cNvPr>
          <p:cNvSpPr txBox="1">
            <a:spLocks/>
          </p:cNvSpPr>
          <p:nvPr/>
        </p:nvSpPr>
        <p:spPr>
          <a:xfrm>
            <a:off x="5892846" y="1801186"/>
            <a:ext cx="900098" cy="436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600"/>
              <a:t>hab./km</a:t>
            </a:r>
            <a:r>
              <a:rPr lang="es-ES" sz="1600" baseline="30000"/>
              <a:t>2</a:t>
            </a:r>
          </a:p>
        </p:txBody>
      </p:sp>
      <p:pic>
        <p:nvPicPr>
          <p:cNvPr id="1028" name="Picture 4" descr="Anexo:Países y territorios dependientes por densidad de población -  Wikipedia, la enciclopedia libre">
            <a:extLst>
              <a:ext uri="{FF2B5EF4-FFF2-40B4-BE49-F238E27FC236}">
                <a16:creationId xmlns:a16="http://schemas.microsoft.com/office/drawing/2014/main" id="{67E26AB4-7210-4A27-8516-B4258AE28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062" y="4233687"/>
            <a:ext cx="4954937" cy="253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459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476DF-E32E-452A-9056-A46D49D8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27979"/>
            <a:ext cx="10178322" cy="741740"/>
          </a:xfrm>
        </p:spPr>
        <p:txBody>
          <a:bodyPr>
            <a:normAutofit fontScale="90000"/>
          </a:bodyPr>
          <a:lstStyle/>
          <a:p>
            <a:r>
              <a:rPr lang="es-ES"/>
              <a:t>2. L’ESTRUCTURA DE LA POBLACIÓ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54738-C17D-4B99-9BF2-377C5539B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50751"/>
            <a:ext cx="10178322" cy="436227"/>
          </a:xfrm>
        </p:spPr>
        <p:txBody>
          <a:bodyPr/>
          <a:lstStyle/>
          <a:p>
            <a:pPr marL="0" indent="0">
              <a:buNone/>
            </a:pPr>
            <a:r>
              <a:rPr lang="es-ES"/>
              <a:t>L’estructura de la població pot ser </a:t>
            </a:r>
            <a:r>
              <a:rPr lang="es-ES" b="1"/>
              <a:t>demogràfica</a:t>
            </a:r>
            <a:r>
              <a:rPr lang="es-ES"/>
              <a:t> (edat i sexe), o </a:t>
            </a:r>
            <a:r>
              <a:rPr lang="es-ES" b="1"/>
              <a:t>econòmica</a:t>
            </a:r>
            <a:r>
              <a:rPr lang="es-ES"/>
              <a:t>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1B9636D-36CD-414D-8537-73B8650EDADF}"/>
              </a:ext>
            </a:extLst>
          </p:cNvPr>
          <p:cNvSpPr txBox="1">
            <a:spLocks/>
          </p:cNvSpPr>
          <p:nvPr/>
        </p:nvSpPr>
        <p:spPr>
          <a:xfrm>
            <a:off x="1073951" y="1233318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SEGONS L’EDAT I EL SEXE (demogràfica)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C0D82AB-AB7F-402E-910E-8C5A4022FDAC}"/>
              </a:ext>
            </a:extLst>
          </p:cNvPr>
          <p:cNvSpPr txBox="1">
            <a:spLocks/>
          </p:cNvSpPr>
          <p:nvPr/>
        </p:nvSpPr>
        <p:spPr>
          <a:xfrm>
            <a:off x="1251678" y="1594046"/>
            <a:ext cx="10178322" cy="2181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/>
              <a:t>EDAT:</a:t>
            </a:r>
            <a:endParaRPr lang="es-ES" sz="1400"/>
          </a:p>
          <a:p>
            <a:r>
              <a:rPr lang="es-ES" sz="1600" b="1"/>
              <a:t>SEXE:</a:t>
            </a:r>
            <a:r>
              <a:rPr lang="es-ES" sz="1600"/>
              <a:t> homes/dones</a:t>
            </a:r>
            <a:endParaRPr lang="es-ES" sz="1400"/>
          </a:p>
          <a:p>
            <a:r>
              <a:rPr lang="es-ES" sz="1400" b="1"/>
              <a:t>SEXE PER EDAT:</a:t>
            </a:r>
          </a:p>
          <a:p>
            <a:pPr lvl="1"/>
            <a:r>
              <a:rPr lang="es-ES" sz="1400"/>
              <a:t>Població </a:t>
            </a:r>
            <a:r>
              <a:rPr lang="es-ES" sz="1400" u="sng"/>
              <a:t>jove</a:t>
            </a:r>
            <a:r>
              <a:rPr lang="es-ES" sz="1400"/>
              <a:t> </a:t>
            </a:r>
            <a:r>
              <a:rPr lang="es-ES" sz="1400">
                <a:sym typeface="Wingdings" panose="05000000000000000000" pitchFamily="2" charset="2"/>
              </a:rPr>
              <a:t> </a:t>
            </a:r>
            <a:r>
              <a:rPr lang="es-ES" sz="1400" u="sng">
                <a:sym typeface="Wingdings" panose="05000000000000000000" pitchFamily="2" charset="2"/>
              </a:rPr>
              <a:t>+homes</a:t>
            </a:r>
            <a:endParaRPr lang="es-ES" sz="1400">
              <a:sym typeface="Wingdings" panose="05000000000000000000" pitchFamily="2" charset="2"/>
            </a:endParaRPr>
          </a:p>
          <a:p>
            <a:pPr lvl="1"/>
            <a:r>
              <a:rPr lang="es-ES" sz="1400">
                <a:sym typeface="Wingdings" panose="05000000000000000000" pitchFamily="2" charset="2"/>
              </a:rPr>
              <a:t>Població </a:t>
            </a:r>
            <a:r>
              <a:rPr lang="es-ES" sz="1400" u="sng">
                <a:sym typeface="Wingdings" panose="05000000000000000000" pitchFamily="2" charset="2"/>
              </a:rPr>
              <a:t>adulta</a:t>
            </a:r>
            <a:r>
              <a:rPr lang="es-ES" sz="1400">
                <a:sym typeface="Wingdings" panose="05000000000000000000" pitchFamily="2" charset="2"/>
              </a:rPr>
              <a:t>  </a:t>
            </a:r>
            <a:r>
              <a:rPr lang="es-ES" sz="1400" u="sng">
                <a:sym typeface="Wingdings" panose="05000000000000000000" pitchFamily="2" charset="2"/>
              </a:rPr>
              <a:t>equilibri</a:t>
            </a:r>
          </a:p>
          <a:p>
            <a:pPr lvl="1"/>
            <a:r>
              <a:rPr lang="es-ES" sz="1400">
                <a:sym typeface="Wingdings" panose="05000000000000000000" pitchFamily="2" charset="2"/>
              </a:rPr>
              <a:t>Població </a:t>
            </a:r>
            <a:r>
              <a:rPr lang="es-ES" sz="1400" u="sng">
                <a:sym typeface="Wingdings" panose="05000000000000000000" pitchFamily="2" charset="2"/>
              </a:rPr>
              <a:t>anciana</a:t>
            </a:r>
            <a:r>
              <a:rPr lang="es-ES" sz="1400">
                <a:sym typeface="Wingdings" panose="05000000000000000000" pitchFamily="2" charset="2"/>
              </a:rPr>
              <a:t>  </a:t>
            </a:r>
            <a:r>
              <a:rPr lang="es-ES" sz="1400" u="sng">
                <a:sym typeface="Wingdings" panose="05000000000000000000" pitchFamily="2" charset="2"/>
              </a:rPr>
              <a:t>+dones</a:t>
            </a:r>
            <a:endParaRPr lang="es-ES" sz="1400">
              <a:sym typeface="Wingdings" panose="05000000000000000000" pitchFamily="2" charset="2"/>
            </a:endParaRP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84641348-DD43-456D-80CC-FEC25314B2BC}"/>
              </a:ext>
            </a:extLst>
          </p:cNvPr>
          <p:cNvSpPr/>
          <p:nvPr/>
        </p:nvSpPr>
        <p:spPr>
          <a:xfrm>
            <a:off x="4090052" y="2655252"/>
            <a:ext cx="45719" cy="9018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9C089653-01A9-4C44-98D1-4B1AFB4D53B0}"/>
              </a:ext>
            </a:extLst>
          </p:cNvPr>
          <p:cNvSpPr txBox="1">
            <a:spLocks/>
          </p:cNvSpPr>
          <p:nvPr/>
        </p:nvSpPr>
        <p:spPr>
          <a:xfrm>
            <a:off x="1073951" y="3539028"/>
            <a:ext cx="3100153" cy="29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400"/>
              <a:t>*per costums, més homes que dones moren</a:t>
            </a: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C84118A-0826-4A60-82BE-647E32739629}"/>
              </a:ext>
            </a:extLst>
          </p:cNvPr>
          <p:cNvSpPr txBox="1">
            <a:spLocks/>
          </p:cNvSpPr>
          <p:nvPr/>
        </p:nvSpPr>
        <p:spPr>
          <a:xfrm>
            <a:off x="4149542" y="2958657"/>
            <a:ext cx="3633343" cy="29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400"/>
              <a:t>Representació gràfica a la </a:t>
            </a:r>
            <a:r>
              <a:rPr lang="es-ES" sz="1400" b="1"/>
              <a:t>pirámide de població</a:t>
            </a:r>
            <a:endParaRPr lang="es-ES" sz="140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F4269C4E-D095-429A-98EA-FBFAE7CB9A34}"/>
              </a:ext>
            </a:extLst>
          </p:cNvPr>
          <p:cNvCxnSpPr>
            <a:cxnSpLocks/>
          </p:cNvCxnSpPr>
          <p:nvPr/>
        </p:nvCxnSpPr>
        <p:spPr>
          <a:xfrm>
            <a:off x="8168144" y="1455137"/>
            <a:ext cx="0" cy="18099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A2081BE7-6758-4E18-B102-198FBB338A5D}"/>
              </a:ext>
            </a:extLst>
          </p:cNvPr>
          <p:cNvCxnSpPr/>
          <p:nvPr/>
        </p:nvCxnSpPr>
        <p:spPr>
          <a:xfrm>
            <a:off x="8168144" y="3259871"/>
            <a:ext cx="2371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7EB00A9-9E8A-4B6F-A117-E7EFEEA924FD}"/>
              </a:ext>
            </a:extLst>
          </p:cNvPr>
          <p:cNvCxnSpPr/>
          <p:nvPr/>
        </p:nvCxnSpPr>
        <p:spPr>
          <a:xfrm>
            <a:off x="8168144" y="3055084"/>
            <a:ext cx="2371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242C012-0B04-465C-9617-583FBF0EF101}"/>
              </a:ext>
            </a:extLst>
          </p:cNvPr>
          <p:cNvCxnSpPr/>
          <p:nvPr/>
        </p:nvCxnSpPr>
        <p:spPr>
          <a:xfrm>
            <a:off x="8168144" y="2121634"/>
            <a:ext cx="2371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9C7E14C-304B-4E62-AC3C-BFCA3BC7FD29}"/>
              </a:ext>
            </a:extLst>
          </p:cNvPr>
          <p:cNvSpPr txBox="1"/>
          <p:nvPr/>
        </p:nvSpPr>
        <p:spPr>
          <a:xfrm>
            <a:off x="8345872" y="3144455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/>
              <a:t>0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DD20D85-F556-4CEB-8847-E3630328264A}"/>
              </a:ext>
            </a:extLst>
          </p:cNvPr>
          <p:cNvSpPr txBox="1"/>
          <p:nvPr/>
        </p:nvSpPr>
        <p:spPr>
          <a:xfrm>
            <a:off x="8345872" y="2944914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/>
              <a:t>15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5A5685E-B1FF-4572-A801-8F273BF1C5DD}"/>
              </a:ext>
            </a:extLst>
          </p:cNvPr>
          <p:cNvSpPr txBox="1"/>
          <p:nvPr/>
        </p:nvSpPr>
        <p:spPr>
          <a:xfrm>
            <a:off x="8338826" y="2013105"/>
            <a:ext cx="3000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/>
              <a:t>65</a:t>
            </a:r>
          </a:p>
        </p:txBody>
      </p:sp>
      <p:sp>
        <p:nvSpPr>
          <p:cNvPr id="30" name="Cerrar llave 29">
            <a:extLst>
              <a:ext uri="{FF2B5EF4-FFF2-40B4-BE49-F238E27FC236}">
                <a16:creationId xmlns:a16="http://schemas.microsoft.com/office/drawing/2014/main" id="{2FD0EAE8-B47D-411C-BF84-9F9C34C06F64}"/>
              </a:ext>
            </a:extLst>
          </p:cNvPr>
          <p:cNvSpPr/>
          <p:nvPr/>
        </p:nvSpPr>
        <p:spPr>
          <a:xfrm>
            <a:off x="8600235" y="1455137"/>
            <a:ext cx="45719" cy="666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1A84E41-9AA5-490E-B6EC-FCFA47B875EF}"/>
              </a:ext>
            </a:extLst>
          </p:cNvPr>
          <p:cNvSpPr txBox="1"/>
          <p:nvPr/>
        </p:nvSpPr>
        <p:spPr>
          <a:xfrm>
            <a:off x="8600235" y="1635309"/>
            <a:ext cx="65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ancians</a:t>
            </a:r>
          </a:p>
        </p:txBody>
      </p:sp>
      <p:sp>
        <p:nvSpPr>
          <p:cNvPr id="32" name="Cerrar llave 31">
            <a:extLst>
              <a:ext uri="{FF2B5EF4-FFF2-40B4-BE49-F238E27FC236}">
                <a16:creationId xmlns:a16="http://schemas.microsoft.com/office/drawing/2014/main" id="{729E913D-8705-4D8D-A63D-B04437C40BE3}"/>
              </a:ext>
            </a:extLst>
          </p:cNvPr>
          <p:cNvSpPr/>
          <p:nvPr/>
        </p:nvSpPr>
        <p:spPr>
          <a:xfrm>
            <a:off x="8600235" y="2128520"/>
            <a:ext cx="45719" cy="9386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B767FA84-E241-4B33-8398-2EC775133CF9}"/>
              </a:ext>
            </a:extLst>
          </p:cNvPr>
          <p:cNvSpPr txBox="1"/>
          <p:nvPr/>
        </p:nvSpPr>
        <p:spPr>
          <a:xfrm>
            <a:off x="8600234" y="2436054"/>
            <a:ext cx="65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adults</a:t>
            </a:r>
          </a:p>
        </p:txBody>
      </p:sp>
      <p:sp>
        <p:nvSpPr>
          <p:cNvPr id="34" name="Cerrar llave 33">
            <a:extLst>
              <a:ext uri="{FF2B5EF4-FFF2-40B4-BE49-F238E27FC236}">
                <a16:creationId xmlns:a16="http://schemas.microsoft.com/office/drawing/2014/main" id="{D2231E13-BBFD-4F64-A8BD-AB60A11060AB}"/>
              </a:ext>
            </a:extLst>
          </p:cNvPr>
          <p:cNvSpPr/>
          <p:nvPr/>
        </p:nvSpPr>
        <p:spPr>
          <a:xfrm>
            <a:off x="8600235" y="3072285"/>
            <a:ext cx="45719" cy="2267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964008C-470F-4A30-BA20-45C6C716ED52}"/>
              </a:ext>
            </a:extLst>
          </p:cNvPr>
          <p:cNvSpPr txBox="1"/>
          <p:nvPr/>
        </p:nvSpPr>
        <p:spPr>
          <a:xfrm>
            <a:off x="8608022" y="3035957"/>
            <a:ext cx="6589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joves</a:t>
            </a: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73D49261-BE3F-4738-AFB9-F0C7FC244538}"/>
              </a:ext>
            </a:extLst>
          </p:cNvPr>
          <p:cNvCxnSpPr/>
          <p:nvPr/>
        </p:nvCxnSpPr>
        <p:spPr>
          <a:xfrm>
            <a:off x="2231472" y="1773809"/>
            <a:ext cx="5620623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Título 1">
            <a:extLst>
              <a:ext uri="{FF2B5EF4-FFF2-40B4-BE49-F238E27FC236}">
                <a16:creationId xmlns:a16="http://schemas.microsoft.com/office/drawing/2014/main" id="{EFBC7DF5-871D-49DA-BC39-08A37FB205FF}"/>
              </a:ext>
            </a:extLst>
          </p:cNvPr>
          <p:cNvSpPr txBox="1">
            <a:spLocks/>
          </p:cNvSpPr>
          <p:nvPr/>
        </p:nvSpPr>
        <p:spPr>
          <a:xfrm>
            <a:off x="1073951" y="3864133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SEGONS L’ECONOMIA</a:t>
            </a:r>
          </a:p>
        </p:txBody>
      </p:sp>
      <p:sp>
        <p:nvSpPr>
          <p:cNvPr id="39" name="Marcador de contenido 2">
            <a:extLst>
              <a:ext uri="{FF2B5EF4-FFF2-40B4-BE49-F238E27FC236}">
                <a16:creationId xmlns:a16="http://schemas.microsoft.com/office/drawing/2014/main" id="{E5E246E1-E6EF-4C61-8739-0395A648CF3E}"/>
              </a:ext>
            </a:extLst>
          </p:cNvPr>
          <p:cNvSpPr txBox="1">
            <a:spLocks/>
          </p:cNvSpPr>
          <p:nvPr/>
        </p:nvSpPr>
        <p:spPr>
          <a:xfrm>
            <a:off x="1149612" y="4232433"/>
            <a:ext cx="10178322" cy="2487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/>
              <a:t>GRAU D’ACTIVITAT DE LA POBLACIÓ:</a:t>
            </a:r>
          </a:p>
          <a:p>
            <a:pPr lvl="1"/>
            <a:r>
              <a:rPr lang="es-ES" sz="1200" b="1">
                <a:sym typeface="Wingdings" panose="05000000000000000000" pitchFamily="2" charset="2"/>
              </a:rPr>
              <a:t>POBLACIÓ ACTIVA:</a:t>
            </a:r>
            <a:r>
              <a:rPr lang="es-ES" sz="1200">
                <a:sym typeface="Wingdings" panose="05000000000000000000" pitchFamily="2" charset="2"/>
              </a:rPr>
              <a:t> població ocupada, a l’atur o buscant faena.</a:t>
            </a:r>
          </a:p>
          <a:p>
            <a:pPr lvl="1"/>
            <a:r>
              <a:rPr lang="es-ES" sz="1200" b="1">
                <a:sym typeface="Wingdings" panose="05000000000000000000" pitchFamily="2" charset="2"/>
              </a:rPr>
              <a:t>POBLACIÓ INACTIVA:</a:t>
            </a:r>
            <a:r>
              <a:rPr lang="es-ES" sz="1200">
                <a:sym typeface="Wingdings" panose="05000000000000000000" pitchFamily="2" charset="2"/>
              </a:rPr>
              <a:t> menors 16 anys, estudiants, jubilats, discapacitats per treballar.</a:t>
            </a:r>
          </a:p>
          <a:p>
            <a:r>
              <a:rPr lang="es-ES" sz="1400" b="1">
                <a:sym typeface="Wingdings" panose="05000000000000000000" pitchFamily="2" charset="2"/>
              </a:rPr>
              <a:t>SECTORS ECONÒMICS:</a:t>
            </a:r>
            <a:r>
              <a:rPr lang="es-ES" sz="1400">
                <a:sym typeface="Wingdings" panose="05000000000000000000" pitchFamily="2" charset="2"/>
              </a:rPr>
              <a:t> (població activa)</a:t>
            </a:r>
          </a:p>
          <a:p>
            <a:pPr lvl="1"/>
            <a:r>
              <a:rPr lang="es-ES" sz="1200" b="1">
                <a:sym typeface="Wingdings" panose="05000000000000000000" pitchFamily="2" charset="2"/>
              </a:rPr>
              <a:t>SECTOR PRIMARI:</a:t>
            </a:r>
            <a:r>
              <a:rPr lang="es-ES" sz="1200">
                <a:sym typeface="Wingdings" panose="05000000000000000000" pitchFamily="2" charset="2"/>
              </a:rPr>
              <a:t> obtindre productes directament de la natura (agricultura, ramaderia, pesca, explotació forestal).</a:t>
            </a:r>
          </a:p>
          <a:p>
            <a:pPr lvl="1"/>
            <a:r>
              <a:rPr lang="es-ES" sz="1200" b="1">
                <a:sym typeface="Wingdings" panose="05000000000000000000" pitchFamily="2" charset="2"/>
              </a:rPr>
              <a:t>SECTOR SECUNDARI:</a:t>
            </a:r>
            <a:r>
              <a:rPr lang="es-ES" sz="1200">
                <a:sym typeface="Wingdings" panose="05000000000000000000" pitchFamily="2" charset="2"/>
              </a:rPr>
              <a:t> transformación de productes (mineria, producció d’energia, indústria, construcció).</a:t>
            </a:r>
          </a:p>
          <a:p>
            <a:pPr lvl="1"/>
            <a:r>
              <a:rPr lang="es-ES" sz="1200" b="1">
                <a:sym typeface="Wingdings" panose="05000000000000000000" pitchFamily="2" charset="2"/>
              </a:rPr>
              <a:t>SECTOR TERCIARI / DELS SERVEIS: </a:t>
            </a:r>
            <a:r>
              <a:rPr lang="es-ES" sz="1200">
                <a:sym typeface="Wingdings" panose="05000000000000000000" pitchFamily="2" charset="2"/>
              </a:rPr>
              <a:t>proporció servei persones (educació, sanitat, comerç...).</a:t>
            </a:r>
          </a:p>
          <a:p>
            <a:pPr lvl="2"/>
            <a:r>
              <a:rPr lang="es-ES" sz="1000" b="1">
                <a:sym typeface="Wingdings" panose="05000000000000000000" pitchFamily="2" charset="2"/>
              </a:rPr>
              <a:t>SECTOR QUATERNARI:</a:t>
            </a:r>
            <a:r>
              <a:rPr lang="es-ES" sz="1000">
                <a:sym typeface="Wingdings" panose="05000000000000000000" pitchFamily="2" charset="2"/>
              </a:rPr>
              <a:t> faenes amb una especialització, principalment ciència (informàtica, laboratoris...).</a:t>
            </a:r>
            <a:endParaRPr lang="es-ES" sz="1000" b="1">
              <a:sym typeface="Wingdings" panose="05000000000000000000" pitchFamily="2" charset="2"/>
            </a:endParaRPr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F5D28E32-2B95-4B65-ACB6-5BED5DF8A4C3}"/>
              </a:ext>
            </a:extLst>
          </p:cNvPr>
          <p:cNvSpPr txBox="1">
            <a:spLocks/>
          </p:cNvSpPr>
          <p:nvPr/>
        </p:nvSpPr>
        <p:spPr>
          <a:xfrm>
            <a:off x="1073951" y="3701581"/>
            <a:ext cx="6264781" cy="295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400"/>
              <a:t>*la naturaleza regula el naiximent perquè treballs més durs pels homes suponen més morts</a:t>
            </a:r>
          </a:p>
        </p:txBody>
      </p:sp>
    </p:spTree>
    <p:extLst>
      <p:ext uri="{BB962C8B-B14F-4D97-AF65-F5344CB8AC3E}">
        <p14:creationId xmlns:p14="http://schemas.microsoft.com/office/powerpoint/2010/main" val="356417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6F811-562F-4F1F-A9D3-8490993B175F}"/>
              </a:ext>
            </a:extLst>
          </p:cNvPr>
          <p:cNvSpPr txBox="1">
            <a:spLocks/>
          </p:cNvSpPr>
          <p:nvPr/>
        </p:nvSpPr>
        <p:spPr>
          <a:xfrm>
            <a:off x="1006839" y="198144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REPRESENTACIÓ GRÀFICA DE LA POBLACIÓ </a:t>
            </a:r>
            <a:r>
              <a:rPr lang="es-ES" sz="2400">
                <a:solidFill>
                  <a:schemeClr val="accent1"/>
                </a:solidFill>
                <a:sym typeface="Wingdings" panose="05000000000000000000" pitchFamily="2" charset="2"/>
              </a:rPr>
              <a:t> PIRÀMIDE DE POBLACIÓ</a:t>
            </a:r>
            <a:endParaRPr lang="es-ES" sz="2400">
              <a:solidFill>
                <a:schemeClr val="accent1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10881CE-F2C6-488F-9134-C409F91279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3" t="12355" r="7956" b="46055"/>
          <a:stretch/>
        </p:blipFill>
        <p:spPr>
          <a:xfrm>
            <a:off x="2635541" y="948290"/>
            <a:ext cx="6776907" cy="5565575"/>
          </a:xfrm>
          <a:prstGeom prst="rect">
            <a:avLst/>
          </a:prstGeom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7053A44A-CF6E-4595-9E9C-2366C1042ABD}"/>
              </a:ext>
            </a:extLst>
          </p:cNvPr>
          <p:cNvSpPr/>
          <p:nvPr/>
        </p:nvSpPr>
        <p:spPr>
          <a:xfrm>
            <a:off x="2989277" y="3179429"/>
            <a:ext cx="100668" cy="10905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ABE727F-03E5-47AC-802C-506C15EBB813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2130805" y="3233957"/>
            <a:ext cx="858472" cy="12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6A33E341-1893-4D51-ADB4-7BB150E2F35B}"/>
              </a:ext>
            </a:extLst>
          </p:cNvPr>
          <p:cNvSpPr txBox="1"/>
          <p:nvPr/>
        </p:nvSpPr>
        <p:spPr>
          <a:xfrm>
            <a:off x="1386101" y="2923374"/>
            <a:ext cx="843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Divisió</a:t>
            </a:r>
          </a:p>
          <a:p>
            <a:r>
              <a:rPr lang="es-ES"/>
              <a:t>d’edats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6C3CF74-D044-4B69-8CAF-6E1A050D9C7D}"/>
              </a:ext>
            </a:extLst>
          </p:cNvPr>
          <p:cNvSpPr/>
          <p:nvPr/>
        </p:nvSpPr>
        <p:spPr>
          <a:xfrm>
            <a:off x="6295075" y="1092831"/>
            <a:ext cx="100668" cy="10905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BD1610F-4E2D-4988-A159-D82E914CC6A2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6345409" y="876300"/>
            <a:ext cx="0" cy="216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57B2357-134F-4D63-A53A-06DF139ABC28}"/>
              </a:ext>
            </a:extLst>
          </p:cNvPr>
          <p:cNvSpPr txBox="1"/>
          <p:nvPr/>
        </p:nvSpPr>
        <p:spPr>
          <a:xfrm>
            <a:off x="5744924" y="521695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Edats (5-5)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99D187F-3724-49EF-8742-748EAB191D8E}"/>
              </a:ext>
            </a:extLst>
          </p:cNvPr>
          <p:cNvSpPr/>
          <p:nvPr/>
        </p:nvSpPr>
        <p:spPr>
          <a:xfrm>
            <a:off x="8282997" y="1201887"/>
            <a:ext cx="100668" cy="10905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2930B251-AFE6-4C8D-99CC-7042D5508774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8282997" y="1256415"/>
            <a:ext cx="13753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C67F448-6995-49D6-B7B7-C1FFE4FA79B1}"/>
              </a:ext>
            </a:extLst>
          </p:cNvPr>
          <p:cNvSpPr txBox="1"/>
          <p:nvPr/>
        </p:nvSpPr>
        <p:spPr>
          <a:xfrm>
            <a:off x="9658350" y="1071749"/>
            <a:ext cx="1652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Separació sexes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ABB2BFF3-D8FD-4584-86A6-4676F57BB522}"/>
              </a:ext>
            </a:extLst>
          </p:cNvPr>
          <p:cNvSpPr/>
          <p:nvPr/>
        </p:nvSpPr>
        <p:spPr>
          <a:xfrm>
            <a:off x="9311780" y="6247407"/>
            <a:ext cx="100668" cy="10905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02494293-2736-4664-A83B-F674CB04AF85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9311780" y="6301935"/>
            <a:ext cx="346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19A2D61-8A67-42A0-87CC-379B96F2FC8A}"/>
              </a:ext>
            </a:extLst>
          </p:cNvPr>
          <p:cNvSpPr txBox="1"/>
          <p:nvPr/>
        </p:nvSpPr>
        <p:spPr>
          <a:xfrm>
            <a:off x="9642111" y="6117269"/>
            <a:ext cx="1999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Valors absoluts o %</a:t>
            </a:r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DC5CFDC2-A847-48AA-BCCE-DFB449904C9F}"/>
              </a:ext>
            </a:extLst>
          </p:cNvPr>
          <p:cNvSpPr/>
          <p:nvPr/>
        </p:nvSpPr>
        <p:spPr>
          <a:xfrm>
            <a:off x="7082847" y="2733271"/>
            <a:ext cx="100668" cy="10905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7C9A3CE9-424B-41A6-BE69-EEDA7820AAC1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7082847" y="2787799"/>
            <a:ext cx="2559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107F009-C416-4D2B-8143-BE6767CA4B33}"/>
              </a:ext>
            </a:extLst>
          </p:cNvPr>
          <p:cNvSpPr txBox="1"/>
          <p:nvPr/>
        </p:nvSpPr>
        <p:spPr>
          <a:xfrm>
            <a:off x="9671350" y="2365155"/>
            <a:ext cx="19706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Representació amb</a:t>
            </a:r>
            <a:br>
              <a:rPr lang="es-ES"/>
            </a:br>
            <a:r>
              <a:rPr lang="es-ES"/>
              <a:t>barres de distints</a:t>
            </a:r>
            <a:br>
              <a:rPr lang="es-ES"/>
            </a:br>
            <a:r>
              <a:rPr lang="es-ES"/>
              <a:t>colors</a:t>
            </a: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7A1F7377-23D6-41E1-9E99-E636BF696E37}"/>
              </a:ext>
            </a:extLst>
          </p:cNvPr>
          <p:cNvSpPr/>
          <p:nvPr/>
        </p:nvSpPr>
        <p:spPr>
          <a:xfrm>
            <a:off x="3733981" y="1017221"/>
            <a:ext cx="100668" cy="10905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096C45E7-5379-4816-8CD8-D738CF802645}"/>
              </a:ext>
            </a:extLst>
          </p:cNvPr>
          <p:cNvCxnSpPr>
            <a:cxnSpLocks/>
            <a:stCxn id="29" idx="2"/>
          </p:cNvCxnSpPr>
          <p:nvPr/>
        </p:nvCxnSpPr>
        <p:spPr>
          <a:xfrm flipH="1">
            <a:off x="2376639" y="1071749"/>
            <a:ext cx="13573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DF6BC4F-8CC8-4D0D-80CC-4DE8F8BE5F92}"/>
              </a:ext>
            </a:extLst>
          </p:cNvPr>
          <p:cNvSpPr txBox="1"/>
          <p:nvPr/>
        </p:nvSpPr>
        <p:spPr>
          <a:xfrm>
            <a:off x="1313472" y="871134"/>
            <a:ext cx="106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Lloc i any</a:t>
            </a:r>
          </a:p>
        </p:txBody>
      </p:sp>
    </p:spTree>
    <p:extLst>
      <p:ext uri="{BB962C8B-B14F-4D97-AF65-F5344CB8AC3E}">
        <p14:creationId xmlns:p14="http://schemas.microsoft.com/office/powerpoint/2010/main" val="446805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476DF-E32E-452A-9056-A46D49D8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72285"/>
            <a:ext cx="10178322" cy="741740"/>
          </a:xfrm>
        </p:spPr>
        <p:txBody>
          <a:bodyPr>
            <a:normAutofit fontScale="90000"/>
          </a:bodyPr>
          <a:lstStyle/>
          <a:p>
            <a:r>
              <a:rPr lang="es-ES"/>
              <a:t>3. Tipus de piràmides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54738-C17D-4B99-9BF2-377C5539B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025" y="1014025"/>
            <a:ext cx="10972800" cy="16339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/>
              <a:t>Les piràmides de població representen, per edat i sexe, la quantitat d’habitants (valor absolut o %) i la seua evolució:</a:t>
            </a:r>
          </a:p>
          <a:p>
            <a:r>
              <a:rPr lang="es-ES" sz="1800" b="1"/>
              <a:t>Forma triangular o para-sol:</a:t>
            </a:r>
            <a:r>
              <a:rPr lang="es-ES" sz="1800"/>
              <a:t> població </a:t>
            </a:r>
            <a:r>
              <a:rPr lang="es-ES" sz="1800" u="sng"/>
              <a:t>expansiva</a:t>
            </a:r>
            <a:r>
              <a:rPr lang="es-ES" sz="1800"/>
              <a:t>.</a:t>
            </a:r>
          </a:p>
          <a:p>
            <a:r>
              <a:rPr lang="es-ES" sz="1800" b="1"/>
              <a:t>Forma d’ogiva o de campana:</a:t>
            </a:r>
            <a:r>
              <a:rPr lang="es-ES" sz="1800"/>
              <a:t> població </a:t>
            </a:r>
            <a:r>
              <a:rPr lang="es-ES" sz="1800" u="sng"/>
              <a:t>estable</a:t>
            </a:r>
            <a:r>
              <a:rPr lang="es-ES" sz="1800"/>
              <a:t>.</a:t>
            </a:r>
          </a:p>
          <a:p>
            <a:r>
              <a:rPr lang="es-ES" sz="1800" b="1"/>
              <a:t>Forma d’urna o de bulb:</a:t>
            </a:r>
            <a:r>
              <a:rPr lang="es-ES" sz="1800"/>
              <a:t> població </a:t>
            </a:r>
            <a:r>
              <a:rPr lang="es-ES" sz="1800" u="sng"/>
              <a:t>regressiva</a:t>
            </a:r>
            <a:r>
              <a:rPr lang="es-ES" sz="1800"/>
              <a:t>.</a:t>
            </a:r>
            <a:endParaRPr lang="es-ES" sz="1800" b="1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B8436A04-6257-4C1F-88F7-C3300878C252}"/>
              </a:ext>
            </a:extLst>
          </p:cNvPr>
          <p:cNvCxnSpPr/>
          <p:nvPr/>
        </p:nvCxnSpPr>
        <p:spPr>
          <a:xfrm>
            <a:off x="962025" y="1552575"/>
            <a:ext cx="0" cy="86677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Las pirámides de población | Aula de Geografía para tercero de ESO">
            <a:extLst>
              <a:ext uri="{FF2B5EF4-FFF2-40B4-BE49-F238E27FC236}">
                <a16:creationId xmlns:a16="http://schemas.microsoft.com/office/drawing/2014/main" id="{38617500-162E-469E-AE75-54F72D5681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4" r="53642" b="51862"/>
          <a:stretch/>
        </p:blipFill>
        <p:spPr bwMode="auto">
          <a:xfrm>
            <a:off x="962024" y="2647950"/>
            <a:ext cx="2138362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Las pirámides de población | Aula de Geografía para tercero de ESO">
            <a:extLst>
              <a:ext uri="{FF2B5EF4-FFF2-40B4-BE49-F238E27FC236}">
                <a16:creationId xmlns:a16="http://schemas.microsoft.com/office/drawing/2014/main" id="{80DDD5BB-A124-47BD-AB09-7DC7AFE103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3" t="57713" r="51578" b="7712"/>
          <a:stretch/>
        </p:blipFill>
        <p:spPr bwMode="auto">
          <a:xfrm>
            <a:off x="3286125" y="2543175"/>
            <a:ext cx="2458769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Las pirámides de población | Aula de Geografía para tercero de ESO">
            <a:extLst>
              <a:ext uri="{FF2B5EF4-FFF2-40B4-BE49-F238E27FC236}">
                <a16:creationId xmlns:a16="http://schemas.microsoft.com/office/drawing/2014/main" id="{B0BD5806-65F9-43B7-9039-46C7B2EC82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1" t="11825" r="161" b="53601"/>
          <a:stretch/>
        </p:blipFill>
        <p:spPr bwMode="auto">
          <a:xfrm>
            <a:off x="5930633" y="2419350"/>
            <a:ext cx="2458768" cy="142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C182D491-1355-47AB-B584-AEC06864A22E}"/>
              </a:ext>
            </a:extLst>
          </p:cNvPr>
          <p:cNvSpPr txBox="1">
            <a:spLocks/>
          </p:cNvSpPr>
          <p:nvPr/>
        </p:nvSpPr>
        <p:spPr>
          <a:xfrm>
            <a:off x="1006839" y="3896686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A. PIRÀMIDE TRIANGULAR O PARA-SOL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0A3B3E-F2C6-4A56-8C0A-E50F93A1F4B9}"/>
              </a:ext>
            </a:extLst>
          </p:cNvPr>
          <p:cNvSpPr txBox="1"/>
          <p:nvPr/>
        </p:nvSpPr>
        <p:spPr>
          <a:xfrm>
            <a:off x="1387560" y="2527631"/>
            <a:ext cx="12872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*piràmide ideal</a:t>
            </a:r>
          </a:p>
        </p:txBody>
      </p:sp>
      <p:pic>
        <p:nvPicPr>
          <p:cNvPr id="10" name="Picture 2" descr="Las pirámides de población | Aula de Geografía para tercero de ESO">
            <a:extLst>
              <a:ext uri="{FF2B5EF4-FFF2-40B4-BE49-F238E27FC236}">
                <a16:creationId xmlns:a16="http://schemas.microsoft.com/office/drawing/2014/main" id="{528D10EA-1FC6-4942-9DDE-4CE33D00BB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4" r="53642" b="51862"/>
          <a:stretch/>
        </p:blipFill>
        <p:spPr bwMode="auto">
          <a:xfrm>
            <a:off x="9526525" y="4590803"/>
            <a:ext cx="2788586" cy="1614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A655F31F-CCD3-42A0-8001-F2141AD4C84F}"/>
              </a:ext>
            </a:extLst>
          </p:cNvPr>
          <p:cNvSpPr txBox="1">
            <a:spLocks/>
          </p:cNvSpPr>
          <p:nvPr/>
        </p:nvSpPr>
        <p:spPr>
          <a:xfrm>
            <a:off x="962025" y="4314098"/>
            <a:ext cx="4581533" cy="1633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Correspon a una </a:t>
            </a:r>
            <a:r>
              <a:rPr lang="es-ES" sz="1800" b="1" u="sng"/>
              <a:t>població jove</a:t>
            </a:r>
            <a:r>
              <a:rPr lang="es-ES" sz="1800" b="1"/>
              <a:t>:</a:t>
            </a:r>
            <a:endParaRPr lang="es-ES" sz="1800"/>
          </a:p>
          <a:p>
            <a:r>
              <a:rPr lang="es-ES" sz="1800" b="1"/>
              <a:t>Molta natalitat </a:t>
            </a:r>
            <a:r>
              <a:rPr lang="es-ES" b="1">
                <a:solidFill>
                  <a:schemeClr val="accent6"/>
                </a:solidFill>
                <a:sym typeface="Wingdings" panose="05000000000000000000" pitchFamily="2" charset="2"/>
              </a:rPr>
              <a:t></a:t>
            </a:r>
            <a:endParaRPr lang="es-ES" b="1">
              <a:solidFill>
                <a:schemeClr val="accent6"/>
              </a:solidFill>
            </a:endParaRPr>
          </a:p>
          <a:p>
            <a:r>
              <a:rPr lang="es-ES" sz="1800" b="1"/>
              <a:t>Molta mortalitat i mortalitat infantil </a:t>
            </a:r>
            <a:r>
              <a:rPr lang="es-ES" sz="1800" b="1">
                <a:solidFill>
                  <a:schemeClr val="accent6"/>
                </a:solidFill>
                <a:sym typeface="Wingdings" panose="05000000000000000000" pitchFamily="2" charset="2"/>
              </a:rPr>
              <a:t></a:t>
            </a:r>
            <a:endParaRPr lang="es-ES" sz="1800"/>
          </a:p>
          <a:p>
            <a:r>
              <a:rPr lang="es-ES" sz="1800" b="1"/>
              <a:t>Molt poca esperança de vida </a:t>
            </a:r>
            <a:r>
              <a:rPr lang="es-ES" sz="1800" b="1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</a:t>
            </a:r>
            <a:endParaRPr lang="es-ES" sz="1800" b="1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521EB15-5817-431C-BF27-A1A40B0D277E}"/>
              </a:ext>
            </a:extLst>
          </p:cNvPr>
          <p:cNvCxnSpPr/>
          <p:nvPr/>
        </p:nvCxnSpPr>
        <p:spPr>
          <a:xfrm>
            <a:off x="5543558" y="4429616"/>
            <a:ext cx="0" cy="165263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C71B5C69-713B-4E3F-92D7-F52A9B104A74}"/>
              </a:ext>
            </a:extLst>
          </p:cNvPr>
          <p:cNvSpPr txBox="1">
            <a:spLocks/>
          </p:cNvSpPr>
          <p:nvPr/>
        </p:nvSpPr>
        <p:spPr>
          <a:xfrm>
            <a:off x="5644480" y="4381508"/>
            <a:ext cx="4581533" cy="1633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És conseqüència de </a:t>
            </a:r>
            <a:r>
              <a:rPr lang="es-ES" sz="1800" b="1" u="sng"/>
              <a:t>deficients</a:t>
            </a:r>
            <a:r>
              <a:rPr lang="es-ES" sz="1800"/>
              <a:t> condicions:</a:t>
            </a:r>
          </a:p>
          <a:p>
            <a:r>
              <a:rPr lang="es-ES" sz="1800" b="1"/>
              <a:t>alimentàries</a:t>
            </a:r>
            <a:endParaRPr lang="es-ES" b="1">
              <a:solidFill>
                <a:schemeClr val="accent6"/>
              </a:solidFill>
            </a:endParaRPr>
          </a:p>
          <a:p>
            <a:r>
              <a:rPr lang="es-ES" sz="1800" b="1"/>
              <a:t>higièniques</a:t>
            </a:r>
            <a:endParaRPr lang="es-ES" sz="1800"/>
          </a:p>
          <a:p>
            <a:r>
              <a:rPr lang="es-ES" sz="1800" b="1"/>
              <a:t>sanitàries</a:t>
            </a:r>
            <a:endParaRPr lang="es-ES" sz="1800" b="1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AA5B28A3-3517-43A1-98F0-61D09DBAD768}"/>
              </a:ext>
            </a:extLst>
          </p:cNvPr>
          <p:cNvSpPr txBox="1">
            <a:spLocks/>
          </p:cNvSpPr>
          <p:nvPr/>
        </p:nvSpPr>
        <p:spPr>
          <a:xfrm>
            <a:off x="1064324" y="6180765"/>
            <a:ext cx="6808637" cy="417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Països </a:t>
            </a:r>
            <a:r>
              <a:rPr lang="es-ES" sz="1800" b="1"/>
              <a:t>poc desenvolupats</a:t>
            </a:r>
            <a:r>
              <a:rPr lang="es-ES" sz="1800"/>
              <a:t> d’Àfrica i Àsia: El Cong, Tailandia, Nigeria...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1A9CE72-7025-47E5-BCBD-B3FE7BB4DFF4}"/>
              </a:ext>
            </a:extLst>
          </p:cNvPr>
          <p:cNvCxnSpPr>
            <a:cxnSpLocks/>
          </p:cNvCxnSpPr>
          <p:nvPr/>
        </p:nvCxnSpPr>
        <p:spPr>
          <a:xfrm flipH="1">
            <a:off x="1006839" y="6035261"/>
            <a:ext cx="8519686" cy="1892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19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A32F5-DD8E-4BC2-B5C0-82A6DFDED004}"/>
              </a:ext>
            </a:extLst>
          </p:cNvPr>
          <p:cNvSpPr txBox="1">
            <a:spLocks/>
          </p:cNvSpPr>
          <p:nvPr/>
        </p:nvSpPr>
        <p:spPr>
          <a:xfrm>
            <a:off x="1099118" y="255864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B. PIRÀMIDE D’OGIVA O DE CAMPANA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A175C1E0-A9D4-45F0-A1CF-AF383E20B893}"/>
              </a:ext>
            </a:extLst>
          </p:cNvPr>
          <p:cNvSpPr txBox="1">
            <a:spLocks/>
          </p:cNvSpPr>
          <p:nvPr/>
        </p:nvSpPr>
        <p:spPr>
          <a:xfrm>
            <a:off x="1054304" y="673276"/>
            <a:ext cx="3970702" cy="1633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Correspon a una </a:t>
            </a:r>
            <a:r>
              <a:rPr lang="es-ES" sz="1800" b="1"/>
              <a:t>població adulta:</a:t>
            </a:r>
            <a:endParaRPr lang="es-ES" sz="1800"/>
          </a:p>
          <a:p>
            <a:r>
              <a:rPr lang="es-ES" sz="1800" b="1"/>
              <a:t>Control de la natalitat </a:t>
            </a:r>
            <a:r>
              <a:rPr lang="es-ES" b="1">
                <a:solidFill>
                  <a:schemeClr val="accent6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</a:t>
            </a:r>
          </a:p>
          <a:p>
            <a:r>
              <a:rPr lang="es-ES" sz="1800" b="1"/>
              <a:t>Control de la mortalitat </a:t>
            </a:r>
            <a:r>
              <a:rPr lang="es-ES" sz="1800" b="1">
                <a:solidFill>
                  <a:schemeClr val="accent6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</a:t>
            </a:r>
            <a:endParaRPr lang="es-ES" sz="1800"/>
          </a:p>
          <a:p>
            <a:r>
              <a:rPr lang="es-ES" sz="1800" b="1"/>
              <a:t>Control de l’esperança de vida </a:t>
            </a:r>
            <a:r>
              <a:rPr lang="es-ES" sz="1800" b="1">
                <a:solidFill>
                  <a:schemeClr val="accent6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</a:t>
            </a:r>
            <a:endParaRPr lang="es-ES" sz="1800"/>
          </a:p>
          <a:p>
            <a:endParaRPr lang="es-ES" sz="1800" b="1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2" descr="Las pirámides de población | Aula de Geografía para tercero de ESO">
            <a:extLst>
              <a:ext uri="{FF2B5EF4-FFF2-40B4-BE49-F238E27FC236}">
                <a16:creationId xmlns:a16="http://schemas.microsoft.com/office/drawing/2014/main" id="{F5718054-2BFC-4856-928B-713045A942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3" t="57713" r="51578" b="7712"/>
          <a:stretch/>
        </p:blipFill>
        <p:spPr bwMode="auto">
          <a:xfrm>
            <a:off x="8396966" y="96754"/>
            <a:ext cx="4029595" cy="2201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A93B3D2-545C-4175-85DC-835EBED27617}"/>
              </a:ext>
            </a:extLst>
          </p:cNvPr>
          <p:cNvCxnSpPr>
            <a:cxnSpLocks/>
          </p:cNvCxnSpPr>
          <p:nvPr/>
        </p:nvCxnSpPr>
        <p:spPr>
          <a:xfrm>
            <a:off x="4924084" y="711977"/>
            <a:ext cx="0" cy="15952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3667756C-6FD1-45A1-8922-6A9DECDF59E4}"/>
              </a:ext>
            </a:extLst>
          </p:cNvPr>
          <p:cNvSpPr txBox="1">
            <a:spLocks/>
          </p:cNvSpPr>
          <p:nvPr/>
        </p:nvSpPr>
        <p:spPr>
          <a:xfrm>
            <a:off x="5025006" y="663869"/>
            <a:ext cx="4581533" cy="1633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És conseqüència de </a:t>
            </a:r>
            <a:r>
              <a:rPr lang="es-ES" sz="1800" b="1" u="sng"/>
              <a:t>decents</a:t>
            </a:r>
            <a:r>
              <a:rPr lang="es-ES" sz="1800"/>
              <a:t> condicions:</a:t>
            </a:r>
          </a:p>
          <a:p>
            <a:r>
              <a:rPr lang="es-ES" sz="1800" b="1"/>
              <a:t>alimentàries</a:t>
            </a:r>
            <a:endParaRPr lang="es-ES" b="1">
              <a:solidFill>
                <a:schemeClr val="accent6"/>
              </a:solidFill>
            </a:endParaRPr>
          </a:p>
          <a:p>
            <a:r>
              <a:rPr lang="es-ES" sz="1800" b="1"/>
              <a:t>higièniques</a:t>
            </a:r>
            <a:endParaRPr lang="es-ES" sz="1800"/>
          </a:p>
          <a:p>
            <a:r>
              <a:rPr lang="es-ES" sz="1800" b="1"/>
              <a:t>sanitàries</a:t>
            </a:r>
            <a:endParaRPr lang="es-ES" sz="1800" b="1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C0C3FA95-E00C-4A8A-B82D-CF950DDB3CC9}"/>
              </a:ext>
            </a:extLst>
          </p:cNvPr>
          <p:cNvSpPr txBox="1">
            <a:spLocks/>
          </p:cNvSpPr>
          <p:nvPr/>
        </p:nvSpPr>
        <p:spPr>
          <a:xfrm>
            <a:off x="1099118" y="2434611"/>
            <a:ext cx="10528023" cy="417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Països </a:t>
            </a:r>
            <a:r>
              <a:rPr lang="es-ES" sz="1800" b="1"/>
              <a:t>en desenvolupament </a:t>
            </a:r>
            <a:r>
              <a:rPr lang="es-ES" sz="1800"/>
              <a:t>d’Amèrica Central i Sud i d’Àsia:  Argentina, Uruguay, Brasil...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0EA6582-696D-43E9-B9C9-0E5EE3C79A71}"/>
              </a:ext>
            </a:extLst>
          </p:cNvPr>
          <p:cNvCxnSpPr>
            <a:cxnSpLocks/>
          </p:cNvCxnSpPr>
          <p:nvPr/>
        </p:nvCxnSpPr>
        <p:spPr>
          <a:xfrm flipH="1">
            <a:off x="1099118" y="2288272"/>
            <a:ext cx="8519686" cy="1892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CB291F9D-B313-4EB8-84E6-7DED5D8019CB}"/>
              </a:ext>
            </a:extLst>
          </p:cNvPr>
          <p:cNvSpPr txBox="1">
            <a:spLocks/>
          </p:cNvSpPr>
          <p:nvPr/>
        </p:nvSpPr>
        <p:spPr>
          <a:xfrm>
            <a:off x="1099118" y="3352356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C. PIRÀMIDE D’URNA O DE BULB</a:t>
            </a: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F79CFF1A-D8E1-4FF8-8B83-1685AE5068B0}"/>
              </a:ext>
            </a:extLst>
          </p:cNvPr>
          <p:cNvSpPr txBox="1">
            <a:spLocks/>
          </p:cNvSpPr>
          <p:nvPr/>
        </p:nvSpPr>
        <p:spPr>
          <a:xfrm>
            <a:off x="1054304" y="3769768"/>
            <a:ext cx="3970702" cy="1633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Correspon a una </a:t>
            </a:r>
            <a:r>
              <a:rPr lang="es-ES" sz="1800" b="1"/>
              <a:t>població envellida:</a:t>
            </a:r>
            <a:endParaRPr lang="es-ES" sz="1800"/>
          </a:p>
          <a:p>
            <a:r>
              <a:rPr lang="es-ES" sz="1800" b="1"/>
              <a:t>Poca natalitat </a:t>
            </a:r>
            <a:r>
              <a:rPr lang="es-ES" b="1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 </a:t>
            </a:r>
          </a:p>
          <a:p>
            <a:r>
              <a:rPr lang="es-ES" sz="1800" b="1"/>
              <a:t>Poca mortalitat </a:t>
            </a:r>
            <a:r>
              <a:rPr lang="es-ES" sz="1800" b="1">
                <a:solidFill>
                  <a:schemeClr val="accent6">
                    <a:lumMod val="20000"/>
                    <a:lumOff val="80000"/>
                  </a:schemeClr>
                </a:solidFill>
                <a:sym typeface="Wingdings" panose="05000000000000000000" pitchFamily="2" charset="2"/>
              </a:rPr>
              <a:t> </a:t>
            </a:r>
          </a:p>
          <a:p>
            <a:r>
              <a:rPr lang="es-ES" sz="1800" b="1"/>
              <a:t>Molta esperança de vida </a:t>
            </a:r>
            <a:r>
              <a:rPr lang="es-ES" sz="1800" b="1">
                <a:solidFill>
                  <a:schemeClr val="accent6"/>
                </a:solidFill>
                <a:sym typeface="Wingdings" panose="05000000000000000000" pitchFamily="2" charset="2"/>
              </a:rPr>
              <a:t></a:t>
            </a:r>
            <a:endParaRPr lang="es-ES" sz="1800" b="1">
              <a:solidFill>
                <a:schemeClr val="accent6"/>
              </a:solidFill>
            </a:endParaRPr>
          </a:p>
          <a:p>
            <a:endParaRPr lang="es-ES" sz="1800"/>
          </a:p>
          <a:p>
            <a:endParaRPr lang="es-ES" sz="1800" b="1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54D5221-D180-4498-8DBB-F86B91CBCA77}"/>
              </a:ext>
            </a:extLst>
          </p:cNvPr>
          <p:cNvCxnSpPr>
            <a:cxnSpLocks/>
          </p:cNvCxnSpPr>
          <p:nvPr/>
        </p:nvCxnSpPr>
        <p:spPr>
          <a:xfrm>
            <a:off x="4924084" y="3808469"/>
            <a:ext cx="0" cy="159522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DBB226B1-CB3D-42DE-B084-962F771842D7}"/>
              </a:ext>
            </a:extLst>
          </p:cNvPr>
          <p:cNvSpPr txBox="1">
            <a:spLocks/>
          </p:cNvSpPr>
          <p:nvPr/>
        </p:nvSpPr>
        <p:spPr>
          <a:xfrm>
            <a:off x="5025006" y="3760361"/>
            <a:ext cx="4581533" cy="1633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És conseqüència de </a:t>
            </a:r>
            <a:r>
              <a:rPr lang="es-ES" sz="1800" b="1" u="sng"/>
              <a:t>òptimes</a:t>
            </a:r>
            <a:r>
              <a:rPr lang="es-ES" sz="1800"/>
              <a:t> condicions:</a:t>
            </a:r>
          </a:p>
          <a:p>
            <a:r>
              <a:rPr lang="es-ES" sz="1800" b="1"/>
              <a:t>alimentàries</a:t>
            </a:r>
            <a:endParaRPr lang="es-ES" b="1">
              <a:solidFill>
                <a:schemeClr val="accent6"/>
              </a:solidFill>
            </a:endParaRPr>
          </a:p>
          <a:p>
            <a:r>
              <a:rPr lang="es-ES" sz="1800" b="1"/>
              <a:t>higièniques</a:t>
            </a:r>
            <a:endParaRPr lang="es-ES" sz="1800"/>
          </a:p>
          <a:p>
            <a:r>
              <a:rPr lang="es-ES" sz="1800" b="1"/>
              <a:t>sanitàries</a:t>
            </a:r>
            <a:endParaRPr lang="es-ES" sz="1800" b="1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B2F0D3C9-84D4-452F-9154-3474CB3CE8BA}"/>
              </a:ext>
            </a:extLst>
          </p:cNvPr>
          <p:cNvSpPr txBox="1">
            <a:spLocks/>
          </p:cNvSpPr>
          <p:nvPr/>
        </p:nvSpPr>
        <p:spPr>
          <a:xfrm>
            <a:off x="1099118" y="5531102"/>
            <a:ext cx="10528023" cy="7567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1800"/>
              <a:t>Països </a:t>
            </a:r>
            <a:r>
              <a:rPr lang="es-ES" sz="1800" b="1"/>
              <a:t>econòmicament rics </a:t>
            </a:r>
            <a:r>
              <a:rPr lang="es-ES" sz="1800"/>
              <a:t>d’Amèrica del Nord i d’Europa Occidental, a més de Japó (Àsia) i Australia (Oceania):  Espanya, Estats Units...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962ED04A-785D-433B-B060-96FC119C3A41}"/>
              </a:ext>
            </a:extLst>
          </p:cNvPr>
          <p:cNvCxnSpPr>
            <a:cxnSpLocks/>
          </p:cNvCxnSpPr>
          <p:nvPr/>
        </p:nvCxnSpPr>
        <p:spPr>
          <a:xfrm flipH="1">
            <a:off x="1099118" y="5384764"/>
            <a:ext cx="8519686" cy="1892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Las pirámides de población | Aula de Geografía para tercero de ESO">
            <a:extLst>
              <a:ext uri="{FF2B5EF4-FFF2-40B4-BE49-F238E27FC236}">
                <a16:creationId xmlns:a16="http://schemas.microsoft.com/office/drawing/2014/main" id="{C11BF83F-52A8-4890-9324-4BF0BE4D96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41" t="11825" r="161" b="53601"/>
          <a:stretch/>
        </p:blipFill>
        <p:spPr bwMode="auto">
          <a:xfrm>
            <a:off x="8262772" y="3097639"/>
            <a:ext cx="3725096" cy="216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995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476DF-E32E-452A-9056-A46D49D8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500" y="136814"/>
            <a:ext cx="10637240" cy="827166"/>
          </a:xfrm>
        </p:spPr>
        <p:txBody>
          <a:bodyPr>
            <a:normAutofit fontScale="90000"/>
          </a:bodyPr>
          <a:lstStyle/>
          <a:p>
            <a:r>
              <a:rPr lang="es-ES"/>
              <a:t>4. DINÀMIQUES DE LA POBLACIÓ MUNDIAL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D1B9636D-36CD-414D-8537-73B8650EDADF}"/>
              </a:ext>
            </a:extLst>
          </p:cNvPr>
          <p:cNvSpPr txBox="1">
            <a:spLocks/>
          </p:cNvSpPr>
          <p:nvPr/>
        </p:nvSpPr>
        <p:spPr>
          <a:xfrm>
            <a:off x="1188597" y="1266584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COM S’ESTUIDA LA DINÀMICA DE LA POBLACIÓ?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DC0D82AB-AB7F-402E-910E-8C5A4022FDAC}"/>
              </a:ext>
            </a:extLst>
          </p:cNvPr>
          <p:cNvSpPr txBox="1">
            <a:spLocks/>
          </p:cNvSpPr>
          <p:nvPr/>
        </p:nvSpPr>
        <p:spPr>
          <a:xfrm>
            <a:off x="1366324" y="1627312"/>
            <a:ext cx="10178322" cy="78017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1600"/>
              <a:t>El nombre d’habitants que viuen en un lloc depén:</a:t>
            </a:r>
          </a:p>
          <a:p>
            <a:r>
              <a:rPr lang="es-ES" sz="1600" b="1"/>
              <a:t>Moviment natural/vegetatiu:</a:t>
            </a:r>
            <a:r>
              <a:rPr lang="es-ES" sz="1600"/>
              <a:t> natalitat i mortalitat.</a:t>
            </a:r>
            <a:endParaRPr lang="es-ES" sz="1600" b="1"/>
          </a:p>
          <a:p>
            <a:r>
              <a:rPr lang="es-ES" sz="1600" b="1"/>
              <a:t>Moviment migratori:</a:t>
            </a:r>
            <a:r>
              <a:rPr lang="es-ES" sz="1600"/>
              <a:t> desplaçaments de la població (immigració i emigració).</a:t>
            </a:r>
            <a:endParaRPr lang="es-ES" sz="1600" b="1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5F7F7163-BFE8-4882-8E71-BF57B0D92C6C}"/>
              </a:ext>
            </a:extLst>
          </p:cNvPr>
          <p:cNvSpPr txBox="1">
            <a:spLocks/>
          </p:cNvSpPr>
          <p:nvPr/>
        </p:nvSpPr>
        <p:spPr>
          <a:xfrm>
            <a:off x="1188597" y="2484875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MOVIMENT NATURAL / VEGETATIU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381F9DCE-7813-4E67-9F3F-5EA0B5FA3E05}"/>
              </a:ext>
            </a:extLst>
          </p:cNvPr>
          <p:cNvSpPr txBox="1">
            <a:spLocks/>
          </p:cNvSpPr>
          <p:nvPr/>
        </p:nvSpPr>
        <p:spPr>
          <a:xfrm>
            <a:off x="1780840" y="3490834"/>
            <a:ext cx="2184675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NATALITAT</a:t>
            </a:r>
            <a:endParaRPr lang="es-ES" sz="1400" u="sng">
              <a:solidFill>
                <a:schemeClr val="accent1"/>
              </a:solidFill>
            </a:endParaRPr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3F5B59B3-0B51-4E14-8672-FD6D096FD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395" y="838790"/>
            <a:ext cx="10178322" cy="436227"/>
          </a:xfrm>
        </p:spPr>
        <p:txBody>
          <a:bodyPr/>
          <a:lstStyle/>
          <a:p>
            <a:pPr marL="0" indent="0">
              <a:buNone/>
            </a:pPr>
            <a:r>
              <a:rPr lang="es-ES" b="1"/>
              <a:t>Dinàmica de població </a:t>
            </a:r>
            <a:r>
              <a:rPr lang="es-ES" b="1">
                <a:sym typeface="Wingdings" panose="05000000000000000000" pitchFamily="2" charset="2"/>
              </a:rPr>
              <a:t></a:t>
            </a:r>
            <a:r>
              <a:rPr lang="es-ES">
                <a:sym typeface="Wingdings" panose="05000000000000000000" pitchFamily="2" charset="2"/>
              </a:rPr>
              <a:t> nombre habitants en un lloc augmenta o disminueix.</a:t>
            </a:r>
            <a:endParaRPr lang="es-ES" b="1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CFD5436-3323-45E2-AB41-E8630473D6AB}"/>
              </a:ext>
            </a:extLst>
          </p:cNvPr>
          <p:cNvSpPr txBox="1"/>
          <p:nvPr/>
        </p:nvSpPr>
        <p:spPr>
          <a:xfrm>
            <a:off x="2003445" y="2876503"/>
            <a:ext cx="161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NATALITAT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26E465F-4E36-4855-8E15-21A2AA1A7333}"/>
              </a:ext>
            </a:extLst>
          </p:cNvPr>
          <p:cNvCxnSpPr>
            <a:cxnSpLocks/>
          </p:cNvCxnSpPr>
          <p:nvPr/>
        </p:nvCxnSpPr>
        <p:spPr>
          <a:xfrm>
            <a:off x="1077500" y="2407489"/>
            <a:ext cx="10198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1592558-E415-4F1D-B7FA-FBBA8FA46367}"/>
              </a:ext>
            </a:extLst>
          </p:cNvPr>
          <p:cNvSpPr txBox="1"/>
          <p:nvPr/>
        </p:nvSpPr>
        <p:spPr>
          <a:xfrm>
            <a:off x="1123481" y="3158841"/>
            <a:ext cx="3537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nascuts en un territori en relació a la població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7CBC1A69-D465-4868-8AEE-83EFBD24119E}"/>
                  </a:ext>
                </a:extLst>
              </p:cNvPr>
              <p:cNvSpPr txBox="1"/>
              <p:nvPr/>
            </p:nvSpPr>
            <p:spPr>
              <a:xfrm>
                <a:off x="1427845" y="3745247"/>
                <a:ext cx="28100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𝑛𝑎𝑖𝑥𝑒𝑚𝑒𝑛𝑡𝑠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𝑃𝑜𝑏𝑙𝑎𝑐𝑖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ó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7CBC1A69-D465-4868-8AEE-83EFBD241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845" y="3745247"/>
                <a:ext cx="2810000" cy="520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405646CA-7471-4C38-975D-30336C041D3E}"/>
              </a:ext>
            </a:extLst>
          </p:cNvPr>
          <p:cNvSpPr txBox="1">
            <a:spLocks/>
          </p:cNvSpPr>
          <p:nvPr/>
        </p:nvSpPr>
        <p:spPr>
          <a:xfrm>
            <a:off x="1654506" y="4520123"/>
            <a:ext cx="2475587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FECUNDITAT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D3FC59D7-7728-4538-ACD8-6FF5E4C9539D}"/>
                  </a:ext>
                </a:extLst>
              </p:cNvPr>
              <p:cNvSpPr txBox="1"/>
              <p:nvPr/>
            </p:nvSpPr>
            <p:spPr>
              <a:xfrm>
                <a:off x="1366324" y="4774536"/>
                <a:ext cx="3603422" cy="567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𝑛𝑎𝑖𝑥𝑒𝑚𝑒𝑛𝑡𝑠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𝑑𝑜𝑛𝑒𝑠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15−49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𝑎𝑛𝑦𝑠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D3FC59D7-7728-4538-ACD8-6FF5E4C953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324" y="4774536"/>
                <a:ext cx="3603422" cy="567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42276CE4-80C4-42C9-A095-4B3BF62EA39D}"/>
              </a:ext>
            </a:extLst>
          </p:cNvPr>
          <p:cNvSpPr txBox="1">
            <a:spLocks/>
          </p:cNvSpPr>
          <p:nvPr/>
        </p:nvSpPr>
        <p:spPr>
          <a:xfrm>
            <a:off x="1654506" y="5755984"/>
            <a:ext cx="2681521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Nº MITJÀ DE FILLS/DONA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5FAE2838-7FFA-4580-A638-12C03112CDF8}"/>
                  </a:ext>
                </a:extLst>
              </p:cNvPr>
              <p:cNvSpPr txBox="1"/>
              <p:nvPr/>
            </p:nvSpPr>
            <p:spPr>
              <a:xfrm>
                <a:off x="1366324" y="6010397"/>
                <a:ext cx="2763769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s-ES"/>
                  <a:t> fills/dona per rellevar la generació</a:t>
                </a:r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5FAE2838-7FFA-4580-A638-12C03112C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324" y="6010397"/>
                <a:ext cx="2763769" cy="553998"/>
              </a:xfrm>
              <a:prstGeom prst="rect">
                <a:avLst/>
              </a:prstGeom>
              <a:blipFill>
                <a:blip r:embed="rId4"/>
                <a:stretch>
                  <a:fillRect t="-14286" r="-3304" b="-2417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Marcador de contenido 2">
            <a:extLst>
              <a:ext uri="{FF2B5EF4-FFF2-40B4-BE49-F238E27FC236}">
                <a16:creationId xmlns:a16="http://schemas.microsoft.com/office/drawing/2014/main" id="{0131D7FA-E95D-4D8E-B160-50DA5E8E1828}"/>
              </a:ext>
            </a:extLst>
          </p:cNvPr>
          <p:cNvSpPr txBox="1">
            <a:spLocks/>
          </p:cNvSpPr>
          <p:nvPr/>
        </p:nvSpPr>
        <p:spPr>
          <a:xfrm>
            <a:off x="6866055" y="3434465"/>
            <a:ext cx="2315904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MORTALITAT</a:t>
            </a:r>
            <a:endParaRPr lang="es-ES" sz="1400" u="sng">
              <a:solidFill>
                <a:schemeClr val="accent1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02F4CB83-4CB7-4BE7-AD88-6B5439979275}"/>
              </a:ext>
            </a:extLst>
          </p:cNvPr>
          <p:cNvSpPr txBox="1"/>
          <p:nvPr/>
        </p:nvSpPr>
        <p:spPr>
          <a:xfrm>
            <a:off x="7130541" y="2835283"/>
            <a:ext cx="1740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LA MORTALITAT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C8D6FB6-1786-414C-986B-6607F0F896C7}"/>
              </a:ext>
            </a:extLst>
          </p:cNvPr>
          <p:cNvSpPr txBox="1"/>
          <p:nvPr/>
        </p:nvSpPr>
        <p:spPr>
          <a:xfrm>
            <a:off x="6301484" y="3126688"/>
            <a:ext cx="3445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morts en un territori en relació a la població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57375AC6-73D0-4DD9-82B7-3885A376562E}"/>
                  </a:ext>
                </a:extLst>
              </p:cNvPr>
              <p:cNvSpPr txBox="1"/>
              <p:nvPr/>
            </p:nvSpPr>
            <p:spPr>
              <a:xfrm>
                <a:off x="6513060" y="3688878"/>
                <a:ext cx="28100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𝑚𝑜𝑟𝑡𝑠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𝑃𝑜𝑏𝑙𝑎𝑐𝑖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ó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𝑡𝑜𝑡𝑎𝑙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57375AC6-73D0-4DD9-82B7-3885A3765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060" y="3688878"/>
                <a:ext cx="2810000" cy="520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3701307A-16F0-4368-8319-FDBA9D69FE94}"/>
              </a:ext>
            </a:extLst>
          </p:cNvPr>
          <p:cNvSpPr txBox="1">
            <a:spLocks/>
          </p:cNvSpPr>
          <p:nvPr/>
        </p:nvSpPr>
        <p:spPr>
          <a:xfrm>
            <a:off x="6421147" y="4525220"/>
            <a:ext cx="3465853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MORTALITAT INFANTIL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5EA839EE-C8B0-401C-860E-D25331EC71F0}"/>
                  </a:ext>
                </a:extLst>
              </p:cNvPr>
              <p:cNvSpPr txBox="1"/>
              <p:nvPr/>
            </p:nvSpPr>
            <p:spPr>
              <a:xfrm>
                <a:off x="6420837" y="4790558"/>
                <a:ext cx="3073662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𝑚𝑜𝑟𝑡𝑠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 −1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𝑎𝑛𝑦</m:t>
                          </m:r>
                        </m:num>
                        <m:den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º 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𝑛𝑎𝑖𝑥𝑒𝑚𝑒𝑛𝑡𝑠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1000 (‰)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5EA839EE-C8B0-401C-860E-D25331EC7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837" y="4790558"/>
                <a:ext cx="3073662" cy="5204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Marcador de contenido 2">
            <a:extLst>
              <a:ext uri="{FF2B5EF4-FFF2-40B4-BE49-F238E27FC236}">
                <a16:creationId xmlns:a16="http://schemas.microsoft.com/office/drawing/2014/main" id="{C77E38DE-1D7E-426C-AF62-EFC18EC71F9F}"/>
              </a:ext>
            </a:extLst>
          </p:cNvPr>
          <p:cNvSpPr txBox="1">
            <a:spLocks/>
          </p:cNvSpPr>
          <p:nvPr/>
        </p:nvSpPr>
        <p:spPr>
          <a:xfrm>
            <a:off x="6791860" y="5714334"/>
            <a:ext cx="2681521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ESPERANÇA DE VIDA</a:t>
            </a:r>
            <a:endParaRPr lang="es-ES" sz="1400" u="sng">
              <a:solidFill>
                <a:schemeClr val="accent1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F24CDAF-F6FE-455D-AA53-47180F4DD2D5}"/>
              </a:ext>
            </a:extLst>
          </p:cNvPr>
          <p:cNvSpPr txBox="1"/>
          <p:nvPr/>
        </p:nvSpPr>
        <p:spPr>
          <a:xfrm>
            <a:off x="6503678" y="5968747"/>
            <a:ext cx="276376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s-ES"/>
              <a:t>Edat mitjana que s’espera que visca una persona</a:t>
            </a:r>
            <a:endParaRPr lang="es-ES" u="sng"/>
          </a:p>
        </p:txBody>
      </p:sp>
    </p:spTree>
    <p:extLst>
      <p:ext uri="{BB962C8B-B14F-4D97-AF65-F5344CB8AC3E}">
        <p14:creationId xmlns:p14="http://schemas.microsoft.com/office/powerpoint/2010/main" val="96115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1">
            <a:extLst>
              <a:ext uri="{FF2B5EF4-FFF2-40B4-BE49-F238E27FC236}">
                <a16:creationId xmlns:a16="http://schemas.microsoft.com/office/drawing/2014/main" id="{6F93E569-905D-4FB5-806B-DB0010303816}"/>
              </a:ext>
            </a:extLst>
          </p:cNvPr>
          <p:cNvSpPr txBox="1">
            <a:spLocks/>
          </p:cNvSpPr>
          <p:nvPr/>
        </p:nvSpPr>
        <p:spPr>
          <a:xfrm>
            <a:off x="1266896" y="210171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MOVIMENT MIGRATORI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24475EB8-F4B0-4250-B183-612098360B06}"/>
              </a:ext>
            </a:extLst>
          </p:cNvPr>
          <p:cNvCxnSpPr>
            <a:cxnSpLocks/>
          </p:cNvCxnSpPr>
          <p:nvPr/>
        </p:nvCxnSpPr>
        <p:spPr>
          <a:xfrm>
            <a:off x="1051417" y="611573"/>
            <a:ext cx="10198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F8A65F06-D0B6-4A8B-B8EA-C81680A50871}"/>
              </a:ext>
            </a:extLst>
          </p:cNvPr>
          <p:cNvSpPr txBox="1">
            <a:spLocks/>
          </p:cNvSpPr>
          <p:nvPr/>
        </p:nvSpPr>
        <p:spPr>
          <a:xfrm>
            <a:off x="929037" y="751737"/>
            <a:ext cx="2184675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SALDO MIGRATORI: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CEB534AE-29A9-423B-97D2-E71779E3E984}"/>
                  </a:ext>
                </a:extLst>
              </p:cNvPr>
              <p:cNvSpPr txBox="1"/>
              <p:nvPr/>
            </p:nvSpPr>
            <p:spPr>
              <a:xfrm>
                <a:off x="2845577" y="751737"/>
                <a:ext cx="28387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𝑛𝑚𝑖𝑔𝑟𝑎𝑛𝑡𝑠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𝑒𝑚𝑖𝑔𝑟𝑎𝑛𝑡𝑠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CEB534AE-29A9-423B-97D2-E71779E3E9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577" y="751737"/>
                <a:ext cx="2838789" cy="276999"/>
              </a:xfrm>
              <a:prstGeom prst="rect">
                <a:avLst/>
              </a:prstGeom>
              <a:blipFill>
                <a:blip r:embed="rId2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ítulo 1">
            <a:extLst>
              <a:ext uri="{FF2B5EF4-FFF2-40B4-BE49-F238E27FC236}">
                <a16:creationId xmlns:a16="http://schemas.microsoft.com/office/drawing/2014/main" id="{8DFDEF5A-EB1E-472F-9F28-18F4799ABC1F}"/>
              </a:ext>
            </a:extLst>
          </p:cNvPr>
          <p:cNvSpPr txBox="1">
            <a:spLocks/>
          </p:cNvSpPr>
          <p:nvPr/>
        </p:nvSpPr>
        <p:spPr>
          <a:xfrm>
            <a:off x="1241809" y="1302138"/>
            <a:ext cx="10178322" cy="4362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>
                <a:solidFill>
                  <a:schemeClr val="accent1"/>
                </a:solidFill>
              </a:rPr>
              <a:t>CREIXIMENT DE LA POBLACIÓ</a:t>
            </a:r>
          </a:p>
        </p:txBody>
      </p: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508F4D7C-6A01-45EA-9B3C-1B8EE27949AF}"/>
              </a:ext>
            </a:extLst>
          </p:cNvPr>
          <p:cNvCxnSpPr>
            <a:cxnSpLocks/>
          </p:cNvCxnSpPr>
          <p:nvPr/>
        </p:nvCxnSpPr>
        <p:spPr>
          <a:xfrm>
            <a:off x="1026330" y="1703540"/>
            <a:ext cx="10198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8C0F37B-CD94-46BF-8515-98A04AF35856}"/>
              </a:ext>
            </a:extLst>
          </p:cNvPr>
          <p:cNvSpPr txBox="1"/>
          <p:nvPr/>
        </p:nvSpPr>
        <p:spPr>
          <a:xfrm>
            <a:off x="1613037" y="1904888"/>
            <a:ext cx="2296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NATURAL / VEGETATIU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B43A75A-EE66-4928-BAC7-35F1DE495FE3}"/>
              </a:ext>
            </a:extLst>
          </p:cNvPr>
          <p:cNvSpPr txBox="1"/>
          <p:nvPr/>
        </p:nvSpPr>
        <p:spPr>
          <a:xfrm>
            <a:off x="1026330" y="2240216"/>
            <a:ext cx="28615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Diferència entre natalitat i mortalitat</a:t>
            </a:r>
          </a:p>
        </p:txBody>
      </p:sp>
      <p:sp>
        <p:nvSpPr>
          <p:cNvPr id="43" name="Marcador de contenido 2">
            <a:extLst>
              <a:ext uri="{FF2B5EF4-FFF2-40B4-BE49-F238E27FC236}">
                <a16:creationId xmlns:a16="http://schemas.microsoft.com/office/drawing/2014/main" id="{AB94271B-82F3-4DC1-80B0-F5DD4D6C486A}"/>
              </a:ext>
            </a:extLst>
          </p:cNvPr>
          <p:cNvSpPr txBox="1">
            <a:spLocks/>
          </p:cNvSpPr>
          <p:nvPr/>
        </p:nvSpPr>
        <p:spPr>
          <a:xfrm>
            <a:off x="796213" y="2545610"/>
            <a:ext cx="3264059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CREIXIMENT NATURAL: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624CF974-E58F-4E53-9473-32BC1E61AC6C}"/>
                  </a:ext>
                </a:extLst>
              </p:cNvPr>
              <p:cNvSpPr txBox="1"/>
              <p:nvPr/>
            </p:nvSpPr>
            <p:spPr>
              <a:xfrm>
                <a:off x="4019790" y="2556333"/>
                <a:ext cx="46012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𝑎𝑥𝑎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𝑛𝑎𝑡𝑎𝑙𝑖𝑡𝑎𝑡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𝑡𝑎𝑥𝑎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𝑚𝑜𝑟𝑡𝑎𝑙𝑖𝑡𝑎𝑡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(%)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624CF974-E58F-4E53-9473-32BC1E61AC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790" y="2556333"/>
                <a:ext cx="4601260" cy="276999"/>
              </a:xfrm>
              <a:prstGeom prst="rect">
                <a:avLst/>
              </a:prstGeom>
              <a:blipFill>
                <a:blip r:embed="rId3"/>
                <a:stretch>
                  <a:fillRect l="-530" r="-1325" b="-3478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a 11">
            <a:extLst>
              <a:ext uri="{FF2B5EF4-FFF2-40B4-BE49-F238E27FC236}">
                <a16:creationId xmlns:a16="http://schemas.microsoft.com/office/drawing/2014/main" id="{44614052-F7B3-414A-8A96-29104C02E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89569"/>
              </p:ext>
            </p:extLst>
          </p:nvPr>
        </p:nvGraphicFramePr>
        <p:xfrm>
          <a:off x="946646" y="2945180"/>
          <a:ext cx="3797862" cy="706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38162">
                  <a:extLst>
                    <a:ext uri="{9D8B030D-6E8A-4147-A177-3AD203B41FA5}">
                      <a16:colId xmlns:a16="http://schemas.microsoft.com/office/drawing/2014/main" val="1824417196"/>
                    </a:ext>
                  </a:extLst>
                </a:gridCol>
                <a:gridCol w="1027430">
                  <a:extLst>
                    <a:ext uri="{9D8B030D-6E8A-4147-A177-3AD203B41FA5}">
                      <a16:colId xmlns:a16="http://schemas.microsoft.com/office/drawing/2014/main" val="2192284256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785908004"/>
                    </a:ext>
                  </a:extLst>
                </a:gridCol>
                <a:gridCol w="1127115">
                  <a:extLst>
                    <a:ext uri="{9D8B030D-6E8A-4147-A177-3AD203B41FA5}">
                      <a16:colId xmlns:a16="http://schemas.microsoft.com/office/drawing/2014/main" val="5690848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>
                          <a:solidFill>
                            <a:schemeClr val="accent3"/>
                          </a:solidFill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>
                          <a:solidFill>
                            <a:schemeClr val="accent4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50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/>
                        <a:t>població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augmenta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igual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disminueix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453414"/>
                  </a:ext>
                </a:extLst>
              </a:tr>
            </a:tbl>
          </a:graphicData>
        </a:graphic>
      </p:graphicFrame>
      <p:sp>
        <p:nvSpPr>
          <p:cNvPr id="45" name="CuadroTexto 44">
            <a:extLst>
              <a:ext uri="{FF2B5EF4-FFF2-40B4-BE49-F238E27FC236}">
                <a16:creationId xmlns:a16="http://schemas.microsoft.com/office/drawing/2014/main" id="{A44F3081-0D54-4FD7-A9B7-20694BCA4987}"/>
              </a:ext>
            </a:extLst>
          </p:cNvPr>
          <p:cNvSpPr txBox="1"/>
          <p:nvPr/>
        </p:nvSpPr>
        <p:spPr>
          <a:xfrm>
            <a:off x="1717808" y="3809450"/>
            <a:ext cx="2296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CREIXIMENT REIAL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0599F232-9E71-4379-9380-E87919829AE8}"/>
              </a:ext>
            </a:extLst>
          </p:cNvPr>
          <p:cNvSpPr txBox="1"/>
          <p:nvPr/>
        </p:nvSpPr>
        <p:spPr>
          <a:xfrm>
            <a:off x="1131101" y="4144778"/>
            <a:ext cx="43166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>
                <a:solidFill>
                  <a:schemeClr val="tx1">
                    <a:lumMod val="65000"/>
                    <a:lumOff val="35000"/>
                  </a:schemeClr>
                </a:solidFill>
              </a:rPr>
              <a:t>Diferència entre els nous habitants i els que ja no ho son.</a:t>
            </a:r>
          </a:p>
        </p:txBody>
      </p:sp>
      <p:sp>
        <p:nvSpPr>
          <p:cNvPr id="47" name="Marcador de contenido 2">
            <a:extLst>
              <a:ext uri="{FF2B5EF4-FFF2-40B4-BE49-F238E27FC236}">
                <a16:creationId xmlns:a16="http://schemas.microsoft.com/office/drawing/2014/main" id="{CBFF1383-67C0-4835-B20A-AB1514AF9E5C}"/>
              </a:ext>
            </a:extLst>
          </p:cNvPr>
          <p:cNvSpPr txBox="1">
            <a:spLocks/>
          </p:cNvSpPr>
          <p:nvPr/>
        </p:nvSpPr>
        <p:spPr>
          <a:xfrm>
            <a:off x="900984" y="4450172"/>
            <a:ext cx="3264059" cy="2960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400" b="1" u="sng">
                <a:solidFill>
                  <a:schemeClr val="accent1"/>
                </a:solidFill>
              </a:rPr>
              <a:t>TAXA DE CREIXIMENT REIAL:</a:t>
            </a:r>
            <a:endParaRPr lang="es-ES" sz="1400" u="sng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79C62FFD-1201-4A20-A53D-FEEF9BA995C6}"/>
                  </a:ext>
                </a:extLst>
              </p:cNvPr>
              <p:cNvSpPr txBox="1"/>
              <p:nvPr/>
            </p:nvSpPr>
            <p:spPr>
              <a:xfrm>
                <a:off x="3721889" y="4451563"/>
                <a:ext cx="45915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𝑎𝑥𝑎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𝑐𝑟𝑒𝑖𝑥𝑖𝑚𝑒𝑛𝑡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𝑛𝑎𝑡𝑢𝑟𝑎𝑙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𝑆𝑎𝑙𝑑𝑜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𝑚𝑖𝑔𝑟𝑎𝑡𝑜𝑟𝑖</m:t>
                      </m:r>
                    </m:oMath>
                  </m:oMathPara>
                </a14:m>
                <a:endParaRPr lang="es-ES"/>
              </a:p>
            </p:txBody>
          </p:sp>
        </mc:Choice>
        <mc:Fallback xmlns="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79C62FFD-1201-4A20-A53D-FEEF9BA99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889" y="4451563"/>
                <a:ext cx="4591513" cy="276999"/>
              </a:xfrm>
              <a:prstGeom prst="rect">
                <a:avLst/>
              </a:prstGeom>
              <a:blipFill>
                <a:blip r:embed="rId4"/>
                <a:stretch>
                  <a:fillRect l="-664" r="-1195" b="-3478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9" name="Tabla 11">
            <a:extLst>
              <a:ext uri="{FF2B5EF4-FFF2-40B4-BE49-F238E27FC236}">
                <a16:creationId xmlns:a16="http://schemas.microsoft.com/office/drawing/2014/main" id="{9FEB4A7C-04B3-481F-941E-AC7679C52E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781865"/>
              </p:ext>
            </p:extLst>
          </p:nvPr>
        </p:nvGraphicFramePr>
        <p:xfrm>
          <a:off x="1051417" y="4849742"/>
          <a:ext cx="3797862" cy="706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38162">
                  <a:extLst>
                    <a:ext uri="{9D8B030D-6E8A-4147-A177-3AD203B41FA5}">
                      <a16:colId xmlns:a16="http://schemas.microsoft.com/office/drawing/2014/main" val="1824417196"/>
                    </a:ext>
                  </a:extLst>
                </a:gridCol>
                <a:gridCol w="1027430">
                  <a:extLst>
                    <a:ext uri="{9D8B030D-6E8A-4147-A177-3AD203B41FA5}">
                      <a16:colId xmlns:a16="http://schemas.microsoft.com/office/drawing/2014/main" val="2192284256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785908004"/>
                    </a:ext>
                  </a:extLst>
                </a:gridCol>
                <a:gridCol w="1127115">
                  <a:extLst>
                    <a:ext uri="{9D8B030D-6E8A-4147-A177-3AD203B41FA5}">
                      <a16:colId xmlns:a16="http://schemas.microsoft.com/office/drawing/2014/main" val="5690848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>
                          <a:solidFill>
                            <a:schemeClr val="accent3"/>
                          </a:solidFill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0">
                          <a:solidFill>
                            <a:schemeClr val="accent4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50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b="1"/>
                        <a:t>població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augmenta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igual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disminueix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45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477790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379</TotalTime>
  <Words>1326</Words>
  <Application>Microsoft Office PowerPoint</Application>
  <PresentationFormat>Panorámica</PresentationFormat>
  <Paragraphs>198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Gill Sans MT</vt:lpstr>
      <vt:lpstr>Impact</vt:lpstr>
      <vt:lpstr>Wingdings</vt:lpstr>
      <vt:lpstr>Distintivo</vt:lpstr>
      <vt:lpstr>Geografia</vt:lpstr>
      <vt:lpstr>1. La població del planeta</vt:lpstr>
      <vt:lpstr>Presentación de PowerPoint</vt:lpstr>
      <vt:lpstr>2. L’ESTRUCTURA DE LA POBLACIÓ</vt:lpstr>
      <vt:lpstr>Presentación de PowerPoint</vt:lpstr>
      <vt:lpstr>3. Tipus de piràmides</vt:lpstr>
      <vt:lpstr>Presentación de PowerPoint</vt:lpstr>
      <vt:lpstr>4. DINÀMIQUES DE LA POBLACIÓ MUNDIAL</vt:lpstr>
      <vt:lpstr>Presentación de PowerPoint</vt:lpstr>
      <vt:lpstr>Presentación de PowerPoint</vt:lpstr>
      <vt:lpstr>5. DINÀMIQUES DE LA POBLACIÓ ESPANYOLA</vt:lpstr>
      <vt:lpstr>VOCABULARI</vt:lpstr>
      <vt:lpstr>OPERACIONS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Geografía</dc:title>
  <dc:creator>Eva Arnau</dc:creator>
  <cp:lastModifiedBy>Eva Arnau</cp:lastModifiedBy>
  <cp:revision>26</cp:revision>
  <dcterms:created xsi:type="dcterms:W3CDTF">2021-09-21T16:21:46Z</dcterms:created>
  <dcterms:modified xsi:type="dcterms:W3CDTF">2021-09-24T22:59:56Z</dcterms:modified>
</cp:coreProperties>
</file>