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8"/>
    </p:embeddedFont>
    <p:embeddedFont>
      <p:font typeface="Montserrat" panose="020B0604020202020204" charset="0"/>
      <p:regular r:id="rId9"/>
      <p:bold r:id="rId10"/>
      <p:italic r:id="rId11"/>
      <p:boldItalic r:id="rId12"/>
    </p:embeddedFont>
    <p:embeddedFont>
      <p:font typeface="Montserrat ExtraBold" panose="020B0604020202020204" charset="0"/>
      <p:bold r:id="rId13"/>
      <p:boldItalic r:id="rId14"/>
    </p:embeddedFont>
    <p:embeddedFont>
      <p:font typeface="Montserrat Light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75C888-D13C-4F04-A0A8-709BC2F43DA2}">
  <a:tblStyle styleId="{9E75C888-D13C-4F04-A0A8-709BC2F43DA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4209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1249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1" name="Google Shape;631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691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6" y="-11"/>
            <a:ext cx="2429759" cy="1609289"/>
            <a:chOff x="608719" y="-11"/>
            <a:chExt cx="2429759" cy="1609289"/>
          </a:xfrm>
        </p:grpSpPr>
        <p:sp>
          <p:nvSpPr>
            <p:cNvPr id="11" name="Google Shape;11;p2"/>
            <p:cNvSpPr/>
            <p:nvPr/>
          </p:nvSpPr>
          <p:spPr>
            <a:xfrm>
              <a:off x="608719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8719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822766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822766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214909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822766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08719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14909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214909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30592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08719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214909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23;p2"/>
          <p:cNvSpPr txBox="1">
            <a:spLocks noGrp="1"/>
          </p:cNvSpPr>
          <p:nvPr>
            <p:ph type="ctrTitle"/>
          </p:nvPr>
        </p:nvSpPr>
        <p:spPr>
          <a:xfrm>
            <a:off x="685800" y="1991825"/>
            <a:ext cx="5265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>
            <a:off x="4894945" y="-11"/>
            <a:ext cx="4252453" cy="5146816"/>
            <a:chOff x="4894945" y="-11"/>
            <a:chExt cx="4252453" cy="5146816"/>
          </a:xfrm>
        </p:grpSpPr>
        <p:sp>
          <p:nvSpPr>
            <p:cNvPr id="25" name="Google Shape;25;p2"/>
            <p:cNvSpPr/>
            <p:nvPr/>
          </p:nvSpPr>
          <p:spPr>
            <a:xfrm>
              <a:off x="6108962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16818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324645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324645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32502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38692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932502" y="1286669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32502" y="3216737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538692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108962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716818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324645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932502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538692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894945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108962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50277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9990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324645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716818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716818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932502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932502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932502" y="2895958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932492" y="3538418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108962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6716818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16818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32464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8538692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869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324658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324658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716831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716831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324658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24658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853869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109812" y="2252602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109812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717668" y="1286669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717668" y="1930025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717668" y="2573381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325495" y="2252602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717668" y="3216737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325495" y="2895958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933352" y="1930025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933352" y="2573381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8539542" y="1608802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109812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109812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717668" y="1609246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325495" y="1930025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6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717668" y="2252602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325495" y="2573381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2"/>
          <p:cNvGrpSpPr/>
          <p:nvPr/>
        </p:nvGrpSpPr>
        <p:grpSpPr>
          <a:xfrm flipH="1">
            <a:off x="-7" y="3860093"/>
            <a:ext cx="2429755" cy="1286712"/>
            <a:chOff x="6714243" y="3860093"/>
            <a:chExt cx="2429755" cy="1286712"/>
          </a:xfrm>
        </p:grpSpPr>
        <p:sp>
          <p:nvSpPr>
            <p:cNvPr id="80" name="Google Shape;80;p2"/>
            <p:cNvSpPr/>
            <p:nvPr/>
          </p:nvSpPr>
          <p:spPr>
            <a:xfrm>
              <a:off x="7929952" y="386009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8536142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322095" y="4825993"/>
              <a:ext cx="607886" cy="320811"/>
            </a:xfrm>
            <a:custGeom>
              <a:avLst/>
              <a:gdLst/>
              <a:ahLst/>
              <a:cxnLst/>
              <a:rect l="l" t="t" r="r" b="b"/>
              <a:pathLst>
                <a:path w="20428" h="9991" extrusionOk="0">
                  <a:moveTo>
                    <a:pt x="1" y="1"/>
                  </a:moveTo>
                  <a:lnTo>
                    <a:pt x="1" y="9991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929952" y="4503448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853614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22095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8536142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92995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32209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929952" y="4825993"/>
              <a:ext cx="606220" cy="320811"/>
            </a:xfrm>
            <a:custGeom>
              <a:avLst/>
              <a:gdLst/>
              <a:ahLst/>
              <a:cxnLst/>
              <a:rect l="l" t="t" r="r" b="b"/>
              <a:pathLst>
                <a:path w="20372" h="9991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9991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853614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714243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oogle Shape;305;p7"/>
          <p:cNvGrpSpPr/>
          <p:nvPr/>
        </p:nvGrpSpPr>
        <p:grpSpPr>
          <a:xfrm>
            <a:off x="6714243" y="3860093"/>
            <a:ext cx="2429755" cy="1286712"/>
            <a:chOff x="6714243" y="3860093"/>
            <a:chExt cx="2429755" cy="1286712"/>
          </a:xfrm>
        </p:grpSpPr>
        <p:sp>
          <p:nvSpPr>
            <p:cNvPr id="306" name="Google Shape;306;p7"/>
            <p:cNvSpPr/>
            <p:nvPr/>
          </p:nvSpPr>
          <p:spPr>
            <a:xfrm>
              <a:off x="7929952" y="386009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7"/>
            <p:cNvSpPr/>
            <p:nvPr/>
          </p:nvSpPr>
          <p:spPr>
            <a:xfrm>
              <a:off x="8536142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7"/>
            <p:cNvSpPr/>
            <p:nvPr/>
          </p:nvSpPr>
          <p:spPr>
            <a:xfrm>
              <a:off x="7322095" y="4825993"/>
              <a:ext cx="607886" cy="320811"/>
            </a:xfrm>
            <a:custGeom>
              <a:avLst/>
              <a:gdLst/>
              <a:ahLst/>
              <a:cxnLst/>
              <a:rect l="l" t="t" r="r" b="b"/>
              <a:pathLst>
                <a:path w="20428" h="9991" extrusionOk="0">
                  <a:moveTo>
                    <a:pt x="1" y="1"/>
                  </a:moveTo>
                  <a:lnTo>
                    <a:pt x="1" y="9991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7"/>
            <p:cNvSpPr/>
            <p:nvPr/>
          </p:nvSpPr>
          <p:spPr>
            <a:xfrm>
              <a:off x="7929952" y="4503448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7"/>
            <p:cNvSpPr/>
            <p:nvPr/>
          </p:nvSpPr>
          <p:spPr>
            <a:xfrm>
              <a:off x="853614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7"/>
            <p:cNvSpPr/>
            <p:nvPr/>
          </p:nvSpPr>
          <p:spPr>
            <a:xfrm>
              <a:off x="7322095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7"/>
            <p:cNvSpPr/>
            <p:nvPr/>
          </p:nvSpPr>
          <p:spPr>
            <a:xfrm>
              <a:off x="8536142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7"/>
            <p:cNvSpPr/>
            <p:nvPr/>
          </p:nvSpPr>
          <p:spPr>
            <a:xfrm>
              <a:off x="792995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7"/>
            <p:cNvSpPr/>
            <p:nvPr/>
          </p:nvSpPr>
          <p:spPr>
            <a:xfrm>
              <a:off x="732209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7"/>
            <p:cNvSpPr/>
            <p:nvPr/>
          </p:nvSpPr>
          <p:spPr>
            <a:xfrm>
              <a:off x="7929952" y="4825993"/>
              <a:ext cx="606220" cy="320811"/>
            </a:xfrm>
            <a:custGeom>
              <a:avLst/>
              <a:gdLst/>
              <a:ahLst/>
              <a:cxnLst/>
              <a:rect l="l" t="t" r="r" b="b"/>
              <a:pathLst>
                <a:path w="20372" h="9991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9991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7"/>
            <p:cNvSpPr/>
            <p:nvPr/>
          </p:nvSpPr>
          <p:spPr>
            <a:xfrm>
              <a:off x="853614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7"/>
            <p:cNvSpPr/>
            <p:nvPr/>
          </p:nvSpPr>
          <p:spPr>
            <a:xfrm>
              <a:off x="6714243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8" name="Google Shape;318;p7"/>
          <p:cNvGrpSpPr/>
          <p:nvPr/>
        </p:nvGrpSpPr>
        <p:grpSpPr>
          <a:xfrm>
            <a:off x="892" y="-11"/>
            <a:ext cx="3037586" cy="2252645"/>
            <a:chOff x="892" y="-11"/>
            <a:chExt cx="3037586" cy="2252645"/>
          </a:xfrm>
        </p:grpSpPr>
        <p:sp>
          <p:nvSpPr>
            <p:cNvPr id="319" name="Google Shape;319;p7"/>
            <p:cNvSpPr/>
            <p:nvPr/>
          </p:nvSpPr>
          <p:spPr>
            <a:xfrm>
              <a:off x="892" y="64331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7"/>
            <p:cNvSpPr/>
            <p:nvPr/>
          </p:nvSpPr>
          <p:spPr>
            <a:xfrm>
              <a:off x="608719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7"/>
            <p:cNvSpPr/>
            <p:nvPr/>
          </p:nvSpPr>
          <p:spPr>
            <a:xfrm>
              <a:off x="608719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7"/>
            <p:cNvSpPr/>
            <p:nvPr/>
          </p:nvSpPr>
          <p:spPr>
            <a:xfrm>
              <a:off x="1822766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7"/>
            <p:cNvSpPr/>
            <p:nvPr/>
          </p:nvSpPr>
          <p:spPr>
            <a:xfrm>
              <a:off x="1214909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1004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1822766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892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7"/>
            <p:cNvSpPr/>
            <p:nvPr/>
          </p:nvSpPr>
          <p:spPr>
            <a:xfrm>
              <a:off x="608719" y="-11"/>
              <a:ext cx="606220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7"/>
            <p:cNvSpPr/>
            <p:nvPr/>
          </p:nvSpPr>
          <p:spPr>
            <a:xfrm>
              <a:off x="1214909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7"/>
            <p:cNvSpPr/>
            <p:nvPr/>
          </p:nvSpPr>
          <p:spPr>
            <a:xfrm>
              <a:off x="1822766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7"/>
            <p:cNvSpPr/>
            <p:nvPr/>
          </p:nvSpPr>
          <p:spPr>
            <a:xfrm>
              <a:off x="2430592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7"/>
            <p:cNvSpPr/>
            <p:nvPr/>
          </p:nvSpPr>
          <p:spPr>
            <a:xfrm>
              <a:off x="892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7"/>
            <p:cNvSpPr/>
            <p:nvPr/>
          </p:nvSpPr>
          <p:spPr>
            <a:xfrm>
              <a:off x="608719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7"/>
            <p:cNvSpPr/>
            <p:nvPr/>
          </p:nvSpPr>
          <p:spPr>
            <a:xfrm>
              <a:off x="892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608719" y="1286669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892" y="1609246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1214909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1214909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7"/>
            <p:cNvSpPr/>
            <p:nvPr/>
          </p:nvSpPr>
          <p:spPr>
            <a:xfrm>
              <a:off x="1214909" y="1609246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7"/>
            <p:cNvSpPr/>
            <p:nvPr/>
          </p:nvSpPr>
          <p:spPr>
            <a:xfrm>
              <a:off x="2430592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892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608719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1214909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" name="Google Shape;342;p7"/>
          <p:cNvSpPr txBox="1">
            <a:spLocks noGrp="1"/>
          </p:cNvSpPr>
          <p:nvPr>
            <p:ph type="title"/>
          </p:nvPr>
        </p:nvSpPr>
        <p:spPr>
          <a:xfrm>
            <a:off x="1320025" y="866525"/>
            <a:ext cx="6455700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7"/>
          <p:cNvSpPr txBox="1">
            <a:spLocks noGrp="1"/>
          </p:cNvSpPr>
          <p:nvPr>
            <p:ph type="body" idx="1"/>
          </p:nvPr>
        </p:nvSpPr>
        <p:spPr>
          <a:xfrm>
            <a:off x="1320025" y="1582625"/>
            <a:ext cx="3133500" cy="29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◂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◂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◂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◂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44" name="Google Shape;344;p7"/>
          <p:cNvSpPr txBox="1">
            <a:spLocks noGrp="1"/>
          </p:cNvSpPr>
          <p:nvPr>
            <p:ph type="body" idx="2"/>
          </p:nvPr>
        </p:nvSpPr>
        <p:spPr>
          <a:xfrm>
            <a:off x="4642177" y="1582625"/>
            <a:ext cx="3133500" cy="29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◂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◂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◂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◂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345" name="Google Shape;345;p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20025" y="866525"/>
            <a:ext cx="6455700" cy="6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 ExtraBold"/>
              <a:buNone/>
              <a:defRPr sz="2400">
                <a:solidFill>
                  <a:schemeClr val="dk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20025" y="1613274"/>
            <a:ext cx="6455700" cy="29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●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14"/>
          <p:cNvSpPr txBox="1">
            <a:spLocks noGrp="1"/>
          </p:cNvSpPr>
          <p:nvPr>
            <p:ph type="ctrTitle"/>
          </p:nvPr>
        </p:nvSpPr>
        <p:spPr>
          <a:xfrm>
            <a:off x="645752" y="1991850"/>
            <a:ext cx="6409143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Matemáticas:</a:t>
            </a:r>
            <a:br>
              <a:rPr lang="es-ES"/>
            </a:br>
            <a:r>
              <a:rPr lang="es-E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 7 - ECUACIONES</a:t>
            </a:r>
            <a:endParaRPr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E4A4CC28-D6D3-4485-A209-DF873EAAD8B9}"/>
              </a:ext>
            </a:extLst>
          </p:cNvPr>
          <p:cNvSpPr/>
          <p:nvPr/>
        </p:nvSpPr>
        <p:spPr>
          <a:xfrm>
            <a:off x="2769898" y="808388"/>
            <a:ext cx="6073751" cy="513152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3" name="Google Shape;633;p15"/>
          <p:cNvSpPr txBox="1">
            <a:spLocks noGrp="1"/>
          </p:cNvSpPr>
          <p:nvPr>
            <p:ph type="title"/>
          </p:nvPr>
        </p:nvSpPr>
        <p:spPr>
          <a:xfrm>
            <a:off x="3056215" y="100242"/>
            <a:ext cx="5774919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1. </a:t>
            </a:r>
            <a:r>
              <a:rPr lang="es-ES" sz="2800"/>
              <a:t>Significado y utilidad</a:t>
            </a:r>
            <a:endParaRPr sz="2800"/>
          </a:p>
        </p:txBody>
      </p:sp>
      <p:sp>
        <p:nvSpPr>
          <p:cNvPr id="635" name="Google Shape;635;p15"/>
          <p:cNvSpPr txBox="1">
            <a:spLocks noGrp="1"/>
          </p:cNvSpPr>
          <p:nvPr>
            <p:ph type="body" idx="1"/>
          </p:nvPr>
        </p:nvSpPr>
        <p:spPr>
          <a:xfrm>
            <a:off x="2769898" y="728296"/>
            <a:ext cx="5993657" cy="6199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>
              <a:buClr>
                <a:schemeClr val="accent2"/>
              </a:buClr>
              <a:buSzPts val="1100"/>
            </a:pPr>
            <a:r>
              <a:rPr lang="es-ES" sz="1100" b="1"/>
              <a:t>Ecuación:</a:t>
            </a:r>
            <a:r>
              <a:rPr lang="es-ES" sz="1100"/>
              <a:t> expresa con una igualdad algebraica una relación entre cantidades que de momento desconocemos el valor (incógnitas).</a:t>
            </a:r>
            <a:endParaRPr sz="1100" b="1"/>
          </a:p>
        </p:txBody>
      </p:sp>
      <p:sp>
        <p:nvSpPr>
          <p:cNvPr id="637" name="Google Shape;637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A6AF9BD-6E75-4A92-A63F-38FE7C1357E3}"/>
              </a:ext>
            </a:extLst>
          </p:cNvPr>
          <p:cNvSpPr txBox="1"/>
          <p:nvPr/>
        </p:nvSpPr>
        <p:spPr>
          <a:xfrm>
            <a:off x="2262639" y="1428331"/>
            <a:ext cx="2367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rgbClr val="FF0000"/>
                </a:solidFill>
              </a:rPr>
              <a:t>-------------</a:t>
            </a:r>
            <a:r>
              <a:rPr lang="es-ES" b="1" u="sng">
                <a:solidFill>
                  <a:srgbClr val="FF0000"/>
                </a:solidFill>
              </a:rPr>
              <a:t>DATOS</a:t>
            </a:r>
            <a:r>
              <a:rPr lang="es-ES" b="1">
                <a:solidFill>
                  <a:srgbClr val="FF0000"/>
                </a:solidFill>
              </a:rPr>
              <a:t>-------------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A1661CB-8AE9-4EF7-A067-F0D1C018F966}"/>
              </a:ext>
            </a:extLst>
          </p:cNvPr>
          <p:cNvSpPr txBox="1"/>
          <p:nvPr/>
        </p:nvSpPr>
        <p:spPr>
          <a:xfrm>
            <a:off x="2357055" y="1689010"/>
            <a:ext cx="946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vacas </a:t>
            </a:r>
            <a:r>
              <a:rPr lang="es-ES">
                <a:sym typeface="Wingdings" panose="05000000000000000000" pitchFamily="2" charset="2"/>
              </a:rPr>
              <a:t>= x</a:t>
            </a:r>
            <a:endParaRPr lang="es-ES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5C14EC99-2B39-4C73-ACFE-1BAA0A7B0491}"/>
              </a:ext>
            </a:extLst>
          </p:cNvPr>
          <p:cNvCxnSpPr>
            <a:stCxn id="8" idx="3"/>
          </p:cNvCxnSpPr>
          <p:nvPr/>
        </p:nvCxnSpPr>
        <p:spPr>
          <a:xfrm flipV="1">
            <a:off x="3303148" y="1842898"/>
            <a:ext cx="254335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20103B29-C2BC-453C-A72B-1C6BE09BB69E}"/>
              </a:ext>
            </a:extLst>
          </p:cNvPr>
          <p:cNvCxnSpPr>
            <a:cxnSpLocks/>
          </p:cNvCxnSpPr>
          <p:nvPr/>
        </p:nvCxnSpPr>
        <p:spPr>
          <a:xfrm>
            <a:off x="3303148" y="2028135"/>
            <a:ext cx="247660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E89C3D3-9DCA-454B-BBB9-D95D2C98D4E3}"/>
              </a:ext>
            </a:extLst>
          </p:cNvPr>
          <p:cNvSpPr txBox="1"/>
          <p:nvPr/>
        </p:nvSpPr>
        <p:spPr>
          <a:xfrm>
            <a:off x="3502678" y="1688636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/>
              <a:t>cuernos</a:t>
            </a:r>
          </a:p>
          <a:p>
            <a:r>
              <a:rPr lang="es-ES" sz="1200"/>
              <a:t>patas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F06DBC6D-37AF-443A-9460-EA881E4D2DA6}"/>
              </a:ext>
            </a:extLst>
          </p:cNvPr>
          <p:cNvCxnSpPr>
            <a:cxnSpLocks/>
            <a:endCxn id="8" idx="3"/>
          </p:cNvCxnSpPr>
          <p:nvPr/>
        </p:nvCxnSpPr>
        <p:spPr>
          <a:xfrm flipV="1">
            <a:off x="3303148" y="1842899"/>
            <a:ext cx="0" cy="18523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Cerrar llave 18">
            <a:extLst>
              <a:ext uri="{FF2B5EF4-FFF2-40B4-BE49-F238E27FC236}">
                <a16:creationId xmlns:a16="http://schemas.microsoft.com/office/drawing/2014/main" id="{1D87822D-40D3-47F5-A068-046C2AAAD2B4}"/>
              </a:ext>
            </a:extLst>
          </p:cNvPr>
          <p:cNvSpPr/>
          <p:nvPr/>
        </p:nvSpPr>
        <p:spPr>
          <a:xfrm>
            <a:off x="4159187" y="1762806"/>
            <a:ext cx="45719" cy="339647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D840D65-4C40-48DD-AFF7-CBD1F0E6C91B}"/>
              </a:ext>
            </a:extLst>
          </p:cNvPr>
          <p:cNvSpPr txBox="1"/>
          <p:nvPr/>
        </p:nvSpPr>
        <p:spPr>
          <a:xfrm>
            <a:off x="4182046" y="1778740"/>
            <a:ext cx="44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42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4B25B6F-AE33-41F0-AF60-40399485BB49}"/>
              </a:ext>
            </a:extLst>
          </p:cNvPr>
          <p:cNvSpPr txBox="1"/>
          <p:nvPr/>
        </p:nvSpPr>
        <p:spPr>
          <a:xfrm>
            <a:off x="5334018" y="1689010"/>
            <a:ext cx="712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1 vaca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4B2F6C1-C89E-4251-90CC-2B8F304611DB}"/>
              </a:ext>
            </a:extLst>
          </p:cNvPr>
          <p:cNvSpPr txBox="1"/>
          <p:nvPr/>
        </p:nvSpPr>
        <p:spPr>
          <a:xfrm>
            <a:off x="5329767" y="1435756"/>
            <a:ext cx="3513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rgbClr val="FF0000"/>
                </a:solidFill>
              </a:rPr>
              <a:t>-----------------</a:t>
            </a:r>
            <a:r>
              <a:rPr lang="es-ES" b="1" u="sng">
                <a:solidFill>
                  <a:srgbClr val="FF0000"/>
                </a:solidFill>
              </a:rPr>
              <a:t>OPERACIONES</a:t>
            </a:r>
            <a:r>
              <a:rPr lang="es-ES" b="1">
                <a:solidFill>
                  <a:srgbClr val="FF0000"/>
                </a:solidFill>
              </a:rPr>
              <a:t>-----------------</a:t>
            </a: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953D0801-F7DA-4181-B1AD-A4F91AE23C9C}"/>
              </a:ext>
            </a:extLst>
          </p:cNvPr>
          <p:cNvCxnSpPr/>
          <p:nvPr/>
        </p:nvCxnSpPr>
        <p:spPr>
          <a:xfrm flipV="1">
            <a:off x="6011863" y="1835111"/>
            <a:ext cx="254335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65BF827D-3DBB-4E5B-82AE-5FA0C436506C}"/>
              </a:ext>
            </a:extLst>
          </p:cNvPr>
          <p:cNvCxnSpPr>
            <a:cxnSpLocks/>
          </p:cNvCxnSpPr>
          <p:nvPr/>
        </p:nvCxnSpPr>
        <p:spPr>
          <a:xfrm>
            <a:off x="6011863" y="2020348"/>
            <a:ext cx="247660" cy="1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67FC3DD-3190-423A-B6DF-EB6A5AE08EC5}"/>
              </a:ext>
            </a:extLst>
          </p:cNvPr>
          <p:cNvSpPr txBox="1"/>
          <p:nvPr/>
        </p:nvSpPr>
        <p:spPr>
          <a:xfrm>
            <a:off x="6211393" y="1680849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/>
              <a:t>2 cuernos</a:t>
            </a:r>
          </a:p>
          <a:p>
            <a:r>
              <a:rPr lang="es-ES" sz="1200"/>
              <a:t>4 patas</a:t>
            </a: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DCEA997-B0BE-452C-B8EA-2F0FD49E0D6D}"/>
              </a:ext>
            </a:extLst>
          </p:cNvPr>
          <p:cNvCxnSpPr>
            <a:cxnSpLocks/>
          </p:cNvCxnSpPr>
          <p:nvPr/>
        </p:nvCxnSpPr>
        <p:spPr>
          <a:xfrm flipV="1">
            <a:off x="6011863" y="1835112"/>
            <a:ext cx="0" cy="18523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Cerrar llave 32">
            <a:extLst>
              <a:ext uri="{FF2B5EF4-FFF2-40B4-BE49-F238E27FC236}">
                <a16:creationId xmlns:a16="http://schemas.microsoft.com/office/drawing/2014/main" id="{E7A261CE-E160-4EC0-82C5-068F5EFA5937}"/>
              </a:ext>
            </a:extLst>
          </p:cNvPr>
          <p:cNvSpPr/>
          <p:nvPr/>
        </p:nvSpPr>
        <p:spPr>
          <a:xfrm>
            <a:off x="7038686" y="1749644"/>
            <a:ext cx="45719" cy="339647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3F050E6-0B90-4D40-BF17-0D271EC09ECB}"/>
              </a:ext>
            </a:extLst>
          </p:cNvPr>
          <p:cNvSpPr txBox="1"/>
          <p:nvPr/>
        </p:nvSpPr>
        <p:spPr>
          <a:xfrm>
            <a:off x="7061546" y="1757792"/>
            <a:ext cx="44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6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95ED6E3C-C8CC-442E-AE0F-CA53840D1593}"/>
              </a:ext>
            </a:extLst>
          </p:cNvPr>
          <p:cNvSpPr txBox="1"/>
          <p:nvPr/>
        </p:nvSpPr>
        <p:spPr>
          <a:xfrm>
            <a:off x="266980" y="2470944"/>
            <a:ext cx="2877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rgbClr val="FF0000"/>
                </a:solidFill>
              </a:rPr>
              <a:t>-----------</a:t>
            </a:r>
            <a:r>
              <a:rPr lang="es-ES" b="1" u="sng">
                <a:solidFill>
                  <a:srgbClr val="FF0000"/>
                </a:solidFill>
              </a:rPr>
              <a:t>RESULTADO</a:t>
            </a:r>
            <a:r>
              <a:rPr lang="es-ES" b="1">
                <a:solidFill>
                  <a:srgbClr val="FF0000"/>
                </a:solidFill>
              </a:rPr>
              <a:t>-----------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BDA67C-2416-4174-A60A-B5A0C8AC730B}"/>
              </a:ext>
            </a:extLst>
          </p:cNvPr>
          <p:cNvSpPr txBox="1"/>
          <p:nvPr/>
        </p:nvSpPr>
        <p:spPr>
          <a:xfrm>
            <a:off x="7532598" y="1757791"/>
            <a:ext cx="1353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42:6 = 7 vacas</a:t>
            </a:r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C2FD8FBE-9503-4DED-9627-815FF0214CE7}"/>
              </a:ext>
            </a:extLst>
          </p:cNvPr>
          <p:cNvCxnSpPr>
            <a:endCxn id="21" idx="1"/>
          </p:cNvCxnSpPr>
          <p:nvPr/>
        </p:nvCxnSpPr>
        <p:spPr>
          <a:xfrm>
            <a:off x="7285642" y="1911679"/>
            <a:ext cx="246956" cy="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400099E3-E13A-4F4B-90B1-5D2BA682373F}"/>
              </a:ext>
            </a:extLst>
          </p:cNvPr>
          <p:cNvSpPr txBox="1"/>
          <p:nvPr/>
        </p:nvSpPr>
        <p:spPr>
          <a:xfrm>
            <a:off x="456205" y="2731623"/>
            <a:ext cx="2599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En el corral hay 7 vacas con dos cuernos y cuatro patas cada una.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F7BB90D-7498-47B3-97CD-16559076288C}"/>
              </a:ext>
            </a:extLst>
          </p:cNvPr>
          <p:cNvSpPr txBox="1"/>
          <p:nvPr/>
        </p:nvSpPr>
        <p:spPr>
          <a:xfrm>
            <a:off x="3969962" y="2470944"/>
            <a:ext cx="2877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>
                <a:solidFill>
                  <a:srgbClr val="FF0000"/>
                </a:solidFill>
              </a:rPr>
              <a:t>----------</a:t>
            </a:r>
            <a:r>
              <a:rPr lang="es-ES" b="1" u="sng">
                <a:solidFill>
                  <a:srgbClr val="FF0000"/>
                </a:solidFill>
              </a:rPr>
              <a:t>COMPROBACIÓN</a:t>
            </a:r>
            <a:r>
              <a:rPr lang="es-ES" b="1">
                <a:solidFill>
                  <a:srgbClr val="FF0000"/>
                </a:solidFill>
              </a:rPr>
              <a:t>---------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656CDAAE-3F72-4E46-9964-2553AEB9604E}"/>
              </a:ext>
            </a:extLst>
          </p:cNvPr>
          <p:cNvSpPr txBox="1"/>
          <p:nvPr/>
        </p:nvSpPr>
        <p:spPr>
          <a:xfrm>
            <a:off x="4159187" y="2716234"/>
            <a:ext cx="1372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2·x+4·x = 42</a:t>
            </a:r>
          </a:p>
          <a:p>
            <a:r>
              <a:rPr lang="es-ES"/>
              <a:t>6x = 42</a:t>
            </a:r>
          </a:p>
          <a:p>
            <a:r>
              <a:rPr lang="es-ES"/>
              <a:t>x = 42:6</a:t>
            </a:r>
          </a:p>
          <a:p>
            <a:r>
              <a:rPr lang="es-ES"/>
              <a:t>x = 7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CD18E0A-7E86-4918-8BA7-021AE8F1B52C}"/>
              </a:ext>
            </a:extLst>
          </p:cNvPr>
          <p:cNvSpPr txBox="1"/>
          <p:nvPr/>
        </p:nvSpPr>
        <p:spPr>
          <a:xfrm>
            <a:off x="5573424" y="2719147"/>
            <a:ext cx="1372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2·7+4·7 = 42</a:t>
            </a:r>
          </a:p>
          <a:p>
            <a:r>
              <a:rPr lang="es-ES"/>
              <a:t>6·7 = 42</a:t>
            </a:r>
          </a:p>
          <a:p>
            <a:r>
              <a:rPr lang="es-ES"/>
              <a:t>7 = 42:6</a:t>
            </a:r>
          </a:p>
          <a:p>
            <a:r>
              <a:rPr lang="es-ES"/>
              <a:t>7 = 7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95F1F8AA-6DB4-419B-A4C0-7DEE7E422FD7}"/>
              </a:ext>
            </a:extLst>
          </p:cNvPr>
          <p:cNvCxnSpPr>
            <a:cxnSpLocks/>
          </p:cNvCxnSpPr>
          <p:nvPr/>
        </p:nvCxnSpPr>
        <p:spPr>
          <a:xfrm>
            <a:off x="5410751" y="2716234"/>
            <a:ext cx="0" cy="93871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lipse 13">
            <a:extLst>
              <a:ext uri="{FF2B5EF4-FFF2-40B4-BE49-F238E27FC236}">
                <a16:creationId xmlns:a16="http://schemas.microsoft.com/office/drawing/2014/main" id="{4990CF7F-C1C8-4B30-98ED-98B169B55084}"/>
              </a:ext>
            </a:extLst>
          </p:cNvPr>
          <p:cNvSpPr/>
          <p:nvPr/>
        </p:nvSpPr>
        <p:spPr>
          <a:xfrm>
            <a:off x="366456" y="2472773"/>
            <a:ext cx="198634" cy="26161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3" name="Google Shape;633;p15"/>
          <p:cNvSpPr txBox="1">
            <a:spLocks noGrp="1"/>
          </p:cNvSpPr>
          <p:nvPr>
            <p:ph type="title"/>
          </p:nvPr>
        </p:nvSpPr>
        <p:spPr>
          <a:xfrm>
            <a:off x="3056215" y="100242"/>
            <a:ext cx="5774919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/>
              <a:t>2. Elementos y nomenclatura</a:t>
            </a:r>
            <a:endParaRPr sz="2800"/>
          </a:p>
        </p:txBody>
      </p:sp>
      <p:sp>
        <p:nvSpPr>
          <p:cNvPr id="635" name="Google Shape;635;p15"/>
          <p:cNvSpPr txBox="1">
            <a:spLocks noGrp="1"/>
          </p:cNvSpPr>
          <p:nvPr>
            <p:ph type="body" idx="1"/>
          </p:nvPr>
        </p:nvSpPr>
        <p:spPr>
          <a:xfrm>
            <a:off x="2550476" y="661551"/>
            <a:ext cx="6419989" cy="23219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>
              <a:buClr>
                <a:schemeClr val="accent2"/>
              </a:buClr>
              <a:buSzPts val="1100"/>
            </a:pPr>
            <a:r>
              <a:rPr lang="es-ES" sz="1100" b="1" u="sng">
                <a:uFill>
                  <a:solidFill>
                    <a:srgbClr val="FF00FF"/>
                  </a:solidFill>
                </a:uFill>
              </a:rPr>
              <a:t>MIEMBROS</a:t>
            </a:r>
            <a:r>
              <a:rPr lang="es-ES" sz="1100" b="1"/>
              <a:t>:</a:t>
            </a:r>
            <a:r>
              <a:rPr lang="es-ES" sz="1100"/>
              <a:t> igualdades que hay a cada lado del = (polinomios)</a:t>
            </a:r>
          </a:p>
          <a:p>
            <a:pPr marL="685800" lvl="1" indent="-228600">
              <a:buClr>
                <a:schemeClr val="accent2"/>
              </a:buClr>
              <a:buSzPts val="1100"/>
              <a:buFont typeface="Wingdings" panose="05000000000000000000" pitchFamily="2" charset="2"/>
              <a:buChar char="Ø"/>
            </a:pPr>
            <a:r>
              <a:rPr lang="es-ES" sz="1100" b="1"/>
              <a:t>1º MIEMBRO:</a:t>
            </a:r>
            <a:r>
              <a:rPr lang="es-ES" sz="1100"/>
              <a:t> lo que hay antes del =</a:t>
            </a:r>
          </a:p>
          <a:p>
            <a:pPr marL="685800" lvl="1" indent="-228600">
              <a:buClr>
                <a:schemeClr val="accent2"/>
              </a:buClr>
              <a:buSzPts val="1100"/>
              <a:buFont typeface="Wingdings" panose="05000000000000000000" pitchFamily="2" charset="2"/>
              <a:buChar char="Ø"/>
            </a:pPr>
            <a:r>
              <a:rPr lang="es-ES" sz="1100" b="1"/>
              <a:t>2º MIEMBRO:</a:t>
            </a:r>
            <a:r>
              <a:rPr lang="es-ES" sz="1100"/>
              <a:t> lo que hay después del =</a:t>
            </a:r>
          </a:p>
          <a:p>
            <a:pPr marL="171450" indent="-171450">
              <a:buClr>
                <a:schemeClr val="accent2"/>
              </a:buClr>
              <a:buSzPts val="1100"/>
            </a:pPr>
            <a:r>
              <a:rPr lang="es-ES" sz="1100" b="1" u="sng">
                <a:uFill>
                  <a:solidFill>
                    <a:schemeClr val="accent3"/>
                  </a:solidFill>
                </a:uFill>
              </a:rPr>
              <a:t>TÉRMINO</a:t>
            </a:r>
            <a:r>
              <a:rPr lang="es-ES" sz="1100" b="1"/>
              <a:t>:</a:t>
            </a:r>
            <a:r>
              <a:rPr lang="es-ES" sz="1100"/>
              <a:t> cada elemento que suma o resta que forman los miembros (monomios)</a:t>
            </a:r>
          </a:p>
          <a:p>
            <a:pPr marL="171450" indent="-171450">
              <a:buClr>
                <a:schemeClr val="accent2"/>
              </a:buClr>
              <a:buSzPts val="1100"/>
            </a:pPr>
            <a:r>
              <a:rPr lang="es-ES" sz="1100" b="1" u="sng">
                <a:uFill>
                  <a:solidFill>
                    <a:srgbClr val="92D050"/>
                  </a:solidFill>
                </a:uFill>
              </a:rPr>
              <a:t>INCÓGNITAS</a:t>
            </a:r>
            <a:r>
              <a:rPr lang="es-ES" sz="1100" b="1"/>
              <a:t>:</a:t>
            </a:r>
            <a:r>
              <a:rPr lang="es-ES" sz="1100"/>
              <a:t> letras que aparecen en la ecuación (parte literal)</a:t>
            </a:r>
          </a:p>
          <a:p>
            <a:pPr marL="171450" indent="-171450">
              <a:buClr>
                <a:schemeClr val="accent2"/>
              </a:buClr>
              <a:buSzPts val="1100"/>
            </a:pPr>
            <a:r>
              <a:rPr lang="es-ES" sz="1100" b="1" u="sng">
                <a:uFill>
                  <a:solidFill>
                    <a:srgbClr val="002060"/>
                  </a:solidFill>
                </a:uFill>
              </a:rPr>
              <a:t>SOLUCIONES</a:t>
            </a:r>
            <a:r>
              <a:rPr lang="es-ES" sz="1100" b="1"/>
              <a:t>:</a:t>
            </a:r>
            <a:r>
              <a:rPr lang="es-ES" sz="1100"/>
              <a:t> valor que tiene la incógnita para que la igualdad sea cierta</a:t>
            </a:r>
          </a:p>
          <a:p>
            <a:pPr marL="171450" indent="-171450">
              <a:buClr>
                <a:schemeClr val="accent2"/>
              </a:buClr>
              <a:buSzPts val="1100"/>
            </a:pPr>
            <a:r>
              <a:rPr lang="es-ES" sz="1100" b="1" u="sng">
                <a:uFill>
                  <a:solidFill>
                    <a:srgbClr val="7030A0"/>
                  </a:solidFill>
                </a:uFill>
              </a:rPr>
              <a:t>GRADO</a:t>
            </a:r>
            <a:r>
              <a:rPr lang="es-ES" sz="1100" b="1"/>
              <a:t>:</a:t>
            </a:r>
            <a:r>
              <a:rPr lang="es-ES" sz="1100"/>
              <a:t> el mayor de los exponentes de la parte literal (nº de incógnitas que aparecen).</a:t>
            </a:r>
          </a:p>
          <a:p>
            <a:pPr marL="171450" indent="-171450">
              <a:buClr>
                <a:schemeClr val="accent2"/>
              </a:buClr>
              <a:buSzPts val="1100"/>
            </a:pPr>
            <a:r>
              <a:rPr lang="es-ES" sz="1100" b="1" u="sng">
                <a:uFill>
                  <a:solidFill>
                    <a:srgbClr val="0070C0"/>
                  </a:solidFill>
                </a:uFill>
              </a:rPr>
              <a:t>ECUACIONES EQUIVALENTES</a:t>
            </a:r>
            <a:r>
              <a:rPr lang="es-ES" sz="1100" b="1"/>
              <a:t>:</a:t>
            </a:r>
            <a:r>
              <a:rPr lang="es-ES" sz="1100"/>
              <a:t> tienen las mismas incógnitas y soluciones</a:t>
            </a:r>
          </a:p>
          <a:p>
            <a:pPr marL="171450" indent="-171450">
              <a:buClr>
                <a:schemeClr val="accent2"/>
              </a:buClr>
              <a:buSzPts val="1100"/>
            </a:pPr>
            <a:r>
              <a:rPr lang="es-ES" sz="1100" b="1" u="sng">
                <a:uFill>
                  <a:solidFill>
                    <a:srgbClr val="33CCCC"/>
                  </a:solidFill>
                </a:uFill>
              </a:rPr>
              <a:t>COMPROBACIÓN</a:t>
            </a:r>
            <a:r>
              <a:rPr lang="es-ES" sz="1100" b="1"/>
              <a:t>: </a:t>
            </a:r>
            <a:r>
              <a:rPr lang="es-ES" sz="1100"/>
              <a:t>sustituir X por la solución y comparar los resultados</a:t>
            </a:r>
            <a:endParaRPr lang="es-ES" sz="1100" b="1"/>
          </a:p>
        </p:txBody>
      </p:sp>
      <p:sp>
        <p:nvSpPr>
          <p:cNvPr id="637" name="Google Shape;637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37488439-6D89-4336-AD21-32C386C6BAC6}"/>
                  </a:ext>
                </a:extLst>
              </p:cNvPr>
              <p:cNvSpPr txBox="1"/>
              <p:nvPr/>
            </p:nvSpPr>
            <p:spPr>
              <a:xfrm>
                <a:off x="199182" y="2417861"/>
                <a:ext cx="22208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·2=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s-ES" sz="200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37488439-6D89-4336-AD21-32C386C6B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82" y="2417861"/>
                <a:ext cx="2220801" cy="307777"/>
              </a:xfrm>
              <a:prstGeom prst="rect">
                <a:avLst/>
              </a:prstGeom>
              <a:blipFill>
                <a:blip r:embed="rId3"/>
                <a:stretch>
                  <a:fillRect l="-3571" r="-1923" b="-3800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AF24A7C6-707C-4FF4-A732-02FF61D16EC9}"/>
                  </a:ext>
                </a:extLst>
              </p:cNvPr>
              <p:cNvSpPr txBox="1"/>
              <p:nvPr/>
            </p:nvSpPr>
            <p:spPr>
              <a:xfrm>
                <a:off x="1055603" y="4027248"/>
                <a:ext cx="185608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+1=9 −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2000" b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s-ES" sz="2000"/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AF24A7C6-707C-4FF4-A732-02FF61D16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603" y="4027248"/>
                <a:ext cx="1856086" cy="615553"/>
              </a:xfrm>
              <a:prstGeom prst="rect">
                <a:avLst/>
              </a:prstGeom>
              <a:blipFill>
                <a:blip r:embed="rId4"/>
                <a:stretch>
                  <a:fillRect l="-4590" b="-396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brir corchete 3">
            <a:extLst>
              <a:ext uri="{FF2B5EF4-FFF2-40B4-BE49-F238E27FC236}">
                <a16:creationId xmlns:a16="http://schemas.microsoft.com/office/drawing/2014/main" id="{A34EFA70-CD7C-4F87-8802-4913DFB0E7C4}"/>
              </a:ext>
            </a:extLst>
          </p:cNvPr>
          <p:cNvSpPr/>
          <p:nvPr/>
        </p:nvSpPr>
        <p:spPr>
          <a:xfrm rot="5400000">
            <a:off x="811259" y="1819883"/>
            <a:ext cx="49557" cy="1273713"/>
          </a:xfrm>
          <a:prstGeom prst="leftBracket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Abrir corchete 37">
            <a:extLst>
              <a:ext uri="{FF2B5EF4-FFF2-40B4-BE49-F238E27FC236}">
                <a16:creationId xmlns:a16="http://schemas.microsoft.com/office/drawing/2014/main" id="{404664FA-2BFD-4507-807F-113A7DF412C0}"/>
              </a:ext>
            </a:extLst>
          </p:cNvPr>
          <p:cNvSpPr/>
          <p:nvPr/>
        </p:nvSpPr>
        <p:spPr>
          <a:xfrm rot="5400000">
            <a:off x="2076775" y="2137420"/>
            <a:ext cx="49557" cy="636857"/>
          </a:xfrm>
          <a:prstGeom prst="leftBracket">
            <a:avLst/>
          </a:prstGeom>
          <a:ln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289CB04-2856-432F-9215-FD5570108D4B}"/>
              </a:ext>
            </a:extLst>
          </p:cNvPr>
          <p:cNvSpPr txBox="1"/>
          <p:nvPr/>
        </p:nvSpPr>
        <p:spPr>
          <a:xfrm>
            <a:off x="385432" y="2211163"/>
            <a:ext cx="9012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/>
              <a:t>1º miembro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7F2C67B-910B-4817-9A69-A098D5B2A224}"/>
              </a:ext>
            </a:extLst>
          </p:cNvPr>
          <p:cNvSpPr txBox="1"/>
          <p:nvPr/>
        </p:nvSpPr>
        <p:spPr>
          <a:xfrm>
            <a:off x="1678121" y="2226711"/>
            <a:ext cx="8723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/>
              <a:t>2º miembro</a:t>
            </a:r>
          </a:p>
        </p:txBody>
      </p:sp>
      <p:sp>
        <p:nvSpPr>
          <p:cNvPr id="43" name="Abrir corchete 42">
            <a:extLst>
              <a:ext uri="{FF2B5EF4-FFF2-40B4-BE49-F238E27FC236}">
                <a16:creationId xmlns:a16="http://schemas.microsoft.com/office/drawing/2014/main" id="{38C1CB56-2918-47BA-84F1-F7082C9F8340}"/>
              </a:ext>
            </a:extLst>
          </p:cNvPr>
          <p:cNvSpPr/>
          <p:nvPr/>
        </p:nvSpPr>
        <p:spPr>
          <a:xfrm rot="16200000">
            <a:off x="362573" y="2545980"/>
            <a:ext cx="45719" cy="359314"/>
          </a:xfrm>
          <a:prstGeom prst="leftBracket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Abrir corchete 43">
            <a:extLst>
              <a:ext uri="{FF2B5EF4-FFF2-40B4-BE49-F238E27FC236}">
                <a16:creationId xmlns:a16="http://schemas.microsoft.com/office/drawing/2014/main" id="{007E43F8-24E1-4D7F-BF21-6EA28432D6E3}"/>
              </a:ext>
            </a:extLst>
          </p:cNvPr>
          <p:cNvSpPr/>
          <p:nvPr/>
        </p:nvSpPr>
        <p:spPr>
          <a:xfrm rot="16200000">
            <a:off x="994472" y="2273231"/>
            <a:ext cx="55636" cy="901212"/>
          </a:xfrm>
          <a:prstGeom prst="leftBracket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Abrir corchete 45">
            <a:extLst>
              <a:ext uri="{FF2B5EF4-FFF2-40B4-BE49-F238E27FC236}">
                <a16:creationId xmlns:a16="http://schemas.microsoft.com/office/drawing/2014/main" id="{8AAE260E-A8D1-4270-B5FA-126730400ABC}"/>
              </a:ext>
            </a:extLst>
          </p:cNvPr>
          <p:cNvSpPr/>
          <p:nvPr/>
        </p:nvSpPr>
        <p:spPr>
          <a:xfrm rot="16200000">
            <a:off x="1831664" y="2606596"/>
            <a:ext cx="45719" cy="224567"/>
          </a:xfrm>
          <a:prstGeom prst="leftBracket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Abrir corchete 46">
            <a:extLst>
              <a:ext uri="{FF2B5EF4-FFF2-40B4-BE49-F238E27FC236}">
                <a16:creationId xmlns:a16="http://schemas.microsoft.com/office/drawing/2014/main" id="{6E2FCEF7-C9FA-4D13-BB3D-28D8D63C1746}"/>
              </a:ext>
            </a:extLst>
          </p:cNvPr>
          <p:cNvSpPr/>
          <p:nvPr/>
        </p:nvSpPr>
        <p:spPr>
          <a:xfrm rot="16200000">
            <a:off x="2165592" y="2488540"/>
            <a:ext cx="55607" cy="453176"/>
          </a:xfrm>
          <a:prstGeom prst="leftBracket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609322F3-28E5-4D7A-AF32-34CF52F43025}"/>
              </a:ext>
            </a:extLst>
          </p:cNvPr>
          <p:cNvSpPr/>
          <p:nvPr/>
        </p:nvSpPr>
        <p:spPr>
          <a:xfrm>
            <a:off x="953891" y="2451334"/>
            <a:ext cx="198634" cy="26161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1D542767-DC43-4664-9A36-8C15759A21B8}"/>
              </a:ext>
            </a:extLst>
          </p:cNvPr>
          <p:cNvSpPr/>
          <p:nvPr/>
        </p:nvSpPr>
        <p:spPr>
          <a:xfrm>
            <a:off x="1759873" y="2464027"/>
            <a:ext cx="198634" cy="26161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Abrir corchete 14">
            <a:extLst>
              <a:ext uri="{FF2B5EF4-FFF2-40B4-BE49-F238E27FC236}">
                <a16:creationId xmlns:a16="http://schemas.microsoft.com/office/drawing/2014/main" id="{A3F745EA-73A5-422B-BF44-FD6036C0FDA9}"/>
              </a:ext>
            </a:extLst>
          </p:cNvPr>
          <p:cNvSpPr/>
          <p:nvPr/>
        </p:nvSpPr>
        <p:spPr>
          <a:xfrm>
            <a:off x="2636412" y="815063"/>
            <a:ext cx="53393" cy="1027086"/>
          </a:xfrm>
          <a:prstGeom prst="leftBracket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AE82A4F-E2F4-46CA-AD2E-37A9F54C165C}"/>
              </a:ext>
            </a:extLst>
          </p:cNvPr>
          <p:cNvSpPr txBox="1"/>
          <p:nvPr/>
        </p:nvSpPr>
        <p:spPr>
          <a:xfrm rot="16200000">
            <a:off x="2216860" y="1190106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/>
              <a:t>partes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B1BF8393-1A1C-4E37-9D25-4DC5038C0539}"/>
                  </a:ext>
                </a:extLst>
              </p:cNvPr>
              <p:cNvSpPr txBox="1"/>
              <p:nvPr/>
            </p:nvSpPr>
            <p:spPr>
              <a:xfrm>
                <a:off x="213799" y="3073039"/>
                <a:ext cx="25181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+1=9 −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2000" b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000" b="0" i="1" baseline="3000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+1=2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 −5</m:t>
                      </m:r>
                    </m:oMath>
                  </m:oMathPara>
                </a14:m>
                <a:endParaRPr lang="es-ES" sz="2000"/>
              </a:p>
            </p:txBody>
          </p:sp>
        </mc:Choice>
        <mc:Fallback xmlns="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B1BF8393-1A1C-4E37-9D25-4DC5038C0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799" y="3073039"/>
                <a:ext cx="2518190" cy="615553"/>
              </a:xfrm>
              <a:prstGeom prst="rect">
                <a:avLst/>
              </a:prstGeom>
              <a:blipFill>
                <a:blip r:embed="rId5"/>
                <a:stretch>
                  <a:fillRect l="-3390" b="-495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6F3E20E8-EF4D-4FC3-9593-10C9208817EE}"/>
              </a:ext>
            </a:extLst>
          </p:cNvPr>
          <p:cNvCxnSpPr/>
          <p:nvPr/>
        </p:nvCxnSpPr>
        <p:spPr>
          <a:xfrm>
            <a:off x="1958507" y="3250717"/>
            <a:ext cx="317481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DDA9AA20-A8D2-4B5E-9C9E-37EC118E22FB}"/>
              </a:ext>
            </a:extLst>
          </p:cNvPr>
          <p:cNvCxnSpPr/>
          <p:nvPr/>
        </p:nvCxnSpPr>
        <p:spPr>
          <a:xfrm>
            <a:off x="2636412" y="3551068"/>
            <a:ext cx="293673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2" name="CuadroTexto 51">
            <a:extLst>
              <a:ext uri="{FF2B5EF4-FFF2-40B4-BE49-F238E27FC236}">
                <a16:creationId xmlns:a16="http://schemas.microsoft.com/office/drawing/2014/main" id="{526A9C4E-A796-4855-93FD-62C02B66181D}"/>
              </a:ext>
            </a:extLst>
          </p:cNvPr>
          <p:cNvSpPr txBox="1"/>
          <p:nvPr/>
        </p:nvSpPr>
        <p:spPr>
          <a:xfrm>
            <a:off x="2226046" y="3112217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rgbClr val="7030A0"/>
                </a:solidFill>
              </a:rPr>
              <a:t>grado 1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EB9185F7-2E4D-43F3-BA5F-0557561DEEF1}"/>
              </a:ext>
            </a:extLst>
          </p:cNvPr>
          <p:cNvSpPr txBox="1"/>
          <p:nvPr/>
        </p:nvSpPr>
        <p:spPr>
          <a:xfrm>
            <a:off x="2862912" y="3412568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rgbClr val="7030A0"/>
                </a:solidFill>
              </a:rPr>
              <a:t>grado 2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3546C6E9-7A34-46A3-B3BE-68DEAF53F030}"/>
              </a:ext>
            </a:extLst>
          </p:cNvPr>
          <p:cNvSpPr txBox="1"/>
          <p:nvPr/>
        </p:nvSpPr>
        <p:spPr>
          <a:xfrm>
            <a:off x="664810" y="3864812"/>
            <a:ext cx="21451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u="sng">
                <a:solidFill>
                  <a:srgbClr val="0070C0"/>
                </a:solidFill>
              </a:rPr>
              <a:t>ECUACIONES EQUIVALENTES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A34DF07-3028-430F-97AB-5C39800E3A92}"/>
              </a:ext>
            </a:extLst>
          </p:cNvPr>
          <p:cNvSpPr txBox="1"/>
          <p:nvPr/>
        </p:nvSpPr>
        <p:spPr>
          <a:xfrm>
            <a:off x="433060" y="4018699"/>
            <a:ext cx="47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rgbClr val="002060"/>
                </a:solidFill>
              </a:rPr>
              <a:t>x=2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3A21A49C-AF0A-426B-8C43-F864DE004101}"/>
              </a:ext>
            </a:extLst>
          </p:cNvPr>
          <p:cNvSpPr txBox="1"/>
          <p:nvPr/>
        </p:nvSpPr>
        <p:spPr>
          <a:xfrm>
            <a:off x="434258" y="4352862"/>
            <a:ext cx="47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rgbClr val="002060"/>
                </a:solidFill>
              </a:rPr>
              <a:t>x=2</a:t>
            </a:r>
          </a:p>
        </p:txBody>
      </p:sp>
      <p:cxnSp>
        <p:nvCxnSpPr>
          <p:cNvPr id="57" name="Conector recto de flecha 56">
            <a:extLst>
              <a:ext uri="{FF2B5EF4-FFF2-40B4-BE49-F238E27FC236}">
                <a16:creationId xmlns:a16="http://schemas.microsoft.com/office/drawing/2014/main" id="{0530B291-C741-4238-9E4C-B1AEFBDCEADA}"/>
              </a:ext>
            </a:extLst>
          </p:cNvPr>
          <p:cNvCxnSpPr>
            <a:endCxn id="54" idx="3"/>
          </p:cNvCxnSpPr>
          <p:nvPr/>
        </p:nvCxnSpPr>
        <p:spPr>
          <a:xfrm flipH="1">
            <a:off x="911076" y="4172587"/>
            <a:ext cx="14213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D031D10D-4756-4C74-87AA-ADD4AC86B0F1}"/>
              </a:ext>
            </a:extLst>
          </p:cNvPr>
          <p:cNvCxnSpPr>
            <a:cxnSpLocks/>
            <a:endCxn id="59" idx="3"/>
          </p:cNvCxnSpPr>
          <p:nvPr/>
        </p:nvCxnSpPr>
        <p:spPr>
          <a:xfrm flipH="1">
            <a:off x="912274" y="4506751"/>
            <a:ext cx="1409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2" name="Abrir llave 61">
            <a:extLst>
              <a:ext uri="{FF2B5EF4-FFF2-40B4-BE49-F238E27FC236}">
                <a16:creationId xmlns:a16="http://schemas.microsoft.com/office/drawing/2014/main" id="{387FFE99-775A-41CB-851F-1B5777729909}"/>
              </a:ext>
            </a:extLst>
          </p:cNvPr>
          <p:cNvSpPr/>
          <p:nvPr/>
        </p:nvSpPr>
        <p:spPr>
          <a:xfrm>
            <a:off x="442913" y="4027248"/>
            <a:ext cx="45719" cy="6293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13A77E39-6BC0-4DE9-9592-7C3633A9E1E3}"/>
              </a:ext>
            </a:extLst>
          </p:cNvPr>
          <p:cNvSpPr txBox="1"/>
          <p:nvPr/>
        </p:nvSpPr>
        <p:spPr>
          <a:xfrm rot="16200000">
            <a:off x="-248857" y="4195671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/>
              <a:t>misma solución</a:t>
            </a:r>
          </a:p>
        </p:txBody>
      </p:sp>
      <p:sp>
        <p:nvSpPr>
          <p:cNvPr id="576" name="Cerrar llave 575">
            <a:extLst>
              <a:ext uri="{FF2B5EF4-FFF2-40B4-BE49-F238E27FC236}">
                <a16:creationId xmlns:a16="http://schemas.microsoft.com/office/drawing/2014/main" id="{49E354C4-D2BF-413F-9A95-B0F6A3947D4C}"/>
              </a:ext>
            </a:extLst>
          </p:cNvPr>
          <p:cNvSpPr/>
          <p:nvPr/>
        </p:nvSpPr>
        <p:spPr>
          <a:xfrm>
            <a:off x="2876383" y="4016082"/>
            <a:ext cx="45719" cy="6378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21193019-AD2C-4A54-9C38-BCAE81EC813B}"/>
              </a:ext>
            </a:extLst>
          </p:cNvPr>
          <p:cNvSpPr txBox="1"/>
          <p:nvPr/>
        </p:nvSpPr>
        <p:spPr>
          <a:xfrm>
            <a:off x="2899242" y="4195671"/>
            <a:ext cx="1204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/>
              <a:t>misma incógnita</a:t>
            </a:r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516D6130-03E2-44DC-8696-47F8ACEB2835}"/>
              </a:ext>
            </a:extLst>
          </p:cNvPr>
          <p:cNvSpPr/>
          <p:nvPr/>
        </p:nvSpPr>
        <p:spPr>
          <a:xfrm>
            <a:off x="2590488" y="4064866"/>
            <a:ext cx="198634" cy="26161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Elipse 69">
            <a:extLst>
              <a:ext uri="{FF2B5EF4-FFF2-40B4-BE49-F238E27FC236}">
                <a16:creationId xmlns:a16="http://schemas.microsoft.com/office/drawing/2014/main" id="{2FC378D0-8044-4DA7-B8A3-DA45F1722D97}"/>
              </a:ext>
            </a:extLst>
          </p:cNvPr>
          <p:cNvSpPr/>
          <p:nvPr/>
        </p:nvSpPr>
        <p:spPr>
          <a:xfrm>
            <a:off x="1180394" y="4080305"/>
            <a:ext cx="198634" cy="26161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Elipse 70">
            <a:extLst>
              <a:ext uri="{FF2B5EF4-FFF2-40B4-BE49-F238E27FC236}">
                <a16:creationId xmlns:a16="http://schemas.microsoft.com/office/drawing/2014/main" id="{56BF5E85-9648-4BCB-A947-224AE5274939}"/>
              </a:ext>
            </a:extLst>
          </p:cNvPr>
          <p:cNvSpPr/>
          <p:nvPr/>
        </p:nvSpPr>
        <p:spPr>
          <a:xfrm>
            <a:off x="1180394" y="4381191"/>
            <a:ext cx="198634" cy="261610"/>
          </a:xfrm>
          <a:prstGeom prst="ellipse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5940A178-73EF-4916-85E7-92088D7709ED}"/>
              </a:ext>
            </a:extLst>
          </p:cNvPr>
          <p:cNvSpPr txBox="1"/>
          <p:nvPr/>
        </p:nvSpPr>
        <p:spPr>
          <a:xfrm>
            <a:off x="5273057" y="2936075"/>
            <a:ext cx="13067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u="sng">
                <a:solidFill>
                  <a:srgbClr val="33CCCC"/>
                </a:solidFill>
              </a:rPr>
              <a:t>COMPROBACIÓN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CuadroTexto 72">
                <a:extLst>
                  <a:ext uri="{FF2B5EF4-FFF2-40B4-BE49-F238E27FC236}">
                    <a16:creationId xmlns:a16="http://schemas.microsoft.com/office/drawing/2014/main" id="{9FF088C9-D5F9-4DD5-A2A4-5F7AE448951A}"/>
                  </a:ext>
                </a:extLst>
              </p:cNvPr>
              <p:cNvSpPr txBox="1"/>
              <p:nvPr/>
            </p:nvSpPr>
            <p:spPr>
              <a:xfrm>
                <a:off x="4599354" y="3121909"/>
                <a:ext cx="17902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+1=9 −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ES" sz="2000" b="0"/>
              </a:p>
            </p:txBody>
          </p:sp>
        </mc:Choice>
        <mc:Fallback xmlns="">
          <p:sp>
            <p:nvSpPr>
              <p:cNvPr id="73" name="CuadroTexto 72">
                <a:extLst>
                  <a:ext uri="{FF2B5EF4-FFF2-40B4-BE49-F238E27FC236}">
                    <a16:creationId xmlns:a16="http://schemas.microsoft.com/office/drawing/2014/main" id="{9FF088C9-D5F9-4DD5-A2A4-5F7AE4489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354" y="3121909"/>
                <a:ext cx="1790234" cy="307777"/>
              </a:xfrm>
              <a:prstGeom prst="rect">
                <a:avLst/>
              </a:prstGeom>
              <a:blipFill>
                <a:blip r:embed="rId6"/>
                <a:stretch>
                  <a:fillRect l="-4762" b="-98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7" name="CuadroTexto 576">
            <a:extLst>
              <a:ext uri="{FF2B5EF4-FFF2-40B4-BE49-F238E27FC236}">
                <a16:creationId xmlns:a16="http://schemas.microsoft.com/office/drawing/2014/main" id="{2B7A0BA1-54D9-410D-9C41-86592922DC0F}"/>
              </a:ext>
            </a:extLst>
          </p:cNvPr>
          <p:cNvSpPr txBox="1"/>
          <p:nvPr/>
        </p:nvSpPr>
        <p:spPr>
          <a:xfrm>
            <a:off x="6691479" y="3121755"/>
            <a:ext cx="47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rgbClr val="002060"/>
                </a:solidFill>
              </a:rPr>
              <a:t>x=2</a:t>
            </a:r>
          </a:p>
        </p:txBody>
      </p:sp>
      <p:cxnSp>
        <p:nvCxnSpPr>
          <p:cNvPr id="579" name="Conector recto de flecha 578">
            <a:extLst>
              <a:ext uri="{FF2B5EF4-FFF2-40B4-BE49-F238E27FC236}">
                <a16:creationId xmlns:a16="http://schemas.microsoft.com/office/drawing/2014/main" id="{655B6E8A-34D9-4107-962D-137F2DF2F4EE}"/>
              </a:ext>
            </a:extLst>
          </p:cNvPr>
          <p:cNvCxnSpPr>
            <a:stCxn id="73" idx="3"/>
            <a:endCxn id="577" idx="1"/>
          </p:cNvCxnSpPr>
          <p:nvPr/>
        </p:nvCxnSpPr>
        <p:spPr>
          <a:xfrm flipV="1">
            <a:off x="6389588" y="3275644"/>
            <a:ext cx="301891" cy="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CuadroTexto 76">
                <a:extLst>
                  <a:ext uri="{FF2B5EF4-FFF2-40B4-BE49-F238E27FC236}">
                    <a16:creationId xmlns:a16="http://schemas.microsoft.com/office/drawing/2014/main" id="{76FA37B7-11A6-401B-9762-DF54A74841E3}"/>
                  </a:ext>
                </a:extLst>
              </p:cNvPr>
              <p:cNvSpPr txBox="1"/>
              <p:nvPr/>
            </p:nvSpPr>
            <p:spPr>
              <a:xfrm>
                <a:off x="4590210" y="3429532"/>
                <a:ext cx="1973682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3·2+1=9 −2</m:t>
                      </m:r>
                    </m:oMath>
                  </m:oMathPara>
                </a14:m>
                <a:endParaRPr lang="es-ES" sz="200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6+1=7</m:t>
                      </m:r>
                    </m:oMath>
                  </m:oMathPara>
                </a14:m>
                <a:endParaRPr lang="es-ES" sz="2000" b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7=7</m:t>
                      </m:r>
                    </m:oMath>
                  </m:oMathPara>
                </a14:m>
                <a:endParaRPr lang="es-ES" sz="2000" b="0"/>
              </a:p>
            </p:txBody>
          </p:sp>
        </mc:Choice>
        <mc:Fallback xmlns="">
          <p:sp>
            <p:nvSpPr>
              <p:cNvPr id="77" name="CuadroTexto 76">
                <a:extLst>
                  <a:ext uri="{FF2B5EF4-FFF2-40B4-BE49-F238E27FC236}">
                    <a16:creationId xmlns:a16="http://schemas.microsoft.com/office/drawing/2014/main" id="{76FA37B7-11A6-401B-9762-DF54A74841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210" y="3429532"/>
                <a:ext cx="1973682" cy="923330"/>
              </a:xfrm>
              <a:prstGeom prst="rect">
                <a:avLst/>
              </a:prstGeom>
              <a:blipFill>
                <a:blip r:embed="rId7"/>
                <a:stretch>
                  <a:fillRect l="-4630" b="-264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0" name="Rectángulo 579">
            <a:extLst>
              <a:ext uri="{FF2B5EF4-FFF2-40B4-BE49-F238E27FC236}">
                <a16:creationId xmlns:a16="http://schemas.microsoft.com/office/drawing/2014/main" id="{0AF0C802-A4C2-409C-AF4B-5064035F2E9F}"/>
              </a:ext>
            </a:extLst>
          </p:cNvPr>
          <p:cNvSpPr/>
          <p:nvPr/>
        </p:nvSpPr>
        <p:spPr>
          <a:xfrm>
            <a:off x="4572000" y="4027248"/>
            <a:ext cx="701057" cy="325614"/>
          </a:xfrm>
          <a:prstGeom prst="rect">
            <a:avLst/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956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p15"/>
          <p:cNvSpPr txBox="1">
            <a:spLocks noGrp="1"/>
          </p:cNvSpPr>
          <p:nvPr>
            <p:ph type="title"/>
          </p:nvPr>
        </p:nvSpPr>
        <p:spPr>
          <a:xfrm>
            <a:off x="3056215" y="100242"/>
            <a:ext cx="5774919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/>
              <a:t>3. Transposición de términos</a:t>
            </a:r>
            <a:endParaRPr sz="2800"/>
          </a:p>
        </p:txBody>
      </p:sp>
      <p:sp>
        <p:nvSpPr>
          <p:cNvPr id="637" name="Google Shape;637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36" name="Google Shape;635;p15">
            <a:extLst>
              <a:ext uri="{FF2B5EF4-FFF2-40B4-BE49-F238E27FC236}">
                <a16:creationId xmlns:a16="http://schemas.microsoft.com/office/drawing/2014/main" id="{591B7834-9E30-4DD2-95B4-FF1D7EF45D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50476" y="661552"/>
            <a:ext cx="6419989" cy="13407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>
              <a:buClr>
                <a:schemeClr val="accent2"/>
              </a:buClr>
              <a:buSzPts val="1100"/>
            </a:pPr>
            <a:r>
              <a:rPr lang="es-ES" sz="1100" b="1">
                <a:uFill>
                  <a:solidFill>
                    <a:srgbClr val="FF00FF"/>
                  </a:solidFill>
                </a:uFill>
              </a:rPr>
              <a:t>TRANSPOSICIÓN DE TÉRMINOS:</a:t>
            </a:r>
            <a:r>
              <a:rPr lang="es-ES" sz="1100">
                <a:uFill>
                  <a:solidFill>
                    <a:srgbClr val="FF00FF"/>
                  </a:solidFill>
                </a:uFill>
              </a:rPr>
              <a:t> nos permite convertir las ecuaciones en otras más sencillas.</a:t>
            </a:r>
          </a:p>
          <a:p>
            <a:pPr marL="228600" indent="-228600">
              <a:buClr>
                <a:schemeClr val="accent2"/>
              </a:buClr>
              <a:buSzPts val="1100"/>
            </a:pPr>
            <a:r>
              <a:rPr lang="es-ES" sz="1100"/>
              <a:t>Cuando sumamos/restamos/multiplicamos/dividimos el mismo número en los </a:t>
            </a:r>
            <a:r>
              <a:rPr lang="es-ES" sz="1100" b="1"/>
              <a:t>dos miembros</a:t>
            </a:r>
            <a:r>
              <a:rPr lang="es-ES" sz="1100"/>
              <a:t> de la ecuación, obtenemos una </a:t>
            </a:r>
            <a:r>
              <a:rPr lang="es-ES" sz="1100" u="sng"/>
              <a:t>ecuación equivalente</a:t>
            </a:r>
            <a:r>
              <a:rPr lang="es-ES" sz="1100"/>
              <a:t> (misma solución).</a:t>
            </a:r>
          </a:p>
          <a:p>
            <a:pPr marL="228600" indent="-228600">
              <a:buClr>
                <a:schemeClr val="accent2"/>
              </a:buClr>
              <a:buSzPts val="1100"/>
            </a:pPr>
            <a:r>
              <a:rPr lang="es-ES" sz="1100"/>
              <a:t>Para pasar términos de un miembro a otro hay que tener en cuenta: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D25EDBD-69F8-4BDC-B91D-86D5DAA35D68}"/>
              </a:ext>
            </a:extLst>
          </p:cNvPr>
          <p:cNvSpPr/>
          <p:nvPr/>
        </p:nvSpPr>
        <p:spPr>
          <a:xfrm>
            <a:off x="2949765" y="1993302"/>
            <a:ext cx="3244469" cy="94777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s-ES" b="1"/>
              <a:t>SUMANDO </a:t>
            </a:r>
            <a:r>
              <a:rPr lang="es-ES" b="1">
                <a:sym typeface="Wingdings" panose="05000000000000000000" pitchFamily="2" charset="2"/>
              </a:rPr>
              <a:t>= RESTA</a:t>
            </a:r>
            <a:r>
              <a:rPr lang="es-ES" b="1"/>
              <a:t>NDO</a:t>
            </a:r>
            <a:endParaRPr lang="es-ES" b="1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s-ES" b="1">
                <a:sym typeface="Wingdings" panose="05000000000000000000" pitchFamily="2" charset="2"/>
              </a:rPr>
              <a:t>RESTA</a:t>
            </a:r>
            <a:r>
              <a:rPr lang="es-ES" b="1"/>
              <a:t>NDO</a:t>
            </a:r>
            <a:r>
              <a:rPr lang="es-ES" b="1">
                <a:sym typeface="Wingdings" panose="05000000000000000000" pitchFamily="2" charset="2"/>
              </a:rPr>
              <a:t> = SUMA</a:t>
            </a:r>
            <a:r>
              <a:rPr lang="es-ES" b="1"/>
              <a:t>NDO</a:t>
            </a:r>
            <a:endParaRPr lang="es-ES" b="1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s-ES" b="1">
                <a:sym typeface="Wingdings" panose="05000000000000000000" pitchFamily="2" charset="2"/>
              </a:rPr>
              <a:t>MULTIPLICA</a:t>
            </a:r>
            <a:r>
              <a:rPr lang="es-ES" b="1"/>
              <a:t>NDO</a:t>
            </a:r>
            <a:r>
              <a:rPr lang="es-ES" b="1">
                <a:sym typeface="Wingdings" panose="05000000000000000000" pitchFamily="2" charset="2"/>
              </a:rPr>
              <a:t> = DIVIDIE</a:t>
            </a:r>
            <a:r>
              <a:rPr lang="es-ES" b="1"/>
              <a:t>NDO</a:t>
            </a:r>
            <a:endParaRPr lang="es-ES" b="1">
              <a:sym typeface="Wingdings" panose="05000000000000000000" pitchFamily="2" charset="2"/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s-ES" b="1">
                <a:sym typeface="Wingdings" panose="05000000000000000000" pitchFamily="2" charset="2"/>
              </a:rPr>
              <a:t>DIVIDIENDO = MULTIPLICA</a:t>
            </a:r>
            <a:r>
              <a:rPr lang="es-ES" b="1"/>
              <a:t>NDO</a:t>
            </a:r>
          </a:p>
        </p:txBody>
      </p:sp>
    </p:spTree>
    <p:extLst>
      <p:ext uri="{BB962C8B-B14F-4D97-AF65-F5344CB8AC3E}">
        <p14:creationId xmlns:p14="http://schemas.microsoft.com/office/powerpoint/2010/main" val="184555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58F5F99-93F2-498A-AB35-E425B5FB7A71}"/>
              </a:ext>
            </a:extLst>
          </p:cNvPr>
          <p:cNvSpPr/>
          <p:nvPr/>
        </p:nvSpPr>
        <p:spPr>
          <a:xfrm>
            <a:off x="3715849" y="728954"/>
            <a:ext cx="5246120" cy="220846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3" name="Google Shape;633;p15"/>
          <p:cNvSpPr txBox="1">
            <a:spLocks noGrp="1"/>
          </p:cNvSpPr>
          <p:nvPr>
            <p:ph type="title"/>
          </p:nvPr>
        </p:nvSpPr>
        <p:spPr>
          <a:xfrm>
            <a:off x="3187050" y="0"/>
            <a:ext cx="5774919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/>
              <a:t>4. Resolución de ecuaciones</a:t>
            </a:r>
            <a:endParaRPr sz="2800"/>
          </a:p>
        </p:txBody>
      </p:sp>
      <p:sp>
        <p:nvSpPr>
          <p:cNvPr id="637" name="Google Shape;637;p1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6" name="Google Shape;635;p15">
            <a:extLst>
              <a:ext uri="{FF2B5EF4-FFF2-40B4-BE49-F238E27FC236}">
                <a16:creationId xmlns:a16="http://schemas.microsoft.com/office/drawing/2014/main" id="{591B7834-9E30-4DD2-95B4-FF1D7EF45D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70081" y="655538"/>
            <a:ext cx="5111796" cy="22818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>
                <a:uFill>
                  <a:solidFill>
                    <a:srgbClr val="FF00FF"/>
                  </a:solidFill>
                </a:uFill>
              </a:rPr>
              <a:t>(Si hay </a:t>
            </a:r>
            <a:r>
              <a:rPr lang="es-ES" sz="1100" b="1">
                <a:uFill>
                  <a:solidFill>
                    <a:srgbClr val="FF00FF"/>
                  </a:solidFill>
                </a:uFill>
              </a:rPr>
              <a:t>paréntesis</a:t>
            </a:r>
            <a:r>
              <a:rPr lang="es-ES" sz="1100">
                <a:uFill>
                  <a:solidFill>
                    <a:srgbClr val="FF00FF"/>
                  </a:solidFill>
                </a:uFill>
              </a:rPr>
              <a:t>):</a:t>
            </a:r>
          </a:p>
          <a:p>
            <a:pPr marL="685800" lvl="1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 u="sng">
                <a:uFill>
                  <a:solidFill>
                    <a:schemeClr val="accent2"/>
                  </a:solidFill>
                </a:uFill>
              </a:rPr>
              <a:t>quitarlos</a:t>
            </a:r>
          </a:p>
          <a:p>
            <a:pPr marL="228600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/>
              <a:t>(Si hay </a:t>
            </a:r>
            <a:r>
              <a:rPr lang="es-ES" sz="1100" b="1"/>
              <a:t>fracciones</a:t>
            </a:r>
            <a:r>
              <a:rPr lang="es-ES" sz="1100"/>
              <a:t>):</a:t>
            </a:r>
          </a:p>
          <a:p>
            <a:pPr marL="685800" lvl="1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/>
              <a:t>obtener </a:t>
            </a:r>
            <a:r>
              <a:rPr lang="es-ES" sz="1100" u="sng">
                <a:uFill>
                  <a:solidFill>
                    <a:schemeClr val="accent2"/>
                  </a:solidFill>
                </a:uFill>
              </a:rPr>
              <a:t>mismo denominador</a:t>
            </a:r>
            <a:r>
              <a:rPr lang="es-ES" sz="1100"/>
              <a:t> en todos los términos (m.c.m)</a:t>
            </a:r>
          </a:p>
          <a:p>
            <a:pPr marL="685800" lvl="1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 u="sng">
                <a:uFill>
                  <a:solidFill>
                    <a:schemeClr val="accent2"/>
                  </a:solidFill>
                </a:uFill>
              </a:rPr>
              <a:t>tachar</a:t>
            </a:r>
            <a:r>
              <a:rPr lang="es-ES" sz="1100"/>
              <a:t> todos los denominadores una vez sean iguales</a:t>
            </a:r>
          </a:p>
          <a:p>
            <a:pPr marL="228600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/>
              <a:t>Pasar:</a:t>
            </a:r>
          </a:p>
          <a:p>
            <a:pPr marL="685800" lvl="1" indent="-228600">
              <a:buClr>
                <a:schemeClr val="accent2"/>
              </a:buClr>
              <a:buSzPts val="1100"/>
            </a:pPr>
            <a:r>
              <a:rPr lang="es-ES" sz="1100"/>
              <a:t>términos con x </a:t>
            </a:r>
            <a:r>
              <a:rPr lang="es-ES" sz="1100">
                <a:sym typeface="Wingdings" panose="05000000000000000000" pitchFamily="2" charset="2"/>
              </a:rPr>
              <a:t> 1º miembro</a:t>
            </a:r>
          </a:p>
          <a:p>
            <a:pPr marL="685800" lvl="1" indent="-228600">
              <a:buClr>
                <a:schemeClr val="accent2"/>
              </a:buClr>
              <a:buSzPts val="1100"/>
            </a:pPr>
            <a:r>
              <a:rPr lang="es-ES" sz="1100">
                <a:sym typeface="Wingdings" panose="05000000000000000000" pitchFamily="2" charset="2"/>
              </a:rPr>
              <a:t>términos sin x  2º miembro</a:t>
            </a:r>
          </a:p>
          <a:p>
            <a:pPr marL="228600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>
                <a:sym typeface="Wingdings" panose="05000000000000000000" pitchFamily="2" charset="2"/>
              </a:rPr>
              <a:t>Reducir</a:t>
            </a:r>
          </a:p>
          <a:p>
            <a:pPr marL="228600" indent="-228600">
              <a:buClr>
                <a:schemeClr val="accent2"/>
              </a:buClr>
              <a:buSzPts val="1100"/>
              <a:buFont typeface="+mj-lt"/>
              <a:buAutoNum type="arabicPeriod"/>
            </a:pPr>
            <a:r>
              <a:rPr lang="es-ES" sz="1100">
                <a:sym typeface="Wingdings" panose="05000000000000000000" pitchFamily="2" charset="2"/>
              </a:rPr>
              <a:t>Despejar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117112F-6C03-4ED6-A154-442B95593A40}"/>
                  </a:ext>
                </a:extLst>
              </p:cNvPr>
              <p:cNvSpPr txBox="1"/>
              <p:nvPr/>
            </p:nvSpPr>
            <p:spPr>
              <a:xfrm>
                <a:off x="262123" y="1483170"/>
                <a:ext cx="3282694" cy="35598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−</m:t>
                      </m:r>
                      <m:d>
                        <m:d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− </m:t>
                          </m:r>
                          <m:f>
                            <m:fPr>
                              <m:ctrlP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ES" sz="180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s-ES" sz="1800"/>
              </a:p>
              <a:p>
                <a:r>
                  <a:rPr lang="es-ES" sz="1600"/>
                  <a:t>m.c-m (2,3,6)=6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− 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s-ES" sz="180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=18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s-ES" sz="1800" b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 −18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s-ES" sz="1800" b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23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−18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s-ES" sz="1800" b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s-ES" sz="1800" b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s-E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s-ES" sz="180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2117112F-6C03-4ED6-A154-442B95593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3" y="1483170"/>
                <a:ext cx="3282694" cy="3559821"/>
              </a:xfrm>
              <a:prstGeom prst="rect">
                <a:avLst/>
              </a:prstGeom>
              <a:blipFill>
                <a:blip r:embed="rId3"/>
                <a:stretch>
                  <a:fillRect l="-371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309266"/>
      </p:ext>
    </p:extLst>
  </p:cSld>
  <p:clrMapOvr>
    <a:masterClrMapping/>
  </p:clrMapOvr>
</p:sld>
</file>

<file path=ppt/theme/theme1.xml><?xml version="1.0" encoding="utf-8"?>
<a:theme xmlns:a="http://schemas.openxmlformats.org/drawingml/2006/main" name="Wart template">
  <a:themeElements>
    <a:clrScheme name="Custom 347">
      <a:dk1>
        <a:srgbClr val="000000"/>
      </a:dk1>
      <a:lt1>
        <a:srgbClr val="FFFFFF"/>
      </a:lt1>
      <a:dk2>
        <a:srgbClr val="8D7C7C"/>
      </a:dk2>
      <a:lt2>
        <a:srgbClr val="ECE9E4"/>
      </a:lt2>
      <a:accent1>
        <a:srgbClr val="A61C00"/>
      </a:accent1>
      <a:accent2>
        <a:srgbClr val="F64646"/>
      </a:accent2>
      <a:accent3>
        <a:srgbClr val="FFA400"/>
      </a:accent3>
      <a:accent4>
        <a:srgbClr val="FFD488"/>
      </a:accent4>
      <a:accent5>
        <a:srgbClr val="FFC800"/>
      </a:accent5>
      <a:accent6>
        <a:srgbClr val="FFE37F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495</Words>
  <Application>Microsoft Office PowerPoint</Application>
  <PresentationFormat>Presentación en pantalla (16:9)</PresentationFormat>
  <Paragraphs>88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Montserrat</vt:lpstr>
      <vt:lpstr>Montserrat ExtraBold</vt:lpstr>
      <vt:lpstr>Montserrat Light</vt:lpstr>
      <vt:lpstr>Cambria Math</vt:lpstr>
      <vt:lpstr>Arial</vt:lpstr>
      <vt:lpstr>Wingdings</vt:lpstr>
      <vt:lpstr>Wart template</vt:lpstr>
      <vt:lpstr>Matemáticas: TEMA 7 - ECUACIONES</vt:lpstr>
      <vt:lpstr>1. Significado y utilidad</vt:lpstr>
      <vt:lpstr>2. Elementos y nomenclatura</vt:lpstr>
      <vt:lpstr>3. Transposición de términos</vt:lpstr>
      <vt:lpstr>4. Resolución de ecuaciones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Matemáticas: TEMA 7 - ECUACIONES</dc:title>
  <cp:lastModifiedBy>Eva Arnau</cp:lastModifiedBy>
  <cp:revision>8</cp:revision>
  <dcterms:modified xsi:type="dcterms:W3CDTF">2021-06-07T15:41:24Z</dcterms:modified>
</cp:coreProperties>
</file>