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0"/>
  </p:notesMasterIdLst>
  <p:sldIdLst>
    <p:sldId id="256" r:id="rId2"/>
    <p:sldId id="278" r:id="rId3"/>
    <p:sldId id="257" r:id="rId4"/>
    <p:sldId id="279" r:id="rId5"/>
    <p:sldId id="280" r:id="rId6"/>
    <p:sldId id="281" r:id="rId7"/>
    <p:sldId id="282" r:id="rId8"/>
    <p:sldId id="283" r:id="rId9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11"/>
    </p:embeddedFont>
    <p:embeddedFont>
      <p:font typeface="Quicksand" panose="020B0604020202020204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AECE35A-EED3-427D-9D60-4F56E8162376}">
  <a:tblStyle styleId="{6AECE35A-EED3-427D-9D60-4F56E816237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26A1B10-B252-4223-B86F-04C9745F295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9520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0779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0336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3515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9675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319175" y="2233519"/>
            <a:ext cx="6680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cxnSp>
        <p:nvCxnSpPr>
          <p:cNvPr id="11" name="Google Shape;11;p2"/>
          <p:cNvCxnSpPr>
            <a:stCxn id="12" idx="4"/>
          </p:cNvCxnSpPr>
          <p:nvPr/>
        </p:nvCxnSpPr>
        <p:spPr>
          <a:xfrm>
            <a:off x="939750" y="2832475"/>
            <a:ext cx="0" cy="231090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845250" y="2643475"/>
            <a:ext cx="189000" cy="1890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1165475" y="1174117"/>
            <a:ext cx="33069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◦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4671570" y="1174117"/>
            <a:ext cx="33069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◦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523157" y="4752131"/>
            <a:ext cx="548700" cy="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cxnSp>
        <p:nvCxnSpPr>
          <p:cNvPr id="37" name="Google Shape;37;p6"/>
          <p:cNvCxnSpPr/>
          <p:nvPr/>
        </p:nvCxnSpPr>
        <p:spPr>
          <a:xfrm>
            <a:off x="945638" y="0"/>
            <a:ext cx="0" cy="514350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" name="Google Shape;38;p6"/>
          <p:cNvSpPr/>
          <p:nvPr/>
        </p:nvSpPr>
        <p:spPr>
          <a:xfrm>
            <a:off x="874396" y="605794"/>
            <a:ext cx="142500" cy="1425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6"/>
          <p:cNvSpPr/>
          <p:nvPr/>
        </p:nvSpPr>
        <p:spPr>
          <a:xfrm>
            <a:off x="844675" y="1400721"/>
            <a:ext cx="201900" cy="201900"/>
          </a:xfrm>
          <a:prstGeom prst="ellipse">
            <a:avLst/>
          </a:prstGeom>
          <a:solidFill>
            <a:srgbClr val="2E3037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key color">
  <p:cSld name="BLANK_1">
    <p:bg>
      <p:bgPr>
        <a:solidFill>
          <a:schemeClr val="accen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8523157" y="4752131"/>
            <a:ext cx="548700" cy="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dk1"/>
                </a:solidFill>
              </a:defRPr>
            </a:lvl1pPr>
            <a:lvl2pPr lvl="1">
              <a:buNone/>
              <a:defRPr>
                <a:solidFill>
                  <a:schemeClr val="dk1"/>
                </a:solidFill>
              </a:defRPr>
            </a:lvl2pPr>
            <a:lvl3pPr lvl="2">
              <a:buNone/>
              <a:defRPr>
                <a:solidFill>
                  <a:schemeClr val="dk1"/>
                </a:solidFill>
              </a:defRPr>
            </a:lvl3pPr>
            <a:lvl4pPr lvl="3">
              <a:buNone/>
              <a:defRPr>
                <a:solidFill>
                  <a:schemeClr val="dk1"/>
                </a:solidFill>
              </a:defRPr>
            </a:lvl4pPr>
            <a:lvl5pPr lvl="4">
              <a:buNone/>
              <a:defRPr>
                <a:solidFill>
                  <a:schemeClr val="dk1"/>
                </a:solidFill>
              </a:defRPr>
            </a:lvl5pPr>
            <a:lvl6pPr lvl="5">
              <a:buNone/>
              <a:defRPr>
                <a:solidFill>
                  <a:schemeClr val="dk1"/>
                </a:solidFill>
              </a:defRPr>
            </a:lvl6pPr>
            <a:lvl7pPr lvl="6">
              <a:buNone/>
              <a:defRPr>
                <a:solidFill>
                  <a:schemeClr val="dk1"/>
                </a:solidFill>
              </a:defRPr>
            </a:lvl7pPr>
            <a:lvl8pPr lvl="7">
              <a:buNone/>
              <a:defRPr>
                <a:solidFill>
                  <a:schemeClr val="dk1"/>
                </a:solidFill>
              </a:defRPr>
            </a:lvl8pPr>
            <a:lvl9pPr lvl="8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cxnSp>
        <p:nvCxnSpPr>
          <p:cNvPr id="65" name="Google Shape;65;p11"/>
          <p:cNvCxnSpPr/>
          <p:nvPr/>
        </p:nvCxnSpPr>
        <p:spPr>
          <a:xfrm>
            <a:off x="945638" y="0"/>
            <a:ext cx="0" cy="5143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6" name="Google Shape;66;p11"/>
          <p:cNvSpPr/>
          <p:nvPr/>
        </p:nvSpPr>
        <p:spPr>
          <a:xfrm>
            <a:off x="844675" y="2470800"/>
            <a:ext cx="201900" cy="2019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65498" y="1086799"/>
            <a:ext cx="68580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"/>
              <a:buChar char="◦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"/>
              <a:buChar char="▫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"/>
              <a:buChar char="■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Quicksand"/>
              <a:buChar char="●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Quicksand"/>
              <a:buChar char="○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Quicksand"/>
              <a:buChar char="■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Quicksand"/>
              <a:buChar char="●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Quicksand"/>
              <a:buChar char="○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Quicksand"/>
              <a:buChar char="■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157" y="4752131"/>
            <a:ext cx="548700" cy="3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7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15.png"/><Relationship Id="rId5" Type="http://schemas.openxmlformats.org/officeDocument/2006/relationships/image" Target="../media/image3.png"/><Relationship Id="rId10" Type="http://schemas.openxmlformats.org/officeDocument/2006/relationships/image" Target="../media/image14.svg"/><Relationship Id="rId4" Type="http://schemas.openxmlformats.org/officeDocument/2006/relationships/image" Target="../media/image2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22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svg"/><Relationship Id="rId11" Type="http://schemas.openxmlformats.org/officeDocument/2006/relationships/image" Target="../media/image15.png"/><Relationship Id="rId5" Type="http://schemas.openxmlformats.org/officeDocument/2006/relationships/image" Target="../media/image19.png"/><Relationship Id="rId10" Type="http://schemas.openxmlformats.org/officeDocument/2006/relationships/image" Target="../media/image21.svg"/><Relationship Id="rId4" Type="http://schemas.openxmlformats.org/officeDocument/2006/relationships/image" Target="../media/image2.svg"/><Relationship Id="rId9" Type="http://schemas.openxmlformats.org/officeDocument/2006/relationships/image" Target="../media/image17.png"/><Relationship Id="rId14" Type="http://schemas.openxmlformats.org/officeDocument/2006/relationships/image" Target="../media/image2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1319175" y="2233519"/>
            <a:ext cx="6680400" cy="16576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Física i química</a:t>
            </a:r>
            <a:br>
              <a:rPr lang="es-ES"/>
            </a:br>
            <a:r>
              <a:rPr lang="es-E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MOVIMENT</a:t>
            </a:r>
            <a:endParaRPr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4"/>
          <p:cNvSpPr txBox="1">
            <a:spLocks noGrp="1"/>
          </p:cNvSpPr>
          <p:nvPr>
            <p:ph type="ctrTitle" idx="4294967295"/>
          </p:nvPr>
        </p:nvSpPr>
        <p:spPr>
          <a:xfrm>
            <a:off x="1129191" y="1419038"/>
            <a:ext cx="7337700" cy="4564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/>
            </a:pPr>
            <a:r>
              <a:rPr lang="es-ES" sz="2200" b="1">
                <a:solidFill>
                  <a:schemeClr val="dk1"/>
                </a:solidFill>
              </a:rPr>
              <a:t>El moviment és relatiu</a:t>
            </a:r>
            <a:endParaRPr sz="2200" b="1">
              <a:solidFill>
                <a:schemeClr val="dk1"/>
              </a:solidFill>
            </a:endParaRPr>
          </a:p>
        </p:txBody>
      </p:sp>
      <p:sp>
        <p:nvSpPr>
          <p:cNvPr id="336" name="Google Shape;336;p34"/>
          <p:cNvSpPr txBox="1">
            <a:spLocks noGrp="1"/>
          </p:cNvSpPr>
          <p:nvPr>
            <p:ph type="subTitle" idx="4294967295"/>
          </p:nvPr>
        </p:nvSpPr>
        <p:spPr>
          <a:xfrm>
            <a:off x="1262680" y="474344"/>
            <a:ext cx="7337700" cy="60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6600" b="1">
                <a:solidFill>
                  <a:srgbClr val="F3F3F3"/>
                </a:solidFill>
              </a:rPr>
              <a:t>ÍNDEX</a:t>
            </a:r>
            <a:endParaRPr sz="6600" b="1">
              <a:solidFill>
                <a:srgbClr val="F3F3F3"/>
              </a:solidFill>
            </a:endParaRPr>
          </a:p>
        </p:txBody>
      </p:sp>
      <p:sp>
        <p:nvSpPr>
          <p:cNvPr id="338" name="Google Shape;338;p34"/>
          <p:cNvSpPr txBox="1">
            <a:spLocks noGrp="1"/>
          </p:cNvSpPr>
          <p:nvPr>
            <p:ph type="sldNum" idx="12"/>
          </p:nvPr>
        </p:nvSpPr>
        <p:spPr>
          <a:xfrm>
            <a:off x="8523157" y="4752131"/>
            <a:ext cx="548700" cy="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6" name="Google Shape;335;p34">
            <a:extLst>
              <a:ext uri="{FF2B5EF4-FFF2-40B4-BE49-F238E27FC236}">
                <a16:creationId xmlns:a16="http://schemas.microsoft.com/office/drawing/2014/main" id="{AB7CD945-2B97-4E19-9307-BDFEDE7AA21C}"/>
              </a:ext>
            </a:extLst>
          </p:cNvPr>
          <p:cNvSpPr txBox="1">
            <a:spLocks/>
          </p:cNvSpPr>
          <p:nvPr/>
        </p:nvSpPr>
        <p:spPr>
          <a:xfrm>
            <a:off x="1129191" y="1843348"/>
            <a:ext cx="7337700" cy="456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marL="457200" indent="-457200">
              <a:buClr>
                <a:schemeClr val="bg1"/>
              </a:buClr>
              <a:buFont typeface="+mj-lt"/>
              <a:buAutoNum type="arabicPeriod" startAt="2"/>
            </a:pPr>
            <a:r>
              <a:rPr lang="es-ES" sz="2200" b="1">
                <a:solidFill>
                  <a:schemeClr val="dk1"/>
                </a:solidFill>
              </a:rPr>
              <a:t>Elements per a estudiar el moviment</a:t>
            </a:r>
          </a:p>
        </p:txBody>
      </p:sp>
      <p:sp>
        <p:nvSpPr>
          <p:cNvPr id="7" name="Google Shape;335;p34">
            <a:extLst>
              <a:ext uri="{FF2B5EF4-FFF2-40B4-BE49-F238E27FC236}">
                <a16:creationId xmlns:a16="http://schemas.microsoft.com/office/drawing/2014/main" id="{7BAFBF4D-DE02-4511-8FB7-192692CBC6EB}"/>
              </a:ext>
            </a:extLst>
          </p:cNvPr>
          <p:cNvSpPr txBox="1">
            <a:spLocks/>
          </p:cNvSpPr>
          <p:nvPr/>
        </p:nvSpPr>
        <p:spPr>
          <a:xfrm>
            <a:off x="1129191" y="2267658"/>
            <a:ext cx="7337700" cy="456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 b="0" i="0" u="none" strike="noStrike" cap="none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marL="457200" indent="-457200">
              <a:buClr>
                <a:schemeClr val="bg1"/>
              </a:buClr>
              <a:buFont typeface="+mj-lt"/>
              <a:buAutoNum type="arabicPeriod" startAt="3"/>
            </a:pPr>
            <a:r>
              <a:rPr lang="es-ES" sz="2200" b="1">
                <a:solidFill>
                  <a:schemeClr val="dk1"/>
                </a:solidFill>
              </a:rPr>
              <a:t>Canvi d’unitats de velocitat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1165475" y="329810"/>
            <a:ext cx="6858000" cy="61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1. EL MOVIMENT ÉS RELATIU</a:t>
            </a:r>
            <a:endParaRPr sz="2800"/>
          </a:p>
        </p:txBody>
      </p:sp>
      <p:sp>
        <p:nvSpPr>
          <p:cNvPr id="77" name="Google Shape;77;p13"/>
          <p:cNvSpPr txBox="1"/>
          <p:nvPr/>
        </p:nvSpPr>
        <p:spPr>
          <a:xfrm>
            <a:off x="1165475" y="896074"/>
            <a:ext cx="7357682" cy="109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Per a definir si un objecte està en moviment o no, necessitem un </a:t>
            </a:r>
            <a:r>
              <a:rPr lang="es-ES" sz="1200" u="sng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sistema de referencia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(</a:t>
            </a:r>
            <a:r>
              <a:rPr lang="es-ES" sz="1200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SR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)           que és un punt respecte del qual podem vore si hi ha moviment:</a:t>
            </a:r>
          </a:p>
          <a:p>
            <a:pPr marL="171450" indent="-171450">
              <a:spcBef>
                <a:spcPts val="600"/>
              </a:spcBef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Si la </a:t>
            </a:r>
            <a:r>
              <a:rPr lang="es-ES" sz="1200" u="sng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distància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entre l’</a:t>
            </a:r>
            <a:r>
              <a:rPr lang="es-ES" sz="1200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objecte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i el </a:t>
            </a:r>
            <a:r>
              <a:rPr lang="es-ES" sz="1200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SR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es-ES" sz="1200" u="sng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canvia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, hi ha </a:t>
            </a:r>
            <a:r>
              <a:rPr lang="es-ES" sz="1200" u="sng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moviment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</a:p>
          <a:p>
            <a:pPr marL="171450" indent="-171450">
              <a:spcBef>
                <a:spcPts val="600"/>
              </a:spcBef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En cas contrari, l’objecte està en </a:t>
            </a:r>
            <a:r>
              <a:rPr lang="es-ES" sz="1200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repós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8523157" y="4752131"/>
            <a:ext cx="548700" cy="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4D1E7061-E2EA-43C5-9EAE-33E0084A458A}"/>
              </a:ext>
            </a:extLst>
          </p:cNvPr>
          <p:cNvCxnSpPr/>
          <p:nvPr/>
        </p:nvCxnSpPr>
        <p:spPr>
          <a:xfrm>
            <a:off x="954447" y="896074"/>
            <a:ext cx="793592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F294836F-9804-4974-ADFE-EDA9A4FC426B}"/>
              </a:ext>
            </a:extLst>
          </p:cNvPr>
          <p:cNvCxnSpPr/>
          <p:nvPr/>
        </p:nvCxnSpPr>
        <p:spPr>
          <a:xfrm>
            <a:off x="1001847" y="3477389"/>
            <a:ext cx="7935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o 27">
            <a:extLst>
              <a:ext uri="{FF2B5EF4-FFF2-40B4-BE49-F238E27FC236}">
                <a16:creationId xmlns:a16="http://schemas.microsoft.com/office/drawing/2014/main" id="{AADA3EE2-C427-4112-B8A4-CD4BC373AC83}"/>
              </a:ext>
            </a:extLst>
          </p:cNvPr>
          <p:cNvGrpSpPr/>
          <p:nvPr/>
        </p:nvGrpSpPr>
        <p:grpSpPr>
          <a:xfrm>
            <a:off x="1427918" y="2636412"/>
            <a:ext cx="461088" cy="841497"/>
            <a:chOff x="4043624" y="2366301"/>
            <a:chExt cx="579835" cy="1058213"/>
          </a:xfrm>
        </p:grpSpPr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56CE2F00-3F7B-4FC3-A3C3-343508114EAE}"/>
                </a:ext>
              </a:extLst>
            </p:cNvPr>
            <p:cNvSpPr/>
            <p:nvPr/>
          </p:nvSpPr>
          <p:spPr>
            <a:xfrm>
              <a:off x="4043624" y="2699710"/>
              <a:ext cx="405890" cy="724804"/>
            </a:xfrm>
            <a:custGeom>
              <a:avLst/>
              <a:gdLst>
                <a:gd name="connsiteX0" fmla="*/ 362402 w 405890"/>
                <a:gd name="connsiteY0" fmla="*/ 434882 h 724803"/>
                <a:gd name="connsiteX1" fmla="*/ 86976 w 405890"/>
                <a:gd name="connsiteY1" fmla="*/ 434882 h 724803"/>
                <a:gd name="connsiteX2" fmla="*/ 86976 w 405890"/>
                <a:gd name="connsiteY2" fmla="*/ 43488 h 724803"/>
                <a:gd name="connsiteX3" fmla="*/ 43488 w 405890"/>
                <a:gd name="connsiteY3" fmla="*/ 0 h 724803"/>
                <a:gd name="connsiteX4" fmla="*/ 0 w 405890"/>
                <a:gd name="connsiteY4" fmla="*/ 43488 h 724803"/>
                <a:gd name="connsiteX5" fmla="*/ 0 w 405890"/>
                <a:gd name="connsiteY5" fmla="*/ 478370 h 724803"/>
                <a:gd name="connsiteX6" fmla="*/ 43488 w 405890"/>
                <a:gd name="connsiteY6" fmla="*/ 521859 h 724803"/>
                <a:gd name="connsiteX7" fmla="*/ 159457 w 405890"/>
                <a:gd name="connsiteY7" fmla="*/ 521859 h 724803"/>
                <a:gd name="connsiteX8" fmla="*/ 159457 w 405890"/>
                <a:gd name="connsiteY8" fmla="*/ 637827 h 724803"/>
                <a:gd name="connsiteX9" fmla="*/ 72480 w 405890"/>
                <a:gd name="connsiteY9" fmla="*/ 637827 h 724803"/>
                <a:gd name="connsiteX10" fmla="*/ 72480 w 405890"/>
                <a:gd name="connsiteY10" fmla="*/ 724804 h 724803"/>
                <a:gd name="connsiteX11" fmla="*/ 333410 w 405890"/>
                <a:gd name="connsiteY11" fmla="*/ 724804 h 724803"/>
                <a:gd name="connsiteX12" fmla="*/ 333410 w 405890"/>
                <a:gd name="connsiteY12" fmla="*/ 637827 h 724803"/>
                <a:gd name="connsiteX13" fmla="*/ 246433 w 405890"/>
                <a:gd name="connsiteY13" fmla="*/ 637827 h 724803"/>
                <a:gd name="connsiteX14" fmla="*/ 246433 w 405890"/>
                <a:gd name="connsiteY14" fmla="*/ 521859 h 724803"/>
                <a:gd name="connsiteX15" fmla="*/ 362402 w 405890"/>
                <a:gd name="connsiteY15" fmla="*/ 521859 h 724803"/>
                <a:gd name="connsiteX16" fmla="*/ 405890 w 405890"/>
                <a:gd name="connsiteY16" fmla="*/ 478370 h 724803"/>
                <a:gd name="connsiteX17" fmla="*/ 362402 w 405890"/>
                <a:gd name="connsiteY17" fmla="*/ 434882 h 724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05890" h="724803">
                  <a:moveTo>
                    <a:pt x="362402" y="434882"/>
                  </a:moveTo>
                  <a:lnTo>
                    <a:pt x="86976" y="434882"/>
                  </a:lnTo>
                  <a:lnTo>
                    <a:pt x="86976" y="43488"/>
                  </a:lnTo>
                  <a:cubicBezTo>
                    <a:pt x="86976" y="19470"/>
                    <a:pt x="67507" y="0"/>
                    <a:pt x="43488" y="0"/>
                  </a:cubicBezTo>
                  <a:cubicBezTo>
                    <a:pt x="19470" y="0"/>
                    <a:pt x="0" y="19470"/>
                    <a:pt x="0" y="43488"/>
                  </a:cubicBezTo>
                  <a:lnTo>
                    <a:pt x="0" y="478370"/>
                  </a:lnTo>
                  <a:cubicBezTo>
                    <a:pt x="0" y="502389"/>
                    <a:pt x="19470" y="521859"/>
                    <a:pt x="43488" y="521859"/>
                  </a:cubicBezTo>
                  <a:lnTo>
                    <a:pt x="159457" y="521859"/>
                  </a:lnTo>
                  <a:lnTo>
                    <a:pt x="159457" y="637827"/>
                  </a:lnTo>
                  <a:lnTo>
                    <a:pt x="72480" y="637827"/>
                  </a:lnTo>
                  <a:lnTo>
                    <a:pt x="72480" y="724804"/>
                  </a:lnTo>
                  <a:lnTo>
                    <a:pt x="333410" y="724804"/>
                  </a:lnTo>
                  <a:lnTo>
                    <a:pt x="333410" y="637827"/>
                  </a:lnTo>
                  <a:lnTo>
                    <a:pt x="246433" y="637827"/>
                  </a:lnTo>
                  <a:lnTo>
                    <a:pt x="246433" y="521859"/>
                  </a:lnTo>
                  <a:lnTo>
                    <a:pt x="362402" y="521859"/>
                  </a:lnTo>
                  <a:cubicBezTo>
                    <a:pt x="386420" y="521859"/>
                    <a:pt x="405890" y="502389"/>
                    <a:pt x="405890" y="478370"/>
                  </a:cubicBezTo>
                  <a:cubicBezTo>
                    <a:pt x="405890" y="454352"/>
                    <a:pt x="386420" y="434882"/>
                    <a:pt x="362402" y="434882"/>
                  </a:cubicBezTo>
                  <a:close/>
                </a:path>
              </a:pathLst>
            </a:custGeom>
            <a:solidFill>
              <a:schemeClr val="accent2"/>
            </a:solidFill>
            <a:ln w="14486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" name="Forma libre: forma 23">
              <a:extLst>
                <a:ext uri="{FF2B5EF4-FFF2-40B4-BE49-F238E27FC236}">
                  <a16:creationId xmlns:a16="http://schemas.microsoft.com/office/drawing/2014/main" id="{1A417FB4-E173-450B-A940-A5D198E170D7}"/>
                </a:ext>
              </a:extLst>
            </p:cNvPr>
            <p:cNvSpPr/>
            <p:nvPr/>
          </p:nvSpPr>
          <p:spPr>
            <a:xfrm>
              <a:off x="4174081" y="2604955"/>
              <a:ext cx="449378" cy="782788"/>
            </a:xfrm>
            <a:custGeom>
              <a:avLst/>
              <a:gdLst>
                <a:gd name="connsiteX0" fmla="*/ 238468 w 449378"/>
                <a:gd name="connsiteY0" fmla="*/ 201156 h 782787"/>
                <a:gd name="connsiteX1" fmla="*/ 267460 w 449378"/>
                <a:gd name="connsiteY1" fmla="*/ 210724 h 782787"/>
                <a:gd name="connsiteX2" fmla="*/ 412421 w 449378"/>
                <a:gd name="connsiteY2" fmla="*/ 210724 h 782787"/>
                <a:gd name="connsiteX3" fmla="*/ 463157 w 449378"/>
                <a:gd name="connsiteY3" fmla="*/ 159987 h 782787"/>
                <a:gd name="connsiteX4" fmla="*/ 412421 w 449378"/>
                <a:gd name="connsiteY4" fmla="*/ 109251 h 782787"/>
                <a:gd name="connsiteX5" fmla="*/ 284566 w 449378"/>
                <a:gd name="connsiteY5" fmla="*/ 109251 h 782787"/>
                <a:gd name="connsiteX6" fmla="*/ 170192 w 449378"/>
                <a:gd name="connsiteY6" fmla="*/ 26478 h 782787"/>
                <a:gd name="connsiteX7" fmla="*/ 91478 w 449378"/>
                <a:gd name="connsiteY7" fmla="*/ 530 h 782787"/>
                <a:gd name="connsiteX8" fmla="*/ 8 w 449378"/>
                <a:gd name="connsiteY8" fmla="*/ 104467 h 782787"/>
                <a:gd name="connsiteX9" fmla="*/ 8 w 449378"/>
                <a:gd name="connsiteY9" fmla="*/ 384676 h 782787"/>
                <a:gd name="connsiteX10" fmla="*/ 101480 w 449378"/>
                <a:gd name="connsiteY10" fmla="*/ 486149 h 782787"/>
                <a:gd name="connsiteX11" fmla="*/ 333418 w 449378"/>
                <a:gd name="connsiteY11" fmla="*/ 486149 h 782787"/>
                <a:gd name="connsiteX12" fmla="*/ 333418 w 449378"/>
                <a:gd name="connsiteY12" fmla="*/ 739830 h 782787"/>
                <a:gd name="connsiteX13" fmla="*/ 384154 w 449378"/>
                <a:gd name="connsiteY13" fmla="*/ 790566 h 782787"/>
                <a:gd name="connsiteX14" fmla="*/ 434890 w 449378"/>
                <a:gd name="connsiteY14" fmla="*/ 739830 h 782787"/>
                <a:gd name="connsiteX15" fmla="*/ 434890 w 449378"/>
                <a:gd name="connsiteY15" fmla="*/ 435413 h 782787"/>
                <a:gd name="connsiteX16" fmla="*/ 384154 w 449378"/>
                <a:gd name="connsiteY16" fmla="*/ 384676 h 782787"/>
                <a:gd name="connsiteX17" fmla="*/ 202953 w 449378"/>
                <a:gd name="connsiteY17" fmla="*/ 384676 h 782787"/>
                <a:gd name="connsiteX18" fmla="*/ 202953 w 449378"/>
                <a:gd name="connsiteY18" fmla="*/ 175353 h 782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49378" h="782787">
                  <a:moveTo>
                    <a:pt x="238468" y="201156"/>
                  </a:moveTo>
                  <a:cubicBezTo>
                    <a:pt x="246921" y="207246"/>
                    <a:pt x="257044" y="210587"/>
                    <a:pt x="267460" y="210724"/>
                  </a:cubicBezTo>
                  <a:lnTo>
                    <a:pt x="412421" y="210724"/>
                  </a:lnTo>
                  <a:cubicBezTo>
                    <a:pt x="440442" y="210724"/>
                    <a:pt x="463157" y="188008"/>
                    <a:pt x="463157" y="159987"/>
                  </a:cubicBezTo>
                  <a:cubicBezTo>
                    <a:pt x="463157" y="131966"/>
                    <a:pt x="440442" y="109251"/>
                    <a:pt x="412421" y="109251"/>
                  </a:cubicBezTo>
                  <a:lnTo>
                    <a:pt x="284566" y="109251"/>
                  </a:lnTo>
                  <a:lnTo>
                    <a:pt x="170192" y="26478"/>
                  </a:lnTo>
                  <a:cubicBezTo>
                    <a:pt x="148843" y="7020"/>
                    <a:pt x="120214" y="-2418"/>
                    <a:pt x="91478" y="530"/>
                  </a:cubicBezTo>
                  <a:cubicBezTo>
                    <a:pt x="38859" y="6619"/>
                    <a:pt x="-640" y="51502"/>
                    <a:pt x="8" y="104467"/>
                  </a:cubicBezTo>
                  <a:lnTo>
                    <a:pt x="8" y="384676"/>
                  </a:lnTo>
                  <a:cubicBezTo>
                    <a:pt x="8" y="440718"/>
                    <a:pt x="45439" y="486149"/>
                    <a:pt x="101480" y="486149"/>
                  </a:cubicBezTo>
                  <a:lnTo>
                    <a:pt x="333418" y="486149"/>
                  </a:lnTo>
                  <a:lnTo>
                    <a:pt x="333418" y="739830"/>
                  </a:lnTo>
                  <a:cubicBezTo>
                    <a:pt x="333418" y="767851"/>
                    <a:pt x="356133" y="790566"/>
                    <a:pt x="384154" y="790566"/>
                  </a:cubicBezTo>
                  <a:cubicBezTo>
                    <a:pt x="412175" y="790566"/>
                    <a:pt x="434890" y="767851"/>
                    <a:pt x="434890" y="739830"/>
                  </a:cubicBezTo>
                  <a:lnTo>
                    <a:pt x="434890" y="435413"/>
                  </a:lnTo>
                  <a:cubicBezTo>
                    <a:pt x="434890" y="407392"/>
                    <a:pt x="412175" y="384676"/>
                    <a:pt x="384154" y="384676"/>
                  </a:cubicBezTo>
                  <a:lnTo>
                    <a:pt x="202953" y="384676"/>
                  </a:lnTo>
                  <a:lnTo>
                    <a:pt x="202953" y="175353"/>
                  </a:lnTo>
                  <a:close/>
                </a:path>
              </a:pathLst>
            </a:custGeom>
            <a:solidFill>
              <a:schemeClr val="accent2"/>
            </a:solidFill>
            <a:ln w="14486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" name="Forma libre: forma 24">
              <a:extLst>
                <a:ext uri="{FF2B5EF4-FFF2-40B4-BE49-F238E27FC236}">
                  <a16:creationId xmlns:a16="http://schemas.microsoft.com/office/drawing/2014/main" id="{298CBF8B-1491-4357-B507-BFE5CE614C6F}"/>
                </a:ext>
              </a:extLst>
            </p:cNvPr>
            <p:cNvSpPr/>
            <p:nvPr/>
          </p:nvSpPr>
          <p:spPr>
            <a:xfrm>
              <a:off x="4174088" y="2366301"/>
              <a:ext cx="202945" cy="202945"/>
            </a:xfrm>
            <a:custGeom>
              <a:avLst/>
              <a:gdLst>
                <a:gd name="connsiteX0" fmla="*/ 202945 w 202945"/>
                <a:gd name="connsiteY0" fmla="*/ 101473 h 202945"/>
                <a:gd name="connsiteX1" fmla="*/ 101473 w 202945"/>
                <a:gd name="connsiteY1" fmla="*/ 202945 h 202945"/>
                <a:gd name="connsiteX2" fmla="*/ 0 w 202945"/>
                <a:gd name="connsiteY2" fmla="*/ 101473 h 202945"/>
                <a:gd name="connsiteX3" fmla="*/ 101473 w 202945"/>
                <a:gd name="connsiteY3" fmla="*/ 0 h 202945"/>
                <a:gd name="connsiteX4" fmla="*/ 202945 w 202945"/>
                <a:gd name="connsiteY4" fmla="*/ 101473 h 202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945" h="202945">
                  <a:moveTo>
                    <a:pt x="202945" y="101473"/>
                  </a:moveTo>
                  <a:cubicBezTo>
                    <a:pt x="202945" y="157514"/>
                    <a:pt x="157514" y="202945"/>
                    <a:pt x="101473" y="202945"/>
                  </a:cubicBezTo>
                  <a:cubicBezTo>
                    <a:pt x="45431" y="202945"/>
                    <a:pt x="0" y="157514"/>
                    <a:pt x="0" y="101473"/>
                  </a:cubicBezTo>
                  <a:cubicBezTo>
                    <a:pt x="0" y="45431"/>
                    <a:pt x="45431" y="0"/>
                    <a:pt x="101473" y="0"/>
                  </a:cubicBezTo>
                  <a:cubicBezTo>
                    <a:pt x="157514" y="0"/>
                    <a:pt x="202945" y="45431"/>
                    <a:pt x="202945" y="101473"/>
                  </a:cubicBezTo>
                  <a:close/>
                </a:path>
              </a:pathLst>
            </a:custGeom>
            <a:solidFill>
              <a:schemeClr val="accent2"/>
            </a:solidFill>
            <a:ln w="14486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pic>
        <p:nvPicPr>
          <p:cNvPr id="30" name="Gráfico 29" descr="Árbol de hoja caduca">
            <a:extLst>
              <a:ext uri="{FF2B5EF4-FFF2-40B4-BE49-F238E27FC236}">
                <a16:creationId xmlns:a16="http://schemas.microsoft.com/office/drawing/2014/main" id="{C9C607C5-5B73-4338-8EA2-4B8EFB18DF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34802" y="1835478"/>
            <a:ext cx="1727428" cy="1727428"/>
          </a:xfrm>
          <a:prstGeom prst="rect">
            <a:avLst/>
          </a:prstGeom>
        </p:spPr>
      </p:pic>
      <p:pic>
        <p:nvPicPr>
          <p:cNvPr id="32" name="Gráfico 31" descr="Colibrí">
            <a:extLst>
              <a:ext uri="{FF2B5EF4-FFF2-40B4-BE49-F238E27FC236}">
                <a16:creationId xmlns:a16="http://schemas.microsoft.com/office/drawing/2014/main" id="{2E6C9882-CB45-4463-9FF8-85C8822608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508606">
            <a:off x="6904755" y="1414919"/>
            <a:ext cx="632511" cy="632511"/>
          </a:xfrm>
          <a:prstGeom prst="rect">
            <a:avLst/>
          </a:prstGeom>
        </p:spPr>
      </p:pic>
      <p:sp>
        <p:nvSpPr>
          <p:cNvPr id="34" name="CuadroTexto 33">
            <a:extLst>
              <a:ext uri="{FF2B5EF4-FFF2-40B4-BE49-F238E27FC236}">
                <a16:creationId xmlns:a16="http://schemas.microsoft.com/office/drawing/2014/main" id="{0CE734A1-2E90-4797-BE28-BD38AF38D3B5}"/>
              </a:ext>
            </a:extLst>
          </p:cNvPr>
          <p:cNvSpPr txBox="1"/>
          <p:nvPr/>
        </p:nvSpPr>
        <p:spPr>
          <a:xfrm>
            <a:off x="1065358" y="3516323"/>
            <a:ext cx="51752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accent3"/>
                </a:solidFill>
                <a:latin typeface="Quicksand" panose="020B0604020202020204" charset="0"/>
              </a:rPr>
              <a:t>SR ROSA:</a:t>
            </a:r>
            <a:br>
              <a:rPr lang="es-ES" sz="1200" b="1">
                <a:solidFill>
                  <a:schemeClr val="bg1"/>
                </a:solidFill>
                <a:latin typeface="Quicksand" panose="020B0604020202020204" charset="0"/>
              </a:rPr>
            </a:br>
            <a:r>
              <a:rPr lang="es-ES" sz="1200" b="1">
                <a:solidFill>
                  <a:schemeClr val="accent1"/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 La </a:t>
            </a:r>
            <a:r>
              <a:rPr lang="es-ES" sz="1200" u="sng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persona</a:t>
            </a:r>
            <a: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 està en </a:t>
            </a:r>
            <a:r>
              <a:rPr lang="es-ES" sz="1200" u="sng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repós</a:t>
            </a:r>
            <a:b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</a:br>
            <a:r>
              <a:rPr lang="es-ES" sz="1200">
                <a:solidFill>
                  <a:schemeClr val="accent1"/>
                </a:solidFill>
                <a:latin typeface="Quicksand" panose="020B0604020202020204" charset="0"/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L’</a:t>
            </a:r>
            <a:r>
              <a:rPr lang="es-ES" sz="1200" u="sng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arbre</a:t>
            </a:r>
            <a: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 està en </a:t>
            </a:r>
            <a:r>
              <a:rPr lang="es-ES" sz="1200" u="sng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repós</a:t>
            </a:r>
            <a:b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</a:br>
            <a:r>
              <a:rPr lang="es-ES" sz="1200">
                <a:solidFill>
                  <a:schemeClr val="accent1"/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 El </a:t>
            </a:r>
            <a:r>
              <a:rPr lang="es-ES" sz="1200" u="sng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pardal</a:t>
            </a:r>
            <a: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 està en </a:t>
            </a:r>
            <a:r>
              <a:rPr lang="es-ES" sz="1200" u="sng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moviment</a:t>
            </a:r>
            <a:endParaRPr lang="es-ES" sz="1200">
              <a:solidFill>
                <a:schemeClr val="bg1"/>
              </a:solidFill>
              <a:latin typeface="Quicksand" panose="020B0604020202020204" charset="0"/>
              <a:sym typeface="Wingdings" panose="05000000000000000000" pitchFamily="2" charset="2"/>
            </a:endParaRPr>
          </a:p>
          <a:p>
            <a: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rgbClr val="00B0F0"/>
                </a:solidFill>
                <a:latin typeface="Quicksand" panose="020B0604020202020204" charset="0"/>
                <a:sym typeface="Wingdings" panose="05000000000000000000" pitchFamily="2" charset="2"/>
              </a:rPr>
              <a:t>SR BLAU:</a:t>
            </a:r>
            <a:br>
              <a:rPr lang="es-ES" sz="1200" b="1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accent1"/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 El </a:t>
            </a:r>
            <a:r>
              <a:rPr lang="es-ES" sz="1200" u="sng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pardal</a:t>
            </a:r>
            <a: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 està en </a:t>
            </a:r>
            <a:r>
              <a:rPr lang="es-ES" sz="1200" u="sng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repós</a:t>
            </a:r>
            <a:b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</a:br>
            <a:r>
              <a:rPr lang="es-ES" sz="1200">
                <a:solidFill>
                  <a:schemeClr val="accent1"/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 L’</a:t>
            </a:r>
            <a:r>
              <a:rPr lang="es-ES" sz="1200" u="sng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arbre</a:t>
            </a:r>
            <a: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 està en </a:t>
            </a:r>
            <a:r>
              <a:rPr lang="es-ES" sz="1200" u="sng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moviment</a:t>
            </a:r>
            <a:br>
              <a:rPr lang="es-ES" sz="1200" b="1" u="sng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accent1"/>
                </a:solidFill>
                <a:latin typeface="Quicksand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 b="1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La </a:t>
            </a:r>
            <a:r>
              <a:rPr lang="es-ES" sz="1200" u="sng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persona</a:t>
            </a:r>
            <a: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 està en </a:t>
            </a:r>
            <a:r>
              <a:rPr lang="es-ES" sz="1200" u="sng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moviment</a:t>
            </a:r>
            <a:endParaRPr lang="es-ES" sz="1200">
              <a:solidFill>
                <a:schemeClr val="bg1"/>
              </a:solidFill>
              <a:latin typeface="Quicksand" panose="020B0604020202020204" charset="0"/>
              <a:sym typeface="Wingdings" panose="05000000000000000000" pitchFamily="2" charset="2"/>
            </a:endParaRPr>
          </a:p>
        </p:txBody>
      </p:sp>
      <p:pic>
        <p:nvPicPr>
          <p:cNvPr id="43" name="Gráfico 42" descr="Flecha lineal: recta">
            <a:extLst>
              <a:ext uri="{FF2B5EF4-FFF2-40B4-BE49-F238E27FC236}">
                <a16:creationId xmlns:a16="http://schemas.microsoft.com/office/drawing/2014/main" id="{400A301E-FD86-4FAE-BCA4-316466C6F61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1435733" y="2921786"/>
            <a:ext cx="314951" cy="314951"/>
          </a:xfrm>
          <a:prstGeom prst="rect">
            <a:avLst/>
          </a:prstGeom>
        </p:spPr>
      </p:pic>
      <p:sp>
        <p:nvSpPr>
          <p:cNvPr id="35" name="Rectángulo 34">
            <a:extLst>
              <a:ext uri="{FF2B5EF4-FFF2-40B4-BE49-F238E27FC236}">
                <a16:creationId xmlns:a16="http://schemas.microsoft.com/office/drawing/2014/main" id="{0B89BA50-7B9E-4A95-810B-F8E06001587F}"/>
              </a:ext>
            </a:extLst>
          </p:cNvPr>
          <p:cNvSpPr/>
          <p:nvPr/>
        </p:nvSpPr>
        <p:spPr>
          <a:xfrm>
            <a:off x="6528542" y="10206"/>
            <a:ext cx="2617661" cy="431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000">
                <a:latin typeface="Quicksand" panose="020B0604020202020204" charset="0"/>
              </a:rPr>
              <a:t>El </a:t>
            </a:r>
            <a:r>
              <a:rPr lang="es-ES" sz="1000" b="1">
                <a:latin typeface="Quicksand" panose="020B0604020202020204" charset="0"/>
              </a:rPr>
              <a:t>SR</a:t>
            </a:r>
            <a:r>
              <a:rPr lang="es-ES" sz="1000">
                <a:latin typeface="Quicksand" panose="020B0604020202020204" charset="0"/>
              </a:rPr>
              <a:t> no es mou, és qui mira.</a:t>
            </a:r>
          </a:p>
          <a:p>
            <a:r>
              <a:rPr lang="es-ES" sz="1000">
                <a:latin typeface="Quicksand" panose="020B0604020202020204" charset="0"/>
              </a:rPr>
              <a:t>El moviment es realitza o no per l’</a:t>
            </a:r>
            <a:r>
              <a:rPr lang="es-ES" sz="1000" b="1">
                <a:latin typeface="Quicksand" panose="020B0604020202020204" charset="0"/>
              </a:rPr>
              <a:t>objecte</a:t>
            </a:r>
            <a:endParaRPr lang="es-ES" sz="1000">
              <a:latin typeface="Quicksand" panose="020B0604020202020204" charset="0"/>
            </a:endParaRPr>
          </a:p>
        </p:txBody>
      </p:sp>
      <p:pic>
        <p:nvPicPr>
          <p:cNvPr id="50" name="Gráfico 49" descr="Flecha lineal: recta">
            <a:extLst>
              <a:ext uri="{FF2B5EF4-FFF2-40B4-BE49-F238E27FC236}">
                <a16:creationId xmlns:a16="http://schemas.microsoft.com/office/drawing/2014/main" id="{71CF7FA7-BE91-461A-A15F-E91B70D0BF9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7788022" y="1130062"/>
            <a:ext cx="314951" cy="314951"/>
          </a:xfrm>
          <a:prstGeom prst="rect">
            <a:avLst/>
          </a:prstGeom>
        </p:spPr>
      </p:pic>
      <p:pic>
        <p:nvPicPr>
          <p:cNvPr id="51" name="Gráfico 50" descr="Flecha lineal: recta">
            <a:extLst>
              <a:ext uri="{FF2B5EF4-FFF2-40B4-BE49-F238E27FC236}">
                <a16:creationId xmlns:a16="http://schemas.microsoft.com/office/drawing/2014/main" id="{3EAA67CD-3386-4026-9DB1-C4165847D70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400000">
            <a:off x="7647389" y="985078"/>
            <a:ext cx="314951" cy="314951"/>
          </a:xfrm>
          <a:prstGeom prst="rect">
            <a:avLst/>
          </a:prstGeom>
        </p:spPr>
      </p:pic>
      <p:pic>
        <p:nvPicPr>
          <p:cNvPr id="52" name="Gráfico 51" descr="Flecha lineal: recta">
            <a:extLst>
              <a:ext uri="{FF2B5EF4-FFF2-40B4-BE49-F238E27FC236}">
                <a16:creationId xmlns:a16="http://schemas.microsoft.com/office/drawing/2014/main" id="{9DAEE769-E275-4361-AE7D-534A0101CC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1574055" y="3066675"/>
            <a:ext cx="314951" cy="314951"/>
          </a:xfrm>
          <a:prstGeom prst="rect">
            <a:avLst/>
          </a:prstGeom>
        </p:spPr>
      </p:pic>
      <p:pic>
        <p:nvPicPr>
          <p:cNvPr id="54" name="Gráfico 53" descr="Flecha lineal: recta">
            <a:extLst>
              <a:ext uri="{FF2B5EF4-FFF2-40B4-BE49-F238E27FC236}">
                <a16:creationId xmlns:a16="http://schemas.microsoft.com/office/drawing/2014/main" id="{7F46C7A0-C3D6-40CB-ADD7-60E741BC228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0800000">
            <a:off x="7170383" y="1609458"/>
            <a:ext cx="314951" cy="314951"/>
          </a:xfrm>
          <a:prstGeom prst="rect">
            <a:avLst/>
          </a:prstGeom>
        </p:spPr>
      </p:pic>
      <p:pic>
        <p:nvPicPr>
          <p:cNvPr id="55" name="Gráfico 54" descr="Flecha lineal: recta">
            <a:extLst>
              <a:ext uri="{FF2B5EF4-FFF2-40B4-BE49-F238E27FC236}">
                <a16:creationId xmlns:a16="http://schemas.microsoft.com/office/drawing/2014/main" id="{76C4DE44-E7A2-42B3-871A-2CCD4BA70CB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5400000">
            <a:off x="7026306" y="1474855"/>
            <a:ext cx="314951" cy="31495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8523157" y="4752131"/>
            <a:ext cx="548700" cy="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F294836F-9804-4974-ADFE-EDA9A4FC426B}"/>
              </a:ext>
            </a:extLst>
          </p:cNvPr>
          <p:cNvCxnSpPr/>
          <p:nvPr/>
        </p:nvCxnSpPr>
        <p:spPr>
          <a:xfrm>
            <a:off x="955126" y="2096004"/>
            <a:ext cx="7935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áfico 29" descr="Árbol de hoja caduca">
            <a:extLst>
              <a:ext uri="{FF2B5EF4-FFF2-40B4-BE49-F238E27FC236}">
                <a16:creationId xmlns:a16="http://schemas.microsoft.com/office/drawing/2014/main" id="{C9C607C5-5B73-4338-8EA2-4B8EFB18DF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01546" y="453282"/>
            <a:ext cx="1727428" cy="1727428"/>
          </a:xfrm>
          <a:prstGeom prst="rect">
            <a:avLst/>
          </a:prstGeom>
        </p:spPr>
      </p:pic>
      <p:pic>
        <p:nvPicPr>
          <p:cNvPr id="32" name="Gráfico 31" descr="Colibrí">
            <a:extLst>
              <a:ext uri="{FF2B5EF4-FFF2-40B4-BE49-F238E27FC236}">
                <a16:creationId xmlns:a16="http://schemas.microsoft.com/office/drawing/2014/main" id="{2E6C9882-CB45-4463-9FF8-85C8822608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508606">
            <a:off x="6242943" y="57008"/>
            <a:ext cx="632511" cy="632511"/>
          </a:xfrm>
          <a:prstGeom prst="rect">
            <a:avLst/>
          </a:prstGeom>
        </p:spPr>
      </p:pic>
      <p:pic>
        <p:nvPicPr>
          <p:cNvPr id="26" name="Gráfico 25" descr="Colibrí">
            <a:extLst>
              <a:ext uri="{FF2B5EF4-FFF2-40B4-BE49-F238E27FC236}">
                <a16:creationId xmlns:a16="http://schemas.microsoft.com/office/drawing/2014/main" id="{5A73021B-6985-438E-8251-307BF297E7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479462" flipH="1">
            <a:off x="6928800" y="515688"/>
            <a:ext cx="666050" cy="666050"/>
          </a:xfrm>
          <a:prstGeom prst="rect">
            <a:avLst/>
          </a:prstGeom>
        </p:spPr>
      </p:pic>
      <p:pic>
        <p:nvPicPr>
          <p:cNvPr id="8" name="Gráfico 7" descr="Coche">
            <a:extLst>
              <a:ext uri="{FF2B5EF4-FFF2-40B4-BE49-F238E27FC236}">
                <a16:creationId xmlns:a16="http://schemas.microsoft.com/office/drawing/2014/main" id="{951D70B4-3508-4927-9EE0-9E39B333EFD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31552" y="1276906"/>
            <a:ext cx="1124645" cy="1124645"/>
          </a:xfrm>
          <a:prstGeom prst="rect">
            <a:avLst/>
          </a:prstGeom>
        </p:spPr>
      </p:pic>
      <p:pic>
        <p:nvPicPr>
          <p:cNvPr id="27" name="Gráfico 26" descr="Flecha lineal: recta">
            <a:extLst>
              <a:ext uri="{FF2B5EF4-FFF2-40B4-BE49-F238E27FC236}">
                <a16:creationId xmlns:a16="http://schemas.microsoft.com/office/drawing/2014/main" id="{05ECE4E0-8DA4-41A1-91FA-55F829DECC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4401126" y="1701850"/>
            <a:ext cx="314951" cy="314951"/>
          </a:xfrm>
          <a:prstGeom prst="rect">
            <a:avLst/>
          </a:prstGeom>
        </p:spPr>
      </p:pic>
      <p:pic>
        <p:nvPicPr>
          <p:cNvPr id="29" name="Gráfico 28" descr="Flecha lineal: recta">
            <a:extLst>
              <a:ext uri="{FF2B5EF4-FFF2-40B4-BE49-F238E27FC236}">
                <a16:creationId xmlns:a16="http://schemas.microsoft.com/office/drawing/2014/main" id="{D4EB5835-11CC-40A3-86DD-416E61FFCDA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400000">
            <a:off x="4257049" y="1567247"/>
            <a:ext cx="314951" cy="314951"/>
          </a:xfrm>
          <a:prstGeom prst="rect">
            <a:avLst/>
          </a:prstGeom>
        </p:spPr>
      </p:pic>
      <p:pic>
        <p:nvPicPr>
          <p:cNvPr id="31" name="Gráfico 30" descr="Flecha lineal: recta">
            <a:extLst>
              <a:ext uri="{FF2B5EF4-FFF2-40B4-BE49-F238E27FC236}">
                <a16:creationId xmlns:a16="http://schemas.microsoft.com/office/drawing/2014/main" id="{AD2195E3-3F63-4D5B-8E78-D0EF7F44D1E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0800000">
            <a:off x="1775873" y="1733233"/>
            <a:ext cx="314951" cy="314951"/>
          </a:xfrm>
          <a:prstGeom prst="rect">
            <a:avLst/>
          </a:prstGeom>
        </p:spPr>
      </p:pic>
      <p:pic>
        <p:nvPicPr>
          <p:cNvPr id="33" name="Gráfico 32" descr="Flecha lineal: recta">
            <a:extLst>
              <a:ext uri="{FF2B5EF4-FFF2-40B4-BE49-F238E27FC236}">
                <a16:creationId xmlns:a16="http://schemas.microsoft.com/office/drawing/2014/main" id="{028C81AF-C38B-48C8-9405-4345B724453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5400000">
            <a:off x="1631796" y="1598630"/>
            <a:ext cx="314951" cy="314951"/>
          </a:xfrm>
          <a:prstGeom prst="rect">
            <a:avLst/>
          </a:prstGeom>
        </p:spPr>
      </p:pic>
      <p:pic>
        <p:nvPicPr>
          <p:cNvPr id="35" name="Gráfico 34" descr="Flecha lineal: recta">
            <a:extLst>
              <a:ext uri="{FF2B5EF4-FFF2-40B4-BE49-F238E27FC236}">
                <a16:creationId xmlns:a16="http://schemas.microsoft.com/office/drawing/2014/main" id="{8D6D7CD8-DE97-4C29-967D-8F4EF22F76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6524745" y="269108"/>
            <a:ext cx="314951" cy="314951"/>
          </a:xfrm>
          <a:prstGeom prst="rect">
            <a:avLst/>
          </a:prstGeom>
        </p:spPr>
      </p:pic>
      <p:pic>
        <p:nvPicPr>
          <p:cNvPr id="36" name="Gráfico 35" descr="Flecha lineal: recta">
            <a:extLst>
              <a:ext uri="{FF2B5EF4-FFF2-40B4-BE49-F238E27FC236}">
                <a16:creationId xmlns:a16="http://schemas.microsoft.com/office/drawing/2014/main" id="{A87B1135-B30A-416D-BD20-03B071FE2A0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5400000">
            <a:off x="6380668" y="134505"/>
            <a:ext cx="314951" cy="314951"/>
          </a:xfrm>
          <a:prstGeom prst="rect">
            <a:avLst/>
          </a:prstGeom>
        </p:spPr>
      </p:pic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7C1BB606-6BFF-4DA0-BBF8-36CBFB6B4CF7}"/>
              </a:ext>
            </a:extLst>
          </p:cNvPr>
          <p:cNvSpPr/>
          <p:nvPr/>
        </p:nvSpPr>
        <p:spPr>
          <a:xfrm>
            <a:off x="6910689" y="335373"/>
            <a:ext cx="535187" cy="134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Flecha: a la derecha 36">
            <a:extLst>
              <a:ext uri="{FF2B5EF4-FFF2-40B4-BE49-F238E27FC236}">
                <a16:creationId xmlns:a16="http://schemas.microsoft.com/office/drawing/2014/main" id="{362A5F23-E4A7-4114-9492-8149923EB978}"/>
              </a:ext>
            </a:extLst>
          </p:cNvPr>
          <p:cNvSpPr/>
          <p:nvPr/>
        </p:nvSpPr>
        <p:spPr>
          <a:xfrm rot="10800000">
            <a:off x="6307357" y="765963"/>
            <a:ext cx="535187" cy="134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Flecha: a la derecha 37">
            <a:extLst>
              <a:ext uri="{FF2B5EF4-FFF2-40B4-BE49-F238E27FC236}">
                <a16:creationId xmlns:a16="http://schemas.microsoft.com/office/drawing/2014/main" id="{26804CC2-2228-4859-A8DF-89DB24070297}"/>
              </a:ext>
            </a:extLst>
          </p:cNvPr>
          <p:cNvSpPr/>
          <p:nvPr/>
        </p:nvSpPr>
        <p:spPr>
          <a:xfrm>
            <a:off x="2535144" y="1787195"/>
            <a:ext cx="535187" cy="134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58211F2-225D-494D-8B0B-605F60FBF15A}"/>
              </a:ext>
            </a:extLst>
          </p:cNvPr>
          <p:cNvSpPr txBox="1"/>
          <p:nvPr/>
        </p:nvSpPr>
        <p:spPr>
          <a:xfrm>
            <a:off x="6994590" y="112168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1"/>
                </a:solidFill>
                <a:latin typeface="Quicksand" panose="020B0604020202020204" charset="0"/>
              </a:rPr>
              <a:t>V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B39E859-77BF-4EF0-8C83-85FF88BEAE63}"/>
              </a:ext>
            </a:extLst>
          </p:cNvPr>
          <p:cNvSpPr txBox="1"/>
          <p:nvPr/>
        </p:nvSpPr>
        <p:spPr>
          <a:xfrm>
            <a:off x="6453752" y="55330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1"/>
                </a:solidFill>
                <a:latin typeface="Quicksand" panose="020B0604020202020204" charset="0"/>
              </a:rPr>
              <a:t>V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91232D95-20D2-4181-A4D7-F2E176EB6291}"/>
              </a:ext>
            </a:extLst>
          </p:cNvPr>
          <p:cNvSpPr txBox="1"/>
          <p:nvPr/>
        </p:nvSpPr>
        <p:spPr>
          <a:xfrm>
            <a:off x="2619016" y="1586222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1"/>
                </a:solidFill>
                <a:latin typeface="Quicksand" panose="020B0604020202020204" charset="0"/>
              </a:rPr>
              <a:t>V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05B16F5-68D9-4094-BD50-F41AE6245676}"/>
              </a:ext>
            </a:extLst>
          </p:cNvPr>
          <p:cNvSpPr txBox="1"/>
          <p:nvPr/>
        </p:nvSpPr>
        <p:spPr>
          <a:xfrm>
            <a:off x="1697478" y="2146513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Quicksand" panose="020B0604020202020204" charset="0"/>
              </a:rPr>
              <a:t>COTXE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3ED880D7-1BD8-4FFE-A3F8-81C1D193FD87}"/>
              </a:ext>
            </a:extLst>
          </p:cNvPr>
          <p:cNvSpPr txBox="1"/>
          <p:nvPr/>
        </p:nvSpPr>
        <p:spPr>
          <a:xfrm>
            <a:off x="3915449" y="2156401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Quicksand" panose="020B0604020202020204" charset="0"/>
              </a:rPr>
              <a:t>ARBRE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F3605E29-1682-46BE-B02B-A64728124D0F}"/>
              </a:ext>
            </a:extLst>
          </p:cNvPr>
          <p:cNvSpPr txBox="1"/>
          <p:nvPr/>
        </p:nvSpPr>
        <p:spPr>
          <a:xfrm>
            <a:off x="5869576" y="2146511"/>
            <a:ext cx="875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Quicksand" panose="020B0604020202020204" charset="0"/>
              </a:rPr>
              <a:t>PARDAL 1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336F880B-37D3-484E-A2F4-64FC5CE7B33D}"/>
              </a:ext>
            </a:extLst>
          </p:cNvPr>
          <p:cNvSpPr txBox="1"/>
          <p:nvPr/>
        </p:nvSpPr>
        <p:spPr>
          <a:xfrm>
            <a:off x="7592378" y="2153156"/>
            <a:ext cx="901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Quicksand" panose="020B0604020202020204" charset="0"/>
              </a:rPr>
              <a:t>PARDAL 2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F2F145E-E34A-4CC7-AB62-75B725EEEE16}"/>
              </a:ext>
            </a:extLst>
          </p:cNvPr>
          <p:cNvCxnSpPr>
            <a:cxnSpLocks/>
          </p:cNvCxnSpPr>
          <p:nvPr/>
        </p:nvCxnSpPr>
        <p:spPr>
          <a:xfrm>
            <a:off x="3070331" y="2096004"/>
            <a:ext cx="0" cy="1683274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5D2D75EB-8A39-4109-B8AF-159E0D1AC233}"/>
              </a:ext>
            </a:extLst>
          </p:cNvPr>
          <p:cNvCxnSpPr>
            <a:cxnSpLocks/>
          </p:cNvCxnSpPr>
          <p:nvPr/>
        </p:nvCxnSpPr>
        <p:spPr>
          <a:xfrm>
            <a:off x="5492044" y="2096002"/>
            <a:ext cx="0" cy="1683276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5626F7FA-F314-41D8-BF08-2B5B55F4001C}"/>
              </a:ext>
            </a:extLst>
          </p:cNvPr>
          <p:cNvCxnSpPr>
            <a:cxnSpLocks/>
          </p:cNvCxnSpPr>
          <p:nvPr/>
        </p:nvCxnSpPr>
        <p:spPr>
          <a:xfrm>
            <a:off x="7138219" y="2096002"/>
            <a:ext cx="0" cy="1683276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00345F1F-5F24-4D33-91FA-8BA7B71244DF}"/>
              </a:ext>
            </a:extLst>
          </p:cNvPr>
          <p:cNvCxnSpPr>
            <a:cxnSpLocks/>
          </p:cNvCxnSpPr>
          <p:nvPr/>
        </p:nvCxnSpPr>
        <p:spPr>
          <a:xfrm flipH="1">
            <a:off x="989421" y="2468295"/>
            <a:ext cx="7901629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D3904F25-049A-4A96-B53D-58CF7933DBE1}"/>
              </a:ext>
            </a:extLst>
          </p:cNvPr>
          <p:cNvCxnSpPr>
            <a:cxnSpLocks/>
          </p:cNvCxnSpPr>
          <p:nvPr/>
        </p:nvCxnSpPr>
        <p:spPr>
          <a:xfrm flipH="1">
            <a:off x="955126" y="2901022"/>
            <a:ext cx="7901629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E29D3B95-3F2F-41C4-AD26-1ADCD69F637D}"/>
              </a:ext>
            </a:extLst>
          </p:cNvPr>
          <p:cNvCxnSpPr>
            <a:cxnSpLocks/>
          </p:cNvCxnSpPr>
          <p:nvPr/>
        </p:nvCxnSpPr>
        <p:spPr>
          <a:xfrm flipH="1">
            <a:off x="955125" y="3328187"/>
            <a:ext cx="7901629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56449400-1DA0-4157-AC8C-00AF15093376}"/>
              </a:ext>
            </a:extLst>
          </p:cNvPr>
          <p:cNvCxnSpPr>
            <a:cxnSpLocks/>
          </p:cNvCxnSpPr>
          <p:nvPr/>
        </p:nvCxnSpPr>
        <p:spPr>
          <a:xfrm flipH="1">
            <a:off x="972273" y="3782050"/>
            <a:ext cx="7901629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BB8DBF2-C92F-4152-BAB8-ABD9A0CDE21A}"/>
              </a:ext>
            </a:extLst>
          </p:cNvPr>
          <p:cNvSpPr txBox="1"/>
          <p:nvPr/>
        </p:nvSpPr>
        <p:spPr>
          <a:xfrm>
            <a:off x="95895" y="2453438"/>
            <a:ext cx="89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200" b="1">
                <a:solidFill>
                  <a:srgbClr val="FFC000"/>
                </a:solidFill>
                <a:latin typeface="Quicksand" panose="020B0604020202020204" charset="0"/>
              </a:rPr>
              <a:t>SR </a:t>
            </a:r>
          </a:p>
          <a:p>
            <a:pPr algn="r"/>
            <a:r>
              <a:rPr lang="es-ES" sz="1200" b="1">
                <a:solidFill>
                  <a:srgbClr val="FFC000"/>
                </a:solidFill>
                <a:latin typeface="Quicksand" panose="020B0604020202020204" charset="0"/>
              </a:rPr>
              <a:t>TARONJA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5470E9F-3F6E-41BB-8241-1576011BC8B4}"/>
              </a:ext>
            </a:extLst>
          </p:cNvPr>
          <p:cNvSpPr txBox="1"/>
          <p:nvPr/>
        </p:nvSpPr>
        <p:spPr>
          <a:xfrm>
            <a:off x="3954816" y="2530770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repós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F1E29AC8-20B2-447D-A2BE-3F57FF87D894}"/>
              </a:ext>
            </a:extLst>
          </p:cNvPr>
          <p:cNvSpPr txBox="1"/>
          <p:nvPr/>
        </p:nvSpPr>
        <p:spPr>
          <a:xfrm>
            <a:off x="1530765" y="2530770"/>
            <a:ext cx="1016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moviment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6B1B11AF-77E3-4DDC-9008-AB6941F66AB1}"/>
              </a:ext>
            </a:extLst>
          </p:cNvPr>
          <p:cNvSpPr txBox="1"/>
          <p:nvPr/>
        </p:nvSpPr>
        <p:spPr>
          <a:xfrm>
            <a:off x="5806819" y="2517177"/>
            <a:ext cx="1016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moviment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84E9C02C-9CBA-407D-83A2-6694F660D506}"/>
              </a:ext>
            </a:extLst>
          </p:cNvPr>
          <p:cNvSpPr txBox="1"/>
          <p:nvPr/>
        </p:nvSpPr>
        <p:spPr>
          <a:xfrm>
            <a:off x="7534671" y="2523540"/>
            <a:ext cx="1016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moviment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CAF07344-80BD-47E3-A4EF-001ADBF3539F}"/>
              </a:ext>
            </a:extLst>
          </p:cNvPr>
          <p:cNvSpPr txBox="1"/>
          <p:nvPr/>
        </p:nvSpPr>
        <p:spPr>
          <a:xfrm>
            <a:off x="378841" y="2873198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200" b="1">
                <a:solidFill>
                  <a:srgbClr val="92D050"/>
                </a:solidFill>
                <a:latin typeface="Quicksand" panose="020B0604020202020204" charset="0"/>
              </a:rPr>
              <a:t>SR</a:t>
            </a:r>
          </a:p>
          <a:p>
            <a:pPr algn="r"/>
            <a:r>
              <a:rPr lang="es-ES" sz="1200" b="1">
                <a:solidFill>
                  <a:srgbClr val="92D050"/>
                </a:solidFill>
                <a:latin typeface="Quicksand" panose="020B0604020202020204" charset="0"/>
              </a:rPr>
              <a:t>VERD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C7D4500B-F74A-4162-A59E-C89A5AF60923}"/>
              </a:ext>
            </a:extLst>
          </p:cNvPr>
          <p:cNvSpPr txBox="1"/>
          <p:nvPr/>
        </p:nvSpPr>
        <p:spPr>
          <a:xfrm>
            <a:off x="1686356" y="2963497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repós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F295580A-0709-46F9-9F44-0EA70F13F12C}"/>
              </a:ext>
            </a:extLst>
          </p:cNvPr>
          <p:cNvSpPr txBox="1"/>
          <p:nvPr/>
        </p:nvSpPr>
        <p:spPr>
          <a:xfrm>
            <a:off x="3772874" y="2965481"/>
            <a:ext cx="1016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moviment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34B03773-1B90-42C4-BB3F-89B24B45AD06}"/>
              </a:ext>
            </a:extLst>
          </p:cNvPr>
          <p:cNvSpPr txBox="1"/>
          <p:nvPr/>
        </p:nvSpPr>
        <p:spPr>
          <a:xfrm>
            <a:off x="5980984" y="2963498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repós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6439F9BB-0F84-42F5-9E69-0FF01E7EA772}"/>
              </a:ext>
            </a:extLst>
          </p:cNvPr>
          <p:cNvSpPr txBox="1"/>
          <p:nvPr/>
        </p:nvSpPr>
        <p:spPr>
          <a:xfrm>
            <a:off x="7534671" y="2950704"/>
            <a:ext cx="1016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moviment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5E11FE58-0D45-424D-A119-9A5B33CB2130}"/>
              </a:ext>
            </a:extLst>
          </p:cNvPr>
          <p:cNvSpPr txBox="1"/>
          <p:nvPr/>
        </p:nvSpPr>
        <p:spPr>
          <a:xfrm>
            <a:off x="397275" y="3317613"/>
            <a:ext cx="556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200" b="1">
                <a:solidFill>
                  <a:schemeClr val="accent4">
                    <a:lumMod val="50000"/>
                  </a:schemeClr>
                </a:solidFill>
                <a:latin typeface="Quicksand" panose="020B0604020202020204" charset="0"/>
              </a:rPr>
              <a:t>SR</a:t>
            </a:r>
          </a:p>
          <a:p>
            <a:pPr algn="r"/>
            <a:r>
              <a:rPr lang="es-ES" sz="1200" b="1">
                <a:solidFill>
                  <a:schemeClr val="accent4">
                    <a:lumMod val="50000"/>
                  </a:schemeClr>
                </a:solidFill>
                <a:latin typeface="Quicksand" panose="020B0604020202020204" charset="0"/>
              </a:rPr>
              <a:t>ROIG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F770D63C-219B-405B-98E0-90773506A92A}"/>
              </a:ext>
            </a:extLst>
          </p:cNvPr>
          <p:cNvSpPr txBox="1"/>
          <p:nvPr/>
        </p:nvSpPr>
        <p:spPr>
          <a:xfrm>
            <a:off x="5980984" y="3397894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repós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28E2BDE5-8784-4EDF-B6A5-B4FC29260808}"/>
              </a:ext>
            </a:extLst>
          </p:cNvPr>
          <p:cNvSpPr txBox="1"/>
          <p:nvPr/>
        </p:nvSpPr>
        <p:spPr>
          <a:xfrm>
            <a:off x="1685071" y="3402415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repós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DDCA6E3D-F0C6-43E7-A613-6019B6ECAA85}"/>
              </a:ext>
            </a:extLst>
          </p:cNvPr>
          <p:cNvSpPr txBox="1"/>
          <p:nvPr/>
        </p:nvSpPr>
        <p:spPr>
          <a:xfrm>
            <a:off x="3772874" y="3392645"/>
            <a:ext cx="1016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moviment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80C0553B-8D9C-4BE4-8D94-1F9D0C1A862E}"/>
              </a:ext>
            </a:extLst>
          </p:cNvPr>
          <p:cNvSpPr txBox="1"/>
          <p:nvPr/>
        </p:nvSpPr>
        <p:spPr>
          <a:xfrm>
            <a:off x="7535312" y="3391779"/>
            <a:ext cx="1016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moviment</a:t>
            </a:r>
          </a:p>
        </p:txBody>
      </p:sp>
    </p:spTree>
    <p:extLst>
      <p:ext uri="{BB962C8B-B14F-4D97-AF65-F5344CB8AC3E}">
        <p14:creationId xmlns:p14="http://schemas.microsoft.com/office/powerpoint/2010/main" val="1005187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1165475" y="329810"/>
            <a:ext cx="7772296" cy="61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2. </a:t>
            </a:r>
            <a:r>
              <a:rPr lang="es-ES" sz="2800"/>
              <a:t>ELEMENTS PER A ESTUDIAR EL MOVIMENT</a:t>
            </a:r>
            <a:endParaRPr sz="2800"/>
          </a:p>
        </p:txBody>
      </p:sp>
      <p:sp>
        <p:nvSpPr>
          <p:cNvPr id="77" name="Google Shape;77;p13"/>
          <p:cNvSpPr txBox="1"/>
          <p:nvPr/>
        </p:nvSpPr>
        <p:spPr>
          <a:xfrm>
            <a:off x="1151010" y="850931"/>
            <a:ext cx="7357682" cy="629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Ja saben que el més important és fixar un </a:t>
            </a:r>
            <a:r>
              <a:rPr lang="es-ES" sz="1200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SR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 A partir d’eixe SR, podem estalir quina </a:t>
            </a:r>
            <a:r>
              <a:rPr lang="es-ES" sz="1200" u="sng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posición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ocupa un cos, és a dir, </a:t>
            </a:r>
            <a:r>
              <a:rPr lang="es-ES" sz="1200" u="sng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on està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8523157" y="4752131"/>
            <a:ext cx="548700" cy="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4D1E7061-E2EA-43C5-9EAE-33E0084A458A}"/>
              </a:ext>
            </a:extLst>
          </p:cNvPr>
          <p:cNvCxnSpPr/>
          <p:nvPr/>
        </p:nvCxnSpPr>
        <p:spPr>
          <a:xfrm>
            <a:off x="954447" y="896074"/>
            <a:ext cx="793592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F294836F-9804-4974-ADFE-EDA9A4FC426B}"/>
              </a:ext>
            </a:extLst>
          </p:cNvPr>
          <p:cNvCxnSpPr/>
          <p:nvPr/>
        </p:nvCxnSpPr>
        <p:spPr>
          <a:xfrm>
            <a:off x="1001847" y="3477389"/>
            <a:ext cx="7935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áfico 29" descr="Árbol de hoja caduca">
            <a:extLst>
              <a:ext uri="{FF2B5EF4-FFF2-40B4-BE49-F238E27FC236}">
                <a16:creationId xmlns:a16="http://schemas.microsoft.com/office/drawing/2014/main" id="{C9C607C5-5B73-4338-8EA2-4B8EFB18DF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19001" y="1835478"/>
            <a:ext cx="1727428" cy="1727428"/>
          </a:xfrm>
          <a:prstGeom prst="rect">
            <a:avLst/>
          </a:prstGeom>
        </p:spPr>
      </p:pic>
      <p:pic>
        <p:nvPicPr>
          <p:cNvPr id="3" name="Gráfico 2" descr="Casa">
            <a:extLst>
              <a:ext uri="{FF2B5EF4-FFF2-40B4-BE49-F238E27FC236}">
                <a16:creationId xmlns:a16="http://schemas.microsoft.com/office/drawing/2014/main" id="{A21941A3-B9C0-4807-BFC8-1C81406667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14565" y="1617569"/>
            <a:ext cx="2113224" cy="2113224"/>
          </a:xfrm>
          <a:prstGeom prst="rect">
            <a:avLst/>
          </a:prstGeom>
        </p:spPr>
      </p:pic>
      <p:pic>
        <p:nvPicPr>
          <p:cNvPr id="26" name="Gráfico 25" descr="Coche">
            <a:extLst>
              <a:ext uri="{FF2B5EF4-FFF2-40B4-BE49-F238E27FC236}">
                <a16:creationId xmlns:a16="http://schemas.microsoft.com/office/drawing/2014/main" id="{18883556-6461-483F-8F65-C6F3D5C264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004838" y="2501105"/>
            <a:ext cx="1331553" cy="1331553"/>
          </a:xfrm>
          <a:prstGeom prst="rect">
            <a:avLst/>
          </a:prstGeom>
        </p:spPr>
      </p:pic>
      <p:sp>
        <p:nvSpPr>
          <p:cNvPr id="4" name="Cerrar llave 3">
            <a:extLst>
              <a:ext uri="{FF2B5EF4-FFF2-40B4-BE49-F238E27FC236}">
                <a16:creationId xmlns:a16="http://schemas.microsoft.com/office/drawing/2014/main" id="{C993D808-A8EE-40A3-A3F7-A7C5A848FBF8}"/>
              </a:ext>
            </a:extLst>
          </p:cNvPr>
          <p:cNvSpPr/>
          <p:nvPr/>
        </p:nvSpPr>
        <p:spPr>
          <a:xfrm rot="16200000">
            <a:off x="3582522" y="366304"/>
            <a:ext cx="83464" cy="268307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errar llave 26">
            <a:extLst>
              <a:ext uri="{FF2B5EF4-FFF2-40B4-BE49-F238E27FC236}">
                <a16:creationId xmlns:a16="http://schemas.microsoft.com/office/drawing/2014/main" id="{B2582F04-5165-4824-B915-375B7C300948}"/>
              </a:ext>
            </a:extLst>
          </p:cNvPr>
          <p:cNvSpPr/>
          <p:nvPr/>
        </p:nvSpPr>
        <p:spPr>
          <a:xfrm rot="16200000">
            <a:off x="6276370" y="366302"/>
            <a:ext cx="83459" cy="268307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Google Shape;77;p13">
            <a:extLst>
              <a:ext uri="{FF2B5EF4-FFF2-40B4-BE49-F238E27FC236}">
                <a16:creationId xmlns:a16="http://schemas.microsoft.com/office/drawing/2014/main" id="{FB14EE9E-12E0-4348-AFD3-E4EA59207F23}"/>
              </a:ext>
            </a:extLst>
          </p:cNvPr>
          <p:cNvSpPr txBox="1"/>
          <p:nvPr/>
        </p:nvSpPr>
        <p:spPr>
          <a:xfrm>
            <a:off x="3394821" y="1307734"/>
            <a:ext cx="618784" cy="39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200m</a:t>
            </a:r>
            <a:endParaRPr sz="1200" b="1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1" name="Google Shape;77;p13">
            <a:extLst>
              <a:ext uri="{FF2B5EF4-FFF2-40B4-BE49-F238E27FC236}">
                <a16:creationId xmlns:a16="http://schemas.microsoft.com/office/drawing/2014/main" id="{57CFBEEE-5AB6-48C5-9D8F-B6172AFE4B7E}"/>
              </a:ext>
            </a:extLst>
          </p:cNvPr>
          <p:cNvSpPr txBox="1"/>
          <p:nvPr/>
        </p:nvSpPr>
        <p:spPr>
          <a:xfrm>
            <a:off x="6097124" y="1316525"/>
            <a:ext cx="618784" cy="39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150m</a:t>
            </a:r>
            <a:endParaRPr sz="1200" b="1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33" name="Gráfico 32" descr="Flecha lineal: recta">
            <a:extLst>
              <a:ext uri="{FF2B5EF4-FFF2-40B4-BE49-F238E27FC236}">
                <a16:creationId xmlns:a16="http://schemas.microsoft.com/office/drawing/2014/main" id="{B6CF5241-AA75-41DE-8684-F4E779131FD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2236410" y="2941308"/>
            <a:ext cx="314951" cy="314951"/>
          </a:xfrm>
          <a:prstGeom prst="rect">
            <a:avLst/>
          </a:prstGeom>
        </p:spPr>
      </p:pic>
      <p:pic>
        <p:nvPicPr>
          <p:cNvPr id="36" name="Gráfico 35" descr="Flecha lineal: recta">
            <a:extLst>
              <a:ext uri="{FF2B5EF4-FFF2-40B4-BE49-F238E27FC236}">
                <a16:creationId xmlns:a16="http://schemas.microsoft.com/office/drawing/2014/main" id="{5FE8DF6B-4585-4FD0-AA28-C95F36B05BA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400000">
            <a:off x="2092333" y="2806705"/>
            <a:ext cx="314951" cy="314951"/>
          </a:xfrm>
          <a:prstGeom prst="rect">
            <a:avLst/>
          </a:prstGeom>
        </p:spPr>
      </p:pic>
      <p:pic>
        <p:nvPicPr>
          <p:cNvPr id="37" name="Gráfico 36" descr="Flecha lineal: recta">
            <a:extLst>
              <a:ext uri="{FF2B5EF4-FFF2-40B4-BE49-F238E27FC236}">
                <a16:creationId xmlns:a16="http://schemas.microsoft.com/office/drawing/2014/main" id="{29ADC220-C869-4957-A703-20232672D7D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543487" y="3697509"/>
            <a:ext cx="314951" cy="314951"/>
          </a:xfrm>
          <a:prstGeom prst="rect">
            <a:avLst/>
          </a:prstGeom>
        </p:spPr>
      </p:pic>
      <p:pic>
        <p:nvPicPr>
          <p:cNvPr id="38" name="Gráfico 37" descr="Flecha lineal: recta">
            <a:extLst>
              <a:ext uri="{FF2B5EF4-FFF2-40B4-BE49-F238E27FC236}">
                <a16:creationId xmlns:a16="http://schemas.microsoft.com/office/drawing/2014/main" id="{89BC3A40-1D20-49B3-BD6A-D8ADC439439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400000">
            <a:off x="399410" y="3562906"/>
            <a:ext cx="314951" cy="314951"/>
          </a:xfrm>
          <a:prstGeom prst="rect">
            <a:avLst/>
          </a:prstGeom>
        </p:spPr>
      </p:pic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588F257A-5DAF-4153-AB89-CDA3A42C569E}"/>
              </a:ext>
            </a:extLst>
          </p:cNvPr>
          <p:cNvCxnSpPr>
            <a:cxnSpLocks/>
          </p:cNvCxnSpPr>
          <p:nvPr/>
        </p:nvCxnSpPr>
        <p:spPr>
          <a:xfrm flipH="1">
            <a:off x="954447" y="4057754"/>
            <a:ext cx="7901629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207222B1-40C1-488B-86C7-A7AC63C01A75}"/>
              </a:ext>
            </a:extLst>
          </p:cNvPr>
          <p:cNvCxnSpPr>
            <a:cxnSpLocks/>
          </p:cNvCxnSpPr>
          <p:nvPr/>
        </p:nvCxnSpPr>
        <p:spPr>
          <a:xfrm flipH="1">
            <a:off x="954447" y="4602928"/>
            <a:ext cx="7901629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41" name="Gráfico 40" descr="Flecha lineal: recta">
            <a:extLst>
              <a:ext uri="{FF2B5EF4-FFF2-40B4-BE49-F238E27FC236}">
                <a16:creationId xmlns:a16="http://schemas.microsoft.com/office/drawing/2014/main" id="{C505A6D6-5B53-4C38-AB6C-73DE918F40C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0800000">
            <a:off x="4951816" y="2940928"/>
            <a:ext cx="314951" cy="314951"/>
          </a:xfrm>
          <a:prstGeom prst="rect">
            <a:avLst/>
          </a:prstGeom>
        </p:spPr>
      </p:pic>
      <p:pic>
        <p:nvPicPr>
          <p:cNvPr id="42" name="Gráfico 41" descr="Flecha lineal: recta">
            <a:extLst>
              <a:ext uri="{FF2B5EF4-FFF2-40B4-BE49-F238E27FC236}">
                <a16:creationId xmlns:a16="http://schemas.microsoft.com/office/drawing/2014/main" id="{E0C38AE1-2D10-41F8-9189-5B31BB573A2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5400000">
            <a:off x="4807739" y="2806325"/>
            <a:ext cx="314951" cy="314951"/>
          </a:xfrm>
          <a:prstGeom prst="rect">
            <a:avLst/>
          </a:prstGeom>
        </p:spPr>
      </p:pic>
      <p:pic>
        <p:nvPicPr>
          <p:cNvPr id="44" name="Gráfico 43" descr="Flecha lineal: recta">
            <a:extLst>
              <a:ext uri="{FF2B5EF4-FFF2-40B4-BE49-F238E27FC236}">
                <a16:creationId xmlns:a16="http://schemas.microsoft.com/office/drawing/2014/main" id="{6E4EDAF2-28F1-494D-BFBB-C0628867760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0800000">
            <a:off x="556885" y="4268543"/>
            <a:ext cx="314951" cy="314951"/>
          </a:xfrm>
          <a:prstGeom prst="rect">
            <a:avLst/>
          </a:prstGeom>
        </p:spPr>
      </p:pic>
      <p:pic>
        <p:nvPicPr>
          <p:cNvPr id="45" name="Gráfico 44" descr="Flecha lineal: recta">
            <a:extLst>
              <a:ext uri="{FF2B5EF4-FFF2-40B4-BE49-F238E27FC236}">
                <a16:creationId xmlns:a16="http://schemas.microsoft.com/office/drawing/2014/main" id="{BCE6381D-DEA3-4CC0-8606-6417BE8A0D2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5400000">
            <a:off x="412808" y="4133940"/>
            <a:ext cx="314951" cy="314951"/>
          </a:xfrm>
          <a:prstGeom prst="rect">
            <a:avLst/>
          </a:prstGeom>
        </p:spPr>
      </p:pic>
      <p:pic>
        <p:nvPicPr>
          <p:cNvPr id="46" name="Gráfico 45" descr="Flecha lineal: recta">
            <a:extLst>
              <a:ext uri="{FF2B5EF4-FFF2-40B4-BE49-F238E27FC236}">
                <a16:creationId xmlns:a16="http://schemas.microsoft.com/office/drawing/2014/main" id="{B09892F8-DAD8-4A8A-8836-8B87BDB4D17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7567523" y="3048957"/>
            <a:ext cx="314951" cy="314951"/>
          </a:xfrm>
          <a:prstGeom prst="rect">
            <a:avLst/>
          </a:prstGeom>
        </p:spPr>
      </p:pic>
      <p:pic>
        <p:nvPicPr>
          <p:cNvPr id="47" name="Gráfico 46" descr="Flecha lineal: recta">
            <a:extLst>
              <a:ext uri="{FF2B5EF4-FFF2-40B4-BE49-F238E27FC236}">
                <a16:creationId xmlns:a16="http://schemas.microsoft.com/office/drawing/2014/main" id="{2326D28D-8C12-4655-8527-94CA5E92346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5400000">
            <a:off x="7423446" y="2914354"/>
            <a:ext cx="314951" cy="314951"/>
          </a:xfrm>
          <a:prstGeom prst="rect">
            <a:avLst/>
          </a:prstGeom>
        </p:spPr>
      </p:pic>
      <p:pic>
        <p:nvPicPr>
          <p:cNvPr id="53" name="Gráfico 52" descr="Flecha lineal: recta">
            <a:extLst>
              <a:ext uri="{FF2B5EF4-FFF2-40B4-BE49-F238E27FC236}">
                <a16:creationId xmlns:a16="http://schemas.microsoft.com/office/drawing/2014/main" id="{3912E5EC-6C84-49F5-9CCA-15753244818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556885" y="4777562"/>
            <a:ext cx="314951" cy="314951"/>
          </a:xfrm>
          <a:prstGeom prst="rect">
            <a:avLst/>
          </a:prstGeom>
        </p:spPr>
      </p:pic>
      <p:pic>
        <p:nvPicPr>
          <p:cNvPr id="56" name="Gráfico 55" descr="Flecha lineal: recta">
            <a:extLst>
              <a:ext uri="{FF2B5EF4-FFF2-40B4-BE49-F238E27FC236}">
                <a16:creationId xmlns:a16="http://schemas.microsoft.com/office/drawing/2014/main" id="{0803889F-C58E-4F13-8C13-E2D832C6D29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5400000">
            <a:off x="412808" y="4642959"/>
            <a:ext cx="314951" cy="314951"/>
          </a:xfrm>
          <a:prstGeom prst="rect">
            <a:avLst/>
          </a:prstGeom>
        </p:spPr>
      </p:pic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4DB78392-CE9E-476F-808D-1B17A9339AEE}"/>
              </a:ext>
            </a:extLst>
          </p:cNvPr>
          <p:cNvCxnSpPr>
            <a:cxnSpLocks/>
          </p:cNvCxnSpPr>
          <p:nvPr/>
        </p:nvCxnSpPr>
        <p:spPr>
          <a:xfrm>
            <a:off x="3508369" y="3477389"/>
            <a:ext cx="0" cy="1683274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51A70F9D-E3EE-4D51-8E4A-B7985CF1610F}"/>
              </a:ext>
            </a:extLst>
          </p:cNvPr>
          <p:cNvCxnSpPr>
            <a:cxnSpLocks/>
          </p:cNvCxnSpPr>
          <p:nvPr/>
        </p:nvCxnSpPr>
        <p:spPr>
          <a:xfrm>
            <a:off x="6487651" y="3477389"/>
            <a:ext cx="0" cy="1683274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id="{3BFD9CE0-8727-4E8C-99FE-8E6BF044B08C}"/>
              </a:ext>
            </a:extLst>
          </p:cNvPr>
          <p:cNvSpPr txBox="1"/>
          <p:nvPr/>
        </p:nvSpPr>
        <p:spPr>
          <a:xfrm>
            <a:off x="1994367" y="3611993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0m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9546D14F-C2B5-4612-BDF5-6520CCE80BF9}"/>
              </a:ext>
            </a:extLst>
          </p:cNvPr>
          <p:cNvSpPr txBox="1"/>
          <p:nvPr/>
        </p:nvSpPr>
        <p:spPr>
          <a:xfrm>
            <a:off x="4643776" y="3612808"/>
            <a:ext cx="665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200m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D3BE0831-26CA-4633-AD2F-2C03F9703D69}"/>
              </a:ext>
            </a:extLst>
          </p:cNvPr>
          <p:cNvSpPr/>
          <p:nvPr/>
        </p:nvSpPr>
        <p:spPr>
          <a:xfrm>
            <a:off x="7121731" y="15167"/>
            <a:ext cx="2022269" cy="371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000">
                <a:latin typeface="Quicksand" panose="020B0604020202020204" charset="0"/>
              </a:rPr>
              <a:t>El </a:t>
            </a:r>
            <a:r>
              <a:rPr lang="es-ES" sz="1000" b="1">
                <a:latin typeface="Quicksand" panose="020B0604020202020204" charset="0"/>
              </a:rPr>
              <a:t>SR</a:t>
            </a:r>
            <a:r>
              <a:rPr lang="es-ES" sz="1000">
                <a:latin typeface="Quicksand" panose="020B0604020202020204" charset="0"/>
              </a:rPr>
              <a:t> està a la distància </a:t>
            </a:r>
            <a:r>
              <a:rPr lang="es-ES" sz="1000" b="1">
                <a:latin typeface="Quicksand" panose="020B0604020202020204" charset="0"/>
              </a:rPr>
              <a:t>0</a:t>
            </a:r>
          </a:p>
          <a:p>
            <a:r>
              <a:rPr lang="es-ES" sz="800">
                <a:latin typeface="Quicksand" panose="020B0604020202020204" charset="0"/>
              </a:rPr>
              <a:t>(perquè comparem la posició des d’ell)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09790561-E07F-4CE1-8557-376919F7972B}"/>
              </a:ext>
            </a:extLst>
          </p:cNvPr>
          <p:cNvSpPr txBox="1"/>
          <p:nvPr/>
        </p:nvSpPr>
        <p:spPr>
          <a:xfrm>
            <a:off x="7351851" y="3618899"/>
            <a:ext cx="646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350m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1B29263B-2D1E-4DA4-BD0C-699F9B5BE8B1}"/>
              </a:ext>
            </a:extLst>
          </p:cNvPr>
          <p:cNvSpPr txBox="1"/>
          <p:nvPr/>
        </p:nvSpPr>
        <p:spPr>
          <a:xfrm>
            <a:off x="4748772" y="4182733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0m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1D2EA5CB-9CA8-4070-B9C2-BF962BC12A8E}"/>
              </a:ext>
            </a:extLst>
          </p:cNvPr>
          <p:cNvSpPr txBox="1"/>
          <p:nvPr/>
        </p:nvSpPr>
        <p:spPr>
          <a:xfrm>
            <a:off x="1884103" y="4170173"/>
            <a:ext cx="736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-200m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3C69D96F-61F3-4D2C-991A-1C6AF34FEAE2}"/>
              </a:ext>
            </a:extLst>
          </p:cNvPr>
          <p:cNvSpPr txBox="1"/>
          <p:nvPr/>
        </p:nvSpPr>
        <p:spPr>
          <a:xfrm>
            <a:off x="7373384" y="4205589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150m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F2F7C9D7-541F-4835-AE71-E44072635CEB}"/>
              </a:ext>
            </a:extLst>
          </p:cNvPr>
          <p:cNvSpPr txBox="1"/>
          <p:nvPr/>
        </p:nvSpPr>
        <p:spPr>
          <a:xfrm>
            <a:off x="7442827" y="4715347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0m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956F497B-E719-4C0B-8019-DB2DFC93297F}"/>
              </a:ext>
            </a:extLst>
          </p:cNvPr>
          <p:cNvSpPr txBox="1"/>
          <p:nvPr/>
        </p:nvSpPr>
        <p:spPr>
          <a:xfrm>
            <a:off x="4610216" y="4715347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-150m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75559878-F6A0-4CA7-8F3E-0E148854478C}"/>
              </a:ext>
            </a:extLst>
          </p:cNvPr>
          <p:cNvSpPr txBox="1"/>
          <p:nvPr/>
        </p:nvSpPr>
        <p:spPr>
          <a:xfrm>
            <a:off x="1930264" y="4712116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Quicksand" panose="020B0604020202020204" charset="0"/>
              </a:rPr>
              <a:t>-350m</a:t>
            </a:r>
          </a:p>
        </p:txBody>
      </p:sp>
    </p:spTree>
    <p:extLst>
      <p:ext uri="{BB962C8B-B14F-4D97-AF65-F5344CB8AC3E}">
        <p14:creationId xmlns:p14="http://schemas.microsoft.com/office/powerpoint/2010/main" val="921519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548FE348-11EF-4E46-8289-2C64073D1D2A}"/>
              </a:ext>
            </a:extLst>
          </p:cNvPr>
          <p:cNvSpPr/>
          <p:nvPr/>
        </p:nvSpPr>
        <p:spPr>
          <a:xfrm>
            <a:off x="2840382" y="2189220"/>
            <a:ext cx="3446952" cy="70788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Google Shape;77;p13"/>
          <p:cNvSpPr txBox="1"/>
          <p:nvPr/>
        </p:nvSpPr>
        <p:spPr>
          <a:xfrm>
            <a:off x="1012081" y="415998"/>
            <a:ext cx="7357682" cy="45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Hi ha dues magnituds que, tot i que poden semblar iguals, són ben diferents.</a:t>
            </a:r>
            <a:endParaRPr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8523157" y="4752131"/>
            <a:ext cx="548700" cy="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090146F6-D39F-4698-8787-0161F52582BB}"/>
              </a:ext>
            </a:extLst>
          </p:cNvPr>
          <p:cNvSpPr txBox="1"/>
          <p:nvPr/>
        </p:nvSpPr>
        <p:spPr>
          <a:xfrm>
            <a:off x="2238922" y="928047"/>
            <a:ext cx="1962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1"/>
                </a:solidFill>
                <a:latin typeface="Quicksand" panose="020B0604020202020204" charset="0"/>
              </a:rPr>
              <a:t>DESPLAÇAMENT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31D5D204-1A2B-4426-8063-2E11C1E6C617}"/>
              </a:ext>
            </a:extLst>
          </p:cNvPr>
          <p:cNvSpPr txBox="1"/>
          <p:nvPr/>
        </p:nvSpPr>
        <p:spPr>
          <a:xfrm>
            <a:off x="4858370" y="951943"/>
            <a:ext cx="2395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accent1"/>
                </a:solidFill>
                <a:latin typeface="Quicksand" panose="020B0604020202020204" charset="0"/>
              </a:rPr>
              <a:t>ESPAI RECORREGUT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90F1171D-9B7A-4D45-9DA9-800997A390FE}"/>
              </a:ext>
            </a:extLst>
          </p:cNvPr>
          <p:cNvSpPr txBox="1"/>
          <p:nvPr/>
        </p:nvSpPr>
        <p:spPr>
          <a:xfrm>
            <a:off x="4278815" y="758770"/>
            <a:ext cx="5020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b="1">
                <a:solidFill>
                  <a:schemeClr val="accent1"/>
                </a:solidFill>
                <a:latin typeface="Quicksand" panose="020B0604020202020204" charset="0"/>
              </a:rPr>
              <a:t>=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BBEE5376-7FC4-43C6-933B-02EA019801BA}"/>
              </a:ext>
            </a:extLst>
          </p:cNvPr>
          <p:cNvCxnSpPr/>
          <p:nvPr/>
        </p:nvCxnSpPr>
        <p:spPr>
          <a:xfrm>
            <a:off x="4356309" y="944970"/>
            <a:ext cx="347071" cy="369332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Abrir corchete 10">
            <a:extLst>
              <a:ext uri="{FF2B5EF4-FFF2-40B4-BE49-F238E27FC236}">
                <a16:creationId xmlns:a16="http://schemas.microsoft.com/office/drawing/2014/main" id="{75DEA3C2-68BA-49FE-9517-EAED5330FFAF}"/>
              </a:ext>
            </a:extLst>
          </p:cNvPr>
          <p:cNvSpPr/>
          <p:nvPr/>
        </p:nvSpPr>
        <p:spPr>
          <a:xfrm rot="5400000">
            <a:off x="3160073" y="412736"/>
            <a:ext cx="62603" cy="1706685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78B0A8D-10C6-45C3-8421-ADF9B1CEBB82}"/>
              </a:ext>
            </a:extLst>
          </p:cNvPr>
          <p:cNvSpPr txBox="1"/>
          <p:nvPr/>
        </p:nvSpPr>
        <p:spPr>
          <a:xfrm>
            <a:off x="2297985" y="1221428"/>
            <a:ext cx="1805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Quicksand" panose="020B0604020202020204" charset="0"/>
              </a:rPr>
              <a:t>Distància més curta entre dos punts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4BF359B-7660-400C-B1C0-2A8A0FFC7D62}"/>
              </a:ext>
            </a:extLst>
          </p:cNvPr>
          <p:cNvSpPr txBox="1"/>
          <p:nvPr/>
        </p:nvSpPr>
        <p:spPr>
          <a:xfrm>
            <a:off x="1959823" y="1683093"/>
            <a:ext cx="2520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Quicksand" panose="020B0604020202020204" charset="0"/>
              </a:rPr>
              <a:t>POSICIÓ FINAL – POSICIÓ INICIAL</a:t>
            </a:r>
          </a:p>
        </p:txBody>
      </p:sp>
      <p:sp>
        <p:nvSpPr>
          <p:cNvPr id="55" name="Abrir corchete 54">
            <a:extLst>
              <a:ext uri="{FF2B5EF4-FFF2-40B4-BE49-F238E27FC236}">
                <a16:creationId xmlns:a16="http://schemas.microsoft.com/office/drawing/2014/main" id="{FD9BE519-49F9-45CE-A20A-45317BE0B73E}"/>
              </a:ext>
            </a:extLst>
          </p:cNvPr>
          <p:cNvSpPr/>
          <p:nvPr/>
        </p:nvSpPr>
        <p:spPr>
          <a:xfrm rot="5400000">
            <a:off x="6000696" y="237552"/>
            <a:ext cx="49836" cy="209861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E9B7A35D-B8B9-494E-82E5-79F5A5FFB5E2}"/>
              </a:ext>
            </a:extLst>
          </p:cNvPr>
          <p:cNvSpPr txBox="1"/>
          <p:nvPr/>
        </p:nvSpPr>
        <p:spPr>
          <a:xfrm>
            <a:off x="4936263" y="1234777"/>
            <a:ext cx="2138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Quicksand" panose="020B0604020202020204" charset="0"/>
              </a:rPr>
              <a:t>Distancia que recorre el mòbil al llarg del camí recorregut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90310BAB-35E3-489B-81BC-968AFD363944}"/>
              </a:ext>
            </a:extLst>
          </p:cNvPr>
          <p:cNvSpPr txBox="1"/>
          <p:nvPr/>
        </p:nvSpPr>
        <p:spPr>
          <a:xfrm>
            <a:off x="4044717" y="2283714"/>
            <a:ext cx="9444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  <a:latin typeface="Quicksand" panose="020B0604020202020204" charset="0"/>
              </a:rPr>
              <a:t>ATENCIÓ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2980976-BE03-4B68-9A82-1F348BA902AF}"/>
              </a:ext>
            </a:extLst>
          </p:cNvPr>
          <p:cNvCxnSpPr/>
          <p:nvPr/>
        </p:nvCxnSpPr>
        <p:spPr>
          <a:xfrm>
            <a:off x="4164858" y="2317086"/>
            <a:ext cx="706861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D8B9B179-09F8-4B65-A63C-9BD332675D43}"/>
              </a:ext>
            </a:extLst>
          </p:cNvPr>
          <p:cNvCxnSpPr/>
          <p:nvPr/>
        </p:nvCxnSpPr>
        <p:spPr>
          <a:xfrm>
            <a:off x="4157071" y="2536230"/>
            <a:ext cx="706861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2" name="CuadroTexto 71">
            <a:extLst>
              <a:ext uri="{FF2B5EF4-FFF2-40B4-BE49-F238E27FC236}">
                <a16:creationId xmlns:a16="http://schemas.microsoft.com/office/drawing/2014/main" id="{1153F32D-7D4D-49E8-8E98-E7150F17316B}"/>
              </a:ext>
            </a:extLst>
          </p:cNvPr>
          <p:cNvSpPr txBox="1"/>
          <p:nvPr/>
        </p:nvSpPr>
        <p:spPr>
          <a:xfrm>
            <a:off x="2840382" y="2536230"/>
            <a:ext cx="3340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Quicksand" panose="020B0604020202020204" charset="0"/>
              </a:rPr>
              <a:t>Si és moviment en línea recta </a:t>
            </a:r>
            <a:r>
              <a:rPr lang="es-ES" sz="1200">
                <a:solidFill>
                  <a:schemeClr val="bg1"/>
                </a:solidFill>
                <a:latin typeface="Quicksand" panose="020B0604020202020204" charset="0"/>
                <a:sym typeface="Wingdings" panose="05000000000000000000" pitchFamily="2" charset="2"/>
              </a:rPr>
              <a:t> coincideixen</a:t>
            </a:r>
            <a:endParaRPr lang="es-ES" sz="1200">
              <a:solidFill>
                <a:schemeClr val="bg1"/>
              </a:solidFill>
              <a:latin typeface="Quicksan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548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1165475" y="329810"/>
            <a:ext cx="6858000" cy="61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3. </a:t>
            </a:r>
            <a:r>
              <a:rPr lang="es-ES" sz="2800"/>
              <a:t>CANVI D’UNITATS DE VELOCITAT</a:t>
            </a:r>
            <a:endParaRPr sz="28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Google Shape;77;p13"/>
              <p:cNvSpPr txBox="1"/>
              <p:nvPr/>
            </p:nvSpPr>
            <p:spPr>
              <a:xfrm>
                <a:off x="1014517" y="896074"/>
                <a:ext cx="7357682" cy="10995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s-ES" sz="1200">
                    <a:solidFill>
                      <a:srgbClr val="FFFFFF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La velocitat indica com varia la posición en un temps determinat i es calcula com:</a:t>
                </a:r>
              </a:p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s-ES" sz="1200">
                    <a:solidFill>
                      <a:srgbClr val="FFFFFF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      </a:t>
                </a:r>
                <a:r>
                  <a:rPr lang="es-ES" sz="1200" b="1">
                    <a:solidFill>
                      <a:schemeClr val="accent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V=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</m:ctrlPr>
                      </m:fPr>
                      <m:num>
                        <m:r>
                          <a:rPr lang="ar-AE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𝒄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𝒂𝒏𝒗𝒊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𝒆𝒏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𝒍𝒂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 </m:t>
                        </m:r>
                        <m:r>
                          <a:rPr lang="es-ES" sz="12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𝒑𝒐𝒔𝒊𝒄𝒊</m:t>
                        </m:r>
                        <m:r>
                          <a:rPr lang="es-ES" sz="12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ó=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𝒌𝒎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,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𝒉𝒎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,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𝒅𝒂𝒎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,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𝒎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,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𝒅𝒎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,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𝒄𝒎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,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𝒎𝒎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…</m:t>
                        </m:r>
                      </m:num>
                      <m:den>
                        <m:r>
                          <a:rPr lang="es-ES" sz="1200" b="1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𝒕𝒆𝒎𝒑𝒔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𝒒𝒖𝒆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𝒕𝒂𝒓𝒅𝒂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𝒆𝒏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𝒄𝒂𝒏𝒗𝒊𝒂𝒓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=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𝒅𝒊𝒆𝒔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,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𝒉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,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𝒎𝒊𝒏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, 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𝒔</m:t>
                        </m:r>
                        <m:r>
                          <a:rPr lang="es-ES" sz="1200" b="1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…</m:t>
                        </m:r>
                      </m:den>
                    </m:f>
                  </m:oMath>
                </a14:m>
                <a:endParaRPr lang="ar-AE" sz="1200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mc:Choice>
        <mc:Fallback>
          <p:sp>
            <p:nvSpPr>
              <p:cNvPr id="77" name="Google Shape;77;p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517" y="896074"/>
                <a:ext cx="7357682" cy="10995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8523157" y="4752131"/>
            <a:ext cx="548700" cy="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4D1E7061-E2EA-43C5-9EAE-33E0084A458A}"/>
              </a:ext>
            </a:extLst>
          </p:cNvPr>
          <p:cNvCxnSpPr/>
          <p:nvPr/>
        </p:nvCxnSpPr>
        <p:spPr>
          <a:xfrm>
            <a:off x="954447" y="896074"/>
            <a:ext cx="7935924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Google Shape;77;p13">
                <a:extLst>
                  <a:ext uri="{FF2B5EF4-FFF2-40B4-BE49-F238E27FC236}">
                    <a16:creationId xmlns:a16="http://schemas.microsoft.com/office/drawing/2014/main" id="{9EFC5839-9910-4C57-AAC7-0FA412187D7B}"/>
                  </a:ext>
                </a:extLst>
              </p:cNvPr>
              <p:cNvSpPr txBox="1"/>
              <p:nvPr/>
            </p:nvSpPr>
            <p:spPr>
              <a:xfrm>
                <a:off x="1014517" y="1648188"/>
                <a:ext cx="7508640" cy="5399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s-ES" sz="1200">
                    <a:solidFill>
                      <a:srgbClr val="FFFFFF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En el Sistema Internacional gastem els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120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</m:ctrlPr>
                      </m:fPr>
                      <m:num>
                        <m:r>
                          <a:rPr lang="es-ES" sz="12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𝑚</m:t>
                        </m:r>
                      </m:num>
                      <m:den>
                        <m:r>
                          <a:rPr lang="es-ES" sz="12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Quicksand"/>
                          </a:rPr>
                          <m:t>𝑠</m:t>
                        </m:r>
                      </m:den>
                    </m:f>
                  </m:oMath>
                </a14:m>
                <a:r>
                  <a:rPr lang="es-ES" sz="1200">
                    <a:solidFill>
                      <a:srgbClr val="FFFFFF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 </a:t>
                </a:r>
                <a:endParaRPr lang="ar-AE" sz="1200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mc:Choice>
        <mc:Fallback>
          <p:sp>
            <p:nvSpPr>
              <p:cNvPr id="21" name="Google Shape;77;p13">
                <a:extLst>
                  <a:ext uri="{FF2B5EF4-FFF2-40B4-BE49-F238E27FC236}">
                    <a16:creationId xmlns:a16="http://schemas.microsoft.com/office/drawing/2014/main" id="{9EFC5839-9910-4C57-AAC7-0FA412187D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517" y="1648188"/>
                <a:ext cx="7508640" cy="5399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adroTexto 1">
            <a:extLst>
              <a:ext uri="{FF2B5EF4-FFF2-40B4-BE49-F238E27FC236}">
                <a16:creationId xmlns:a16="http://schemas.microsoft.com/office/drawing/2014/main" id="{F53606FF-A225-4CB6-9003-CF353A15F0CD}"/>
              </a:ext>
            </a:extLst>
          </p:cNvPr>
          <p:cNvSpPr txBox="1"/>
          <p:nvPr/>
        </p:nvSpPr>
        <p:spPr>
          <a:xfrm>
            <a:off x="1092377" y="2115672"/>
            <a:ext cx="1930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>
                <a:solidFill>
                  <a:schemeClr val="accent1"/>
                </a:solidFill>
                <a:latin typeface="Quicksand" panose="020B0604020202020204" charset="0"/>
              </a:rPr>
              <a:t>PASSOS A SEGUIR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983920EF-C356-426C-8687-80CA39EBBB81}"/>
              </a:ext>
            </a:extLst>
          </p:cNvPr>
          <p:cNvSpPr/>
          <p:nvPr/>
        </p:nvSpPr>
        <p:spPr>
          <a:xfrm>
            <a:off x="1019279" y="2241565"/>
            <a:ext cx="92800" cy="86768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Google Shape;77;p13">
            <a:extLst>
              <a:ext uri="{FF2B5EF4-FFF2-40B4-BE49-F238E27FC236}">
                <a16:creationId xmlns:a16="http://schemas.microsoft.com/office/drawing/2014/main" id="{72A9E339-95BC-4B13-B736-08D3D3FCD1CA}"/>
              </a:ext>
            </a:extLst>
          </p:cNvPr>
          <p:cNvSpPr txBox="1"/>
          <p:nvPr/>
        </p:nvSpPr>
        <p:spPr>
          <a:xfrm>
            <a:off x="939038" y="2275200"/>
            <a:ext cx="7508640" cy="539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600" b="1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rPr>
              <a:t>1) 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Agrupar unitats de posició i unitats de temps i buscar la equivalència:</a:t>
            </a:r>
            <a:endParaRPr lang="ar-AE"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9FA2963-1027-400A-A01D-134AC79D32DF}"/>
                  </a:ext>
                </a:extLst>
              </p:cNvPr>
              <p:cNvSpPr txBox="1"/>
              <p:nvPr/>
            </p:nvSpPr>
            <p:spPr>
              <a:xfrm>
                <a:off x="1165475" y="2782939"/>
                <a:ext cx="2564227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120</m:t>
                      </m:r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→ 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es-E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𝑘𝑚</m:t>
                          </m:r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1000</m:t>
                          </m:r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3600</m:t>
                          </m:r>
                          <m:r>
                            <a:rPr lang="es-E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s-ES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9FA2963-1027-400A-A01D-134AC79D3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475" y="2782939"/>
                <a:ext cx="2564227" cy="409086"/>
              </a:xfrm>
              <a:prstGeom prst="rect">
                <a:avLst/>
              </a:prstGeom>
              <a:blipFill>
                <a:blip r:embed="rId5"/>
                <a:stretch>
                  <a:fillRect l="-950" t="-1493" b="-1343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Google Shape;77;p13">
            <a:extLst>
              <a:ext uri="{FF2B5EF4-FFF2-40B4-BE49-F238E27FC236}">
                <a16:creationId xmlns:a16="http://schemas.microsoft.com/office/drawing/2014/main" id="{4FDEBADC-B775-4E51-9B6C-0BA465008AEC}"/>
              </a:ext>
            </a:extLst>
          </p:cNvPr>
          <p:cNvSpPr txBox="1"/>
          <p:nvPr/>
        </p:nvSpPr>
        <p:spPr>
          <a:xfrm>
            <a:off x="954447" y="3074266"/>
            <a:ext cx="7508640" cy="633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600" b="1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rPr>
              <a:t>2) 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Transformar les equivalències en factors de conversió (com són lo mateix, decidirem quina unitat va dalt i quina baix segons l’exercici):</a:t>
            </a:r>
            <a:endParaRPr lang="ar-AE"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D4482481-AFA7-4ED3-83B5-B54B0EF43F60}"/>
                  </a:ext>
                </a:extLst>
              </p:cNvPr>
              <p:cNvSpPr txBox="1"/>
              <p:nvPr/>
            </p:nvSpPr>
            <p:spPr>
              <a:xfrm>
                <a:off x="1891465" y="4182938"/>
                <a:ext cx="1458320" cy="3992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s-ES" sz="180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ES" sz="1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𝑘𝑚</m:t>
                        </m:r>
                      </m:num>
                      <m:den>
                        <m:r>
                          <a:rPr lang="es-ES" sz="1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1000</m:t>
                        </m:r>
                        <m:r>
                          <a:rPr lang="es-ES" sz="1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s-ES" sz="1800">
                    <a:solidFill>
                      <a:schemeClr val="accent3"/>
                    </a:solidFill>
                  </a:rPr>
                  <a:t> </a:t>
                </a:r>
                <a:r>
                  <a:rPr lang="es-ES" sz="1800">
                    <a:solidFill>
                      <a:schemeClr val="accent6"/>
                    </a:solidFill>
                  </a:rPr>
                  <a:t>=</a:t>
                </a:r>
                <a:r>
                  <a:rPr lang="es-ES" sz="1800">
                    <a:solidFill>
                      <a:schemeClr val="accent3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180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1000</m:t>
                        </m:r>
                        <m:r>
                          <a:rPr lang="es-ES" sz="1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s-ES" sz="1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ES" sz="1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𝑘𝑚</m:t>
                        </m:r>
                      </m:den>
                    </m:f>
                  </m:oMath>
                </a14:m>
                <a:endParaRPr lang="es-ES" sz="18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D4482481-AFA7-4ED3-83B5-B54B0EF43F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465" y="4182938"/>
                <a:ext cx="1458320" cy="399212"/>
              </a:xfrm>
              <a:prstGeom prst="rect">
                <a:avLst/>
              </a:prstGeom>
              <a:blipFill>
                <a:blip r:embed="rId6"/>
                <a:stretch>
                  <a:fillRect l="-3750" t="-4545" b="-1969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>
            <a:extLst>
              <a:ext uri="{FF2B5EF4-FFF2-40B4-BE49-F238E27FC236}">
                <a16:creationId xmlns:a16="http://schemas.microsoft.com/office/drawing/2014/main" id="{5AB824E6-B3A8-41BA-9075-736F72327947}"/>
              </a:ext>
            </a:extLst>
          </p:cNvPr>
          <p:cNvSpPr txBox="1"/>
          <p:nvPr/>
        </p:nvSpPr>
        <p:spPr>
          <a:xfrm>
            <a:off x="1975637" y="372336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sng">
                <a:solidFill>
                  <a:schemeClr val="accent3"/>
                </a:solidFill>
                <a:latin typeface="Quicksand" panose="020B0604020202020204" charset="0"/>
              </a:rPr>
              <a:t>DISTÀNCIA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496DD420-19E5-4AFC-8526-0076E0EF9419}"/>
                  </a:ext>
                </a:extLst>
              </p:cNvPr>
              <p:cNvSpPr txBox="1"/>
              <p:nvPr/>
            </p:nvSpPr>
            <p:spPr>
              <a:xfrm>
                <a:off x="5354394" y="4175642"/>
                <a:ext cx="1458320" cy="3992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s-ES" sz="180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ES" sz="18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s-ES" sz="18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3600</m:t>
                        </m:r>
                        <m:r>
                          <a:rPr lang="es-ES" sz="18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s-ES" sz="1800">
                    <a:solidFill>
                      <a:schemeClr val="accent4"/>
                    </a:solidFill>
                  </a:rPr>
                  <a:t> </a:t>
                </a:r>
                <a:r>
                  <a:rPr lang="es-ES" sz="1800">
                    <a:solidFill>
                      <a:schemeClr val="accent6"/>
                    </a:solidFill>
                  </a:rPr>
                  <a:t>=</a:t>
                </a:r>
                <a:r>
                  <a:rPr lang="es-ES" sz="1800">
                    <a:solidFill>
                      <a:schemeClr val="accent4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180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3600</m:t>
                        </m:r>
                        <m:r>
                          <a:rPr lang="es-ES" sz="18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s-ES" sz="18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ES" sz="18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endParaRPr lang="es-ES" sz="1800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496DD420-19E5-4AFC-8526-0076E0EF9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394" y="4175642"/>
                <a:ext cx="1458320" cy="399212"/>
              </a:xfrm>
              <a:prstGeom prst="rect">
                <a:avLst/>
              </a:prstGeom>
              <a:blipFill>
                <a:blip r:embed="rId7"/>
                <a:stretch>
                  <a:fillRect l="-3750" t="-4615" b="-2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uadroTexto 32">
            <a:extLst>
              <a:ext uri="{FF2B5EF4-FFF2-40B4-BE49-F238E27FC236}">
                <a16:creationId xmlns:a16="http://schemas.microsoft.com/office/drawing/2014/main" id="{73640B58-D353-44EB-8CA9-72D148840743}"/>
              </a:ext>
            </a:extLst>
          </p:cNvPr>
          <p:cNvSpPr txBox="1"/>
          <p:nvPr/>
        </p:nvSpPr>
        <p:spPr>
          <a:xfrm>
            <a:off x="5572056" y="3716064"/>
            <a:ext cx="763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sng">
                <a:solidFill>
                  <a:schemeClr val="accent4"/>
                </a:solidFill>
                <a:latin typeface="Quicksand" panose="020B0604020202020204" charset="0"/>
              </a:rPr>
              <a:t>TEMPS</a:t>
            </a:r>
          </a:p>
        </p:txBody>
      </p:sp>
    </p:spTree>
    <p:extLst>
      <p:ext uri="{BB962C8B-B14F-4D97-AF65-F5344CB8AC3E}">
        <p14:creationId xmlns:p14="http://schemas.microsoft.com/office/powerpoint/2010/main" val="309607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8523157" y="4752131"/>
            <a:ext cx="548700" cy="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27" name="Google Shape;77;p13">
            <a:extLst>
              <a:ext uri="{FF2B5EF4-FFF2-40B4-BE49-F238E27FC236}">
                <a16:creationId xmlns:a16="http://schemas.microsoft.com/office/drawing/2014/main" id="{4FDEBADC-B775-4E51-9B6C-0BA465008AEC}"/>
              </a:ext>
            </a:extLst>
          </p:cNvPr>
          <p:cNvSpPr txBox="1"/>
          <p:nvPr/>
        </p:nvSpPr>
        <p:spPr>
          <a:xfrm>
            <a:off x="1014517" y="0"/>
            <a:ext cx="7508640" cy="633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600" b="1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rPr>
              <a:t>3) 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Canviar cada unitat multiplicant el factor de conversió corresponent: </a:t>
            </a:r>
            <a:r>
              <a:rPr lang="es-ES" sz="1200">
                <a:solidFill>
                  <a:srgbClr val="FFFFFF"/>
                </a:solidFill>
                <a:highlight>
                  <a:srgbClr val="008080"/>
                </a:highlight>
                <a:latin typeface="Quicksand"/>
                <a:ea typeface="Quicksand"/>
                <a:cs typeface="Quicksand"/>
                <a:sym typeface="Quicksand"/>
              </a:rPr>
              <a:t>el que té la unitat que volem llevar en el costat contrari d’on està perquè s’anul·len</a:t>
            </a:r>
            <a:r>
              <a:rPr lang="es-ES" sz="12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lang="ar-AE"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CB6E50D2-E441-401D-A4F4-5CD8A5F880F2}"/>
                  </a:ext>
                </a:extLst>
              </p:cNvPr>
              <p:cNvSpPr txBox="1"/>
              <p:nvPr/>
            </p:nvSpPr>
            <p:spPr>
              <a:xfrm>
                <a:off x="1395760" y="861115"/>
                <a:ext cx="6005875" cy="3992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ES" sz="1800">
                    <a:solidFill>
                      <a:schemeClr val="accent6"/>
                    </a:solidFill>
                  </a:rPr>
                  <a:t>120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𝑘𝑚</m:t>
                        </m:r>
                      </m:num>
                      <m:den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s-ES" sz="18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· </m:t>
                    </m:r>
                    <m:f>
                      <m:fPr>
                        <m:ctrlPr>
                          <a:rPr lang="es-ES" sz="1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1000</m:t>
                        </m:r>
                        <m:r>
                          <a:rPr lang="es-ES" sz="1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s-ES" sz="1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ES" sz="18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𝑘𝑚</m:t>
                        </m:r>
                      </m:den>
                    </m:f>
                  </m:oMath>
                </a14:m>
                <a:r>
                  <a:rPr lang="es-ES" sz="1800">
                    <a:solidFill>
                      <a:schemeClr val="accent3"/>
                    </a:solidFill>
                  </a:rPr>
                  <a:t> </a:t>
                </a:r>
                <a:r>
                  <a:rPr lang="es-ES" sz="1800">
                    <a:solidFill>
                      <a:schemeClr val="accent6"/>
                    </a:solidFill>
                  </a:rPr>
                  <a:t>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180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ES" sz="18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s-ES" sz="18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3600</m:t>
                        </m:r>
                        <m:r>
                          <a:rPr lang="es-ES" sz="18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s-ES" sz="18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120·</m:t>
                        </m:r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𝑘𝑚</m:t>
                        </m:r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·1000</m:t>
                        </m:r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·1</m:t>
                        </m:r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1·</m:t>
                        </m:r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·1</m:t>
                        </m:r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𝑘𝑚</m:t>
                        </m:r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·3600</m:t>
                        </m:r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s-ES" sz="18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120000</m:t>
                        </m:r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3600</m:t>
                        </m:r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s-ES" sz="18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=33.3 </m:t>
                    </m:r>
                    <m:f>
                      <m:fPr>
                        <m:ctrlP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s-ES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s-ES" sz="1800">
                  <a:solidFill>
                    <a:schemeClr val="accent6"/>
                  </a:solidFill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CB6E50D2-E441-401D-A4F4-5CD8A5F880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760" y="861115"/>
                <a:ext cx="6005875" cy="399212"/>
              </a:xfrm>
              <a:prstGeom prst="rect">
                <a:avLst/>
              </a:prstGeom>
              <a:blipFill>
                <a:blip r:embed="rId3"/>
                <a:stretch>
                  <a:fillRect l="-2437" t="-4545" b="-1969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529287C2-44DE-450C-8D08-35E0759FA3F8}"/>
              </a:ext>
            </a:extLst>
          </p:cNvPr>
          <p:cNvCxnSpPr>
            <a:cxnSpLocks/>
          </p:cNvCxnSpPr>
          <p:nvPr/>
        </p:nvCxnSpPr>
        <p:spPr>
          <a:xfrm>
            <a:off x="4231603" y="841091"/>
            <a:ext cx="140396" cy="19960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D23F9A6-6B45-4450-8B51-D41BD33BF592}"/>
              </a:ext>
            </a:extLst>
          </p:cNvPr>
          <p:cNvCxnSpPr>
            <a:cxnSpLocks/>
          </p:cNvCxnSpPr>
          <p:nvPr/>
        </p:nvCxnSpPr>
        <p:spPr>
          <a:xfrm>
            <a:off x="4424050" y="1126980"/>
            <a:ext cx="140396" cy="19960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1D8368BC-160C-4A7E-BB1B-A4757004FECB}"/>
              </a:ext>
            </a:extLst>
          </p:cNvPr>
          <p:cNvCxnSpPr>
            <a:cxnSpLocks/>
          </p:cNvCxnSpPr>
          <p:nvPr/>
        </p:nvCxnSpPr>
        <p:spPr>
          <a:xfrm>
            <a:off x="5144890" y="853327"/>
            <a:ext cx="140396" cy="19960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F7A50DF3-A04B-47B8-A4D7-8E1DE9B2C88E}"/>
              </a:ext>
            </a:extLst>
          </p:cNvPr>
          <p:cNvCxnSpPr>
            <a:cxnSpLocks/>
          </p:cNvCxnSpPr>
          <p:nvPr/>
        </p:nvCxnSpPr>
        <p:spPr>
          <a:xfrm>
            <a:off x="4095889" y="1105843"/>
            <a:ext cx="140396" cy="19960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145572"/>
      </p:ext>
    </p:extLst>
  </p:cSld>
  <p:clrMapOvr>
    <a:masterClrMapping/>
  </p:clrMapOvr>
</p:sld>
</file>

<file path=ppt/theme/theme1.xml><?xml version="1.0" encoding="utf-8"?>
<a:theme xmlns:a="http://schemas.openxmlformats.org/drawingml/2006/main" name="Eleanor template">
  <a:themeElements>
    <a:clrScheme name="Custom 347">
      <a:dk1>
        <a:srgbClr val="2E3037"/>
      </a:dk1>
      <a:lt1>
        <a:srgbClr val="FFFFFF"/>
      </a:lt1>
      <a:dk2>
        <a:srgbClr val="666666"/>
      </a:dk2>
      <a:lt2>
        <a:srgbClr val="F3F3F3"/>
      </a:lt2>
      <a:accent1>
        <a:srgbClr val="39C0BA"/>
      </a:accent1>
      <a:accent2>
        <a:srgbClr val="90E6E2"/>
      </a:accent2>
      <a:accent3>
        <a:srgbClr val="F35B69"/>
      </a:accent3>
      <a:accent4>
        <a:srgbClr val="FAB2B9"/>
      </a:accent4>
      <a:accent5>
        <a:srgbClr val="999FA9"/>
      </a:accent5>
      <a:accent6>
        <a:srgbClr val="E2E7EE"/>
      </a:accent6>
      <a:hlink>
        <a:srgbClr val="39C0B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389</Words>
  <Application>Microsoft Office PowerPoint</Application>
  <PresentationFormat>Presentación en pantalla (16:9)</PresentationFormat>
  <Paragraphs>83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Quicksand</vt:lpstr>
      <vt:lpstr>Cambria Math</vt:lpstr>
      <vt:lpstr>Arial</vt:lpstr>
      <vt:lpstr>Eleanor template</vt:lpstr>
      <vt:lpstr>Física i química EL MOVIMENT</vt:lpstr>
      <vt:lpstr>El moviment és relatiu</vt:lpstr>
      <vt:lpstr>1. EL MOVIMENT ÉS RELATIU</vt:lpstr>
      <vt:lpstr>Presentación de PowerPoint</vt:lpstr>
      <vt:lpstr>2. ELEMENTS PER A ESTUDIAR EL MOVIMENT</vt:lpstr>
      <vt:lpstr>Presentación de PowerPoint</vt:lpstr>
      <vt:lpstr>3. CANVI D’UNITATS DE VELOCITAT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Física i química EL MOVIMENT</dc:title>
  <dc:creator>Eva</dc:creator>
  <cp:lastModifiedBy>Eva Arnau</cp:lastModifiedBy>
  <cp:revision>10</cp:revision>
  <dcterms:modified xsi:type="dcterms:W3CDTF">2021-05-31T17:41:43Z</dcterms:modified>
</cp:coreProperties>
</file>