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309FD-16B4-40D6-827D-C2FB862371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TEMA 6 – EL MOVIMENT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1616F6-B848-441B-A309-FC00971382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ESQUEMES FÍSICA I QUÍMICA</a:t>
            </a:r>
          </a:p>
        </p:txBody>
      </p:sp>
    </p:spTree>
    <p:extLst>
      <p:ext uri="{BB962C8B-B14F-4D97-AF65-F5344CB8AC3E}">
        <p14:creationId xmlns:p14="http://schemas.microsoft.com/office/powerpoint/2010/main" val="14376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03B6FB-11D1-4C2D-9EE9-AB1B8CE14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s-ES"/>
              <a:t>El moviment és relatiu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E980ECE-15A3-4E59-9773-7C1786105F6A}"/>
              </a:ext>
            </a:extLst>
          </p:cNvPr>
          <p:cNvSpPr/>
          <p:nvPr/>
        </p:nvSpPr>
        <p:spPr>
          <a:xfrm>
            <a:off x="1996580" y="2801924"/>
            <a:ext cx="3363985" cy="36072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</a:rPr>
              <a:t>SISTEMA DE REFERÈNCIA (SR)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54119AA-1A14-4A9E-BD8F-DA08EB27BD8E}"/>
              </a:ext>
            </a:extLst>
          </p:cNvPr>
          <p:cNvSpPr/>
          <p:nvPr/>
        </p:nvSpPr>
        <p:spPr>
          <a:xfrm>
            <a:off x="6768840" y="2801924"/>
            <a:ext cx="1192311" cy="36072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</a:rPr>
              <a:t>OBJECTE</a:t>
            </a:r>
          </a:p>
        </p:txBody>
      </p:sp>
      <p:sp>
        <p:nvSpPr>
          <p:cNvPr id="6" name="Signo más 5">
            <a:extLst>
              <a:ext uri="{FF2B5EF4-FFF2-40B4-BE49-F238E27FC236}">
                <a16:creationId xmlns:a16="http://schemas.microsoft.com/office/drawing/2014/main" id="{07A49FB5-6B74-4526-864D-74726F458BB3}"/>
              </a:ext>
            </a:extLst>
          </p:cNvPr>
          <p:cNvSpPr/>
          <p:nvPr/>
        </p:nvSpPr>
        <p:spPr>
          <a:xfrm>
            <a:off x="5871756" y="2801924"/>
            <a:ext cx="385893" cy="36072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5756906-F2AD-438C-8A64-01462770806B}"/>
              </a:ext>
            </a:extLst>
          </p:cNvPr>
          <p:cNvSpPr txBox="1"/>
          <p:nvPr/>
        </p:nvSpPr>
        <p:spPr>
          <a:xfrm>
            <a:off x="1996580" y="3162650"/>
            <a:ext cx="3363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Punt respecte del qual podem vore si hi ha moviment</a:t>
            </a:r>
          </a:p>
          <a:p>
            <a: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No es mou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79A1445-4E5C-4EE5-A838-379F185D1AEB}"/>
              </a:ext>
            </a:extLst>
          </p:cNvPr>
          <p:cNvSpPr txBox="1"/>
          <p:nvPr/>
        </p:nvSpPr>
        <p:spPr>
          <a:xfrm>
            <a:off x="6768840" y="3152001"/>
            <a:ext cx="1276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/>
              <a:t>Es mou o no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58909650-25CB-4267-AA4B-AD64C2B677EC}"/>
              </a:ext>
            </a:extLst>
          </p:cNvPr>
          <p:cNvCxnSpPr>
            <a:stCxn id="8" idx="3"/>
          </p:cNvCxnSpPr>
          <p:nvPr/>
        </p:nvCxnSpPr>
        <p:spPr>
          <a:xfrm flipV="1">
            <a:off x="8045042" y="2701255"/>
            <a:ext cx="645952" cy="58924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33CD4B2A-FB0D-4D28-AD19-DD5DC493CADC}"/>
              </a:ext>
            </a:extLst>
          </p:cNvPr>
          <p:cNvCxnSpPr>
            <a:stCxn id="8" idx="3"/>
          </p:cNvCxnSpPr>
          <p:nvPr/>
        </p:nvCxnSpPr>
        <p:spPr>
          <a:xfrm>
            <a:off x="8045042" y="3290501"/>
            <a:ext cx="612397" cy="585213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31706E6-0CB5-4C90-A415-C5922BDA8678}"/>
              </a:ext>
            </a:extLst>
          </p:cNvPr>
          <p:cNvSpPr txBox="1"/>
          <p:nvPr/>
        </p:nvSpPr>
        <p:spPr>
          <a:xfrm>
            <a:off x="8657439" y="2601170"/>
            <a:ext cx="3414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 b="1"/>
              <a:t>MOVIMENT:</a:t>
            </a:r>
            <a:r>
              <a:rPr lang="es-ES" sz="1200"/>
              <a:t> si la distància entre el </a:t>
            </a:r>
            <a:r>
              <a:rPr lang="es-ES" sz="1200" u="sng"/>
              <a:t>SR</a:t>
            </a:r>
            <a:r>
              <a:rPr lang="es-ES" sz="1200"/>
              <a:t> i l’</a:t>
            </a:r>
            <a:r>
              <a:rPr lang="es-ES" sz="1200" u="sng"/>
              <a:t>objecte</a:t>
            </a:r>
            <a:r>
              <a:rPr lang="es-ES" sz="1200"/>
              <a:t> canvia.</a:t>
            </a:r>
            <a:endParaRPr lang="es-ES" sz="1200" b="1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1E76AB3-092B-44DA-9BD8-FB8916223297}"/>
              </a:ext>
            </a:extLst>
          </p:cNvPr>
          <p:cNvSpPr txBox="1"/>
          <p:nvPr/>
        </p:nvSpPr>
        <p:spPr>
          <a:xfrm>
            <a:off x="8597640" y="3706374"/>
            <a:ext cx="1947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 b="1"/>
              <a:t>REPÒS:</a:t>
            </a:r>
            <a:r>
              <a:rPr lang="es-ES" sz="1200"/>
              <a:t> en cas contrari</a:t>
            </a:r>
            <a:endParaRPr lang="es-ES" sz="1200" b="1"/>
          </a:p>
        </p:txBody>
      </p:sp>
    </p:spTree>
    <p:extLst>
      <p:ext uri="{BB962C8B-B14F-4D97-AF65-F5344CB8AC3E}">
        <p14:creationId xmlns:p14="http://schemas.microsoft.com/office/powerpoint/2010/main" val="2172920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CC0FD2-090D-4096-BD55-7FC8529E9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4966673"/>
            <a:ext cx="10161793" cy="972733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s-ES" sz="3600"/>
              <a:t>Elements per a estudiar el moviment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AC3C08C-6873-49E9-8611-DCCFB1ABE0B8}"/>
              </a:ext>
            </a:extLst>
          </p:cNvPr>
          <p:cNvSpPr/>
          <p:nvPr/>
        </p:nvSpPr>
        <p:spPr>
          <a:xfrm>
            <a:off x="343949" y="343519"/>
            <a:ext cx="1367405" cy="36072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</a:rPr>
              <a:t>POSICIÓ</a:t>
            </a:r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F033BE12-431A-419F-BF92-FFD5868E4455}"/>
              </a:ext>
            </a:extLst>
          </p:cNvPr>
          <p:cNvSpPr/>
          <p:nvPr/>
        </p:nvSpPr>
        <p:spPr>
          <a:xfrm>
            <a:off x="1778466" y="402241"/>
            <a:ext cx="335559" cy="2432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F39ECC5-A866-4E51-BB95-40B6463CC3C8}"/>
              </a:ext>
            </a:extLst>
          </p:cNvPr>
          <p:cNvSpPr txBox="1"/>
          <p:nvPr/>
        </p:nvSpPr>
        <p:spPr>
          <a:xfrm>
            <a:off x="2114025" y="354604"/>
            <a:ext cx="32447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u="sng"/>
              <a:t>On està</a:t>
            </a:r>
            <a:r>
              <a:rPr lang="es-ES" sz="1600"/>
              <a:t> un cos a partir d’un SR</a:t>
            </a:r>
            <a:endParaRPr lang="es-ES" sz="1600" u="sng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B4E255B2-7B3B-4C9B-8A7E-0581F6C17AD1}"/>
              </a:ext>
            </a:extLst>
          </p:cNvPr>
          <p:cNvCxnSpPr/>
          <p:nvPr/>
        </p:nvCxnSpPr>
        <p:spPr>
          <a:xfrm>
            <a:off x="592547" y="1262284"/>
            <a:ext cx="10536573" cy="0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5FE081BE-D839-4E41-A926-844C65B1DC1D}"/>
              </a:ext>
            </a:extLst>
          </p:cNvPr>
          <p:cNvCxnSpPr>
            <a:cxnSpLocks/>
          </p:cNvCxnSpPr>
          <p:nvPr/>
        </p:nvCxnSpPr>
        <p:spPr>
          <a:xfrm>
            <a:off x="6098523" y="1077726"/>
            <a:ext cx="0" cy="184558"/>
          </a:xfrm>
          <a:prstGeom prst="line">
            <a:avLst/>
          </a:prstGeom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3EFE1E3-9711-4323-9673-78704D84FAA8}"/>
              </a:ext>
            </a:extLst>
          </p:cNvPr>
          <p:cNvSpPr txBox="1"/>
          <p:nvPr/>
        </p:nvSpPr>
        <p:spPr>
          <a:xfrm>
            <a:off x="5942071" y="74412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0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97121F5-7053-468D-B225-6AB18F79237C}"/>
              </a:ext>
            </a:extLst>
          </p:cNvPr>
          <p:cNvSpPr txBox="1"/>
          <p:nvPr/>
        </p:nvSpPr>
        <p:spPr>
          <a:xfrm>
            <a:off x="5878751" y="1262176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SR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9FFCCAC-60E9-4567-BE1A-4C9BEECA206E}"/>
              </a:ext>
            </a:extLst>
          </p:cNvPr>
          <p:cNvSpPr txBox="1"/>
          <p:nvPr/>
        </p:nvSpPr>
        <p:spPr>
          <a:xfrm>
            <a:off x="5009145" y="130992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-</a:t>
            </a: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029C2385-442D-422B-A821-F2825737FB8B}"/>
              </a:ext>
            </a:extLst>
          </p:cNvPr>
          <p:cNvCxnSpPr>
            <a:stCxn id="14" idx="1"/>
          </p:cNvCxnSpPr>
          <p:nvPr/>
        </p:nvCxnSpPr>
        <p:spPr>
          <a:xfrm flipH="1">
            <a:off x="4401150" y="1446842"/>
            <a:ext cx="147760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168581E0-4545-4922-9D9A-9452C3A54656}"/>
              </a:ext>
            </a:extLst>
          </p:cNvPr>
          <p:cNvCxnSpPr>
            <a:cxnSpLocks/>
          </p:cNvCxnSpPr>
          <p:nvPr/>
        </p:nvCxnSpPr>
        <p:spPr>
          <a:xfrm>
            <a:off x="6318295" y="1446842"/>
            <a:ext cx="146592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FE18DCA-DF23-4DBF-9155-5A9D893415BC}"/>
              </a:ext>
            </a:extLst>
          </p:cNvPr>
          <p:cNvSpPr txBox="1"/>
          <p:nvPr/>
        </p:nvSpPr>
        <p:spPr>
          <a:xfrm>
            <a:off x="6889193" y="137004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+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7341B339-EF8F-41CD-8B5E-58D6B0E85CA7}"/>
              </a:ext>
            </a:extLst>
          </p:cNvPr>
          <p:cNvSpPr/>
          <p:nvPr/>
        </p:nvSpPr>
        <p:spPr>
          <a:xfrm>
            <a:off x="3415759" y="2017392"/>
            <a:ext cx="1944847" cy="36072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</a:rPr>
              <a:t>DESPLAÇAMENT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43AB5898-23C6-4258-9AB9-8E4B24D56B5A}"/>
              </a:ext>
            </a:extLst>
          </p:cNvPr>
          <p:cNvSpPr/>
          <p:nvPr/>
        </p:nvSpPr>
        <p:spPr>
          <a:xfrm>
            <a:off x="6681790" y="2017392"/>
            <a:ext cx="2442005" cy="36072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</a:rPr>
              <a:t>ESPAI RECORREGUT</a:t>
            </a:r>
          </a:p>
        </p:txBody>
      </p:sp>
      <p:sp>
        <p:nvSpPr>
          <p:cNvPr id="24" name="Es igual a 23">
            <a:extLst>
              <a:ext uri="{FF2B5EF4-FFF2-40B4-BE49-F238E27FC236}">
                <a16:creationId xmlns:a16="http://schemas.microsoft.com/office/drawing/2014/main" id="{0CFF6B80-9BE7-490A-AAD7-42B773455040}"/>
              </a:ext>
            </a:extLst>
          </p:cNvPr>
          <p:cNvSpPr/>
          <p:nvPr/>
        </p:nvSpPr>
        <p:spPr>
          <a:xfrm>
            <a:off x="5762935" y="2017392"/>
            <a:ext cx="589943" cy="360721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E46A82B1-53B1-41E7-99FF-207381427FB7}"/>
              </a:ext>
            </a:extLst>
          </p:cNvPr>
          <p:cNvCxnSpPr/>
          <p:nvPr/>
        </p:nvCxnSpPr>
        <p:spPr>
          <a:xfrm>
            <a:off x="5860834" y="2017391"/>
            <a:ext cx="394143" cy="36072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2D14ABF4-5EB7-4B1C-8962-D651441F7165}"/>
              </a:ext>
            </a:extLst>
          </p:cNvPr>
          <p:cNvSpPr txBox="1"/>
          <p:nvPr/>
        </p:nvSpPr>
        <p:spPr>
          <a:xfrm>
            <a:off x="3385259" y="2386615"/>
            <a:ext cx="1975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/>
              <a:t>distància més curta entre dos punts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89BD286-152E-4B1C-8D7A-6C8604C2A4B9}"/>
              </a:ext>
            </a:extLst>
          </p:cNvPr>
          <p:cNvSpPr txBox="1"/>
          <p:nvPr/>
        </p:nvSpPr>
        <p:spPr>
          <a:xfrm>
            <a:off x="3065718" y="2881801"/>
            <a:ext cx="2644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/>
              <a:t>POSICIÓ FINAL – POSICIÓ INCIAL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5F17D07D-AB0C-4925-9F92-61E9C9790774}"/>
              </a:ext>
            </a:extLst>
          </p:cNvPr>
          <p:cNvSpPr txBox="1"/>
          <p:nvPr/>
        </p:nvSpPr>
        <p:spPr>
          <a:xfrm>
            <a:off x="6681790" y="2386614"/>
            <a:ext cx="2442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/>
              <a:t>distància que recorre el mòbil al llarg del camí recorregut</a:t>
            </a:r>
          </a:p>
        </p:txBody>
      </p:sp>
      <p:graphicFrame>
        <p:nvGraphicFramePr>
          <p:cNvPr id="30" name="Tabla 30">
            <a:extLst>
              <a:ext uri="{FF2B5EF4-FFF2-40B4-BE49-F238E27FC236}">
                <a16:creationId xmlns:a16="http://schemas.microsoft.com/office/drawing/2014/main" id="{56650F63-D3B1-4BE2-A9FE-4997EEDAF3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5558"/>
              </p:ext>
            </p:extLst>
          </p:nvPr>
        </p:nvGraphicFramePr>
        <p:xfrm>
          <a:off x="4844936" y="3277058"/>
          <a:ext cx="2502128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02128">
                  <a:extLst>
                    <a:ext uri="{9D8B030D-6E8A-4147-A177-3AD203B41FA5}">
                      <a16:colId xmlns:a16="http://schemas.microsoft.com/office/drawing/2014/main" val="2232580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ATENCIÓ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366338"/>
                  </a:ext>
                </a:extLst>
              </a:tr>
            </a:tbl>
          </a:graphicData>
        </a:graphic>
      </p:graphicFrame>
      <p:sp>
        <p:nvSpPr>
          <p:cNvPr id="32" name="CuadroTexto 31">
            <a:extLst>
              <a:ext uri="{FF2B5EF4-FFF2-40B4-BE49-F238E27FC236}">
                <a16:creationId xmlns:a16="http://schemas.microsoft.com/office/drawing/2014/main" id="{18C40966-7C92-4CC8-825C-6AA601383C86}"/>
              </a:ext>
            </a:extLst>
          </p:cNvPr>
          <p:cNvSpPr txBox="1"/>
          <p:nvPr/>
        </p:nvSpPr>
        <p:spPr>
          <a:xfrm>
            <a:off x="4836903" y="3677693"/>
            <a:ext cx="2442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es-ES" sz="1200"/>
              <a:t>Si el moviment és en línea recta en un mateix sentit/direcció </a:t>
            </a:r>
            <a:r>
              <a:rPr lang="es-ES" sz="1200">
                <a:sym typeface="Wingdings" panose="05000000000000000000" pitchFamily="2" charset="2"/>
              </a:rPr>
              <a:t> </a:t>
            </a:r>
            <a:r>
              <a:rPr lang="es-ES" sz="1200" b="1">
                <a:sym typeface="Wingdings" panose="05000000000000000000" pitchFamily="2" charset="2"/>
              </a:rPr>
              <a:t>coincideixen</a:t>
            </a:r>
            <a:endParaRPr lang="es-ES" sz="1200" b="1"/>
          </a:p>
        </p:txBody>
      </p:sp>
    </p:spTree>
    <p:extLst>
      <p:ext uri="{BB962C8B-B14F-4D97-AF65-F5344CB8AC3E}">
        <p14:creationId xmlns:p14="http://schemas.microsoft.com/office/powerpoint/2010/main" val="340898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5FBC2F-548C-4A98-913F-6DE250E55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s-ES"/>
              <a:t>Canvi d’unitats de velocitat (1/2)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34BE525-050E-4650-88B1-96412F644A83}"/>
              </a:ext>
            </a:extLst>
          </p:cNvPr>
          <p:cNvSpPr/>
          <p:nvPr/>
        </p:nvSpPr>
        <p:spPr>
          <a:xfrm>
            <a:off x="6036179" y="1510029"/>
            <a:ext cx="1367405" cy="36072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solidFill>
                  <a:schemeClr val="tx1"/>
                </a:solidFill>
              </a:rPr>
              <a:t>VELOCITAT</a:t>
            </a:r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28680AFD-58F4-46A8-9D7B-035655F01C92}"/>
              </a:ext>
            </a:extLst>
          </p:cNvPr>
          <p:cNvSpPr/>
          <p:nvPr/>
        </p:nvSpPr>
        <p:spPr>
          <a:xfrm>
            <a:off x="7470696" y="1568751"/>
            <a:ext cx="335559" cy="2432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0696329-70BD-46D0-801C-14C16F7110B7}"/>
              </a:ext>
            </a:extLst>
          </p:cNvPr>
          <p:cNvSpPr txBox="1"/>
          <p:nvPr/>
        </p:nvSpPr>
        <p:spPr>
          <a:xfrm>
            <a:off x="7806255" y="1398003"/>
            <a:ext cx="4385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/>
              <a:t>Indica com varia la </a:t>
            </a:r>
            <a:r>
              <a:rPr lang="es-ES" sz="1600" b="1">
                <a:solidFill>
                  <a:schemeClr val="accent3"/>
                </a:solidFill>
              </a:rPr>
              <a:t>posició</a:t>
            </a:r>
            <a:r>
              <a:rPr lang="es-ES" sz="1600"/>
              <a:t> en un </a:t>
            </a:r>
            <a:r>
              <a:rPr lang="es-ES" sz="1600" b="1">
                <a:solidFill>
                  <a:schemeClr val="accent2"/>
                </a:solidFill>
              </a:rPr>
              <a:t>temps</a:t>
            </a:r>
            <a:r>
              <a:rPr lang="es-ES" sz="1600" b="1"/>
              <a:t> </a:t>
            </a:r>
            <a:r>
              <a:rPr lang="es-ES" sz="1600"/>
              <a:t>determinat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C806989-8A61-4E53-B422-85313804E8C4}"/>
                  </a:ext>
                </a:extLst>
              </p:cNvPr>
              <p:cNvSpPr txBox="1"/>
              <p:nvPr/>
            </p:nvSpPr>
            <p:spPr>
              <a:xfrm>
                <a:off x="6036179" y="2561166"/>
                <a:ext cx="6006709" cy="510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6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𝑐𝑎𝑛𝑣𝑖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𝑒𝑛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𝑙𝑎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1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𝒑𝒐𝒔𝒊𝒄𝒊</m:t>
                          </m:r>
                          <m:r>
                            <a:rPr lang="es-ES" sz="16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ó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</m:num>
                        <m:den>
                          <m:r>
                            <a:rPr lang="es-ES" sz="16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𝒕𝒆𝒎𝒑𝒔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𝑞𝑢𝑒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𝑡𝑎𝑟𝑑𝑎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𝑒𝑛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𝑐𝑎𝑛𝑣𝑖𝑎𝑟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 →</m:t>
                          </m:r>
                        </m:den>
                      </m:f>
                      <m:r>
                        <a:rPr lang="es-E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s-E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𝑘𝑚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h𝑚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𝑑𝑎𝑚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𝑑𝑐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𝑚𝑚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…</m:t>
                          </m:r>
                        </m:num>
                        <m:den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𝑑𝑖𝑒𝑠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s-ES" sz="1600" b="0" i="1" smtClean="0">
                              <a:latin typeface="Cambria Math" panose="02040503050406030204" pitchFamily="18" charset="0"/>
                            </a:rPr>
                            <m:t>…</m:t>
                          </m:r>
                        </m:den>
                      </m:f>
                    </m:oMath>
                  </m:oMathPara>
                </a14:m>
                <a:endParaRPr lang="es-ES"/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EC806989-8A61-4E53-B422-85313804E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6179" y="2561166"/>
                <a:ext cx="6006709" cy="5102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5DBB7816-4F87-4769-BCFC-940CED679325}"/>
                  </a:ext>
                </a:extLst>
              </p:cNvPr>
              <p:cNvSpPr txBox="1"/>
              <p:nvPr/>
            </p:nvSpPr>
            <p:spPr>
              <a:xfrm>
                <a:off x="6036179" y="3820504"/>
                <a:ext cx="4385745" cy="420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600"/>
                  <a:t>Sistema Internacional </a:t>
                </a:r>
                <a:r>
                  <a:rPr lang="es-ES" sz="160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s-E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</m:t>
                        </m:r>
                      </m:num>
                      <m:den>
                        <m:r>
                          <a:rPr lang="es-E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𝑠</m:t>
                        </m:r>
                      </m:den>
                    </m:f>
                  </m:oMath>
                </a14:m>
                <a:endParaRPr lang="es-ES" sz="1600"/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5DBB7816-4F87-4769-BCFC-940CED6793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6179" y="3820504"/>
                <a:ext cx="4385745" cy="420500"/>
              </a:xfrm>
              <a:prstGeom prst="rect">
                <a:avLst/>
              </a:prstGeom>
              <a:blipFill>
                <a:blip r:embed="rId3"/>
                <a:stretch>
                  <a:fillRect l="-694" b="-579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3129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F95DAD-0149-4F1A-85AD-90265DD4E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s-ES"/>
              <a:t>Canvi d’unitats de velocitat (2/2)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0A0438-D4B4-4D01-B85A-A58080852A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62CF1A-81DF-4DB0-9E39-3A69D2251E18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/>
          <a:lstStyle/>
          <a:p>
            <a:r>
              <a:rPr lang="es-ES"/>
              <a:t>Agrupar unitats de distància i temps i buscar </a:t>
            </a:r>
            <a:r>
              <a:rPr lang="es-ES" b="1"/>
              <a:t>equivalències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DAD0089-D926-4E0F-AEA4-0236C74E8E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/>
              <a:t>2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6E1896-8057-401D-ABDD-C31403390C6F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/>
          <a:lstStyle/>
          <a:p>
            <a:r>
              <a:rPr lang="es-ES"/>
              <a:t>Transformar les equivalències en </a:t>
            </a:r>
            <a:r>
              <a:rPr lang="es-ES" b="1"/>
              <a:t>factors de conversió </a:t>
            </a:r>
            <a:r>
              <a:rPr lang="es-ES"/>
              <a:t>(com són lo mateix, decidirem quina unitat va dalt i quina baix segons l’exemple)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75CD84F2-6106-4C20-96A1-B325D33795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/>
              <a:t>3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EF1F3A7C-D15D-45CF-ADAD-50D1A2A9DE9E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/>
          <a:lstStyle/>
          <a:p>
            <a:r>
              <a:rPr lang="es-ES"/>
              <a:t>Canviar l’unitat </a:t>
            </a:r>
            <a:r>
              <a:rPr lang="es-ES" b="1"/>
              <a:t>multiplicant</a:t>
            </a:r>
            <a:r>
              <a:rPr lang="es-ES"/>
              <a:t> el factor de conversió corresponent: </a:t>
            </a:r>
            <a:r>
              <a:rPr lang="es-ES" u="sng"/>
              <a:t>el que té la unitat que volem llevar en el costat contrari d’on està perquè s’anul·len</a:t>
            </a:r>
          </a:p>
        </p:txBody>
      </p:sp>
    </p:spTree>
    <p:extLst>
      <p:ext uri="{BB962C8B-B14F-4D97-AF65-F5344CB8AC3E}">
        <p14:creationId xmlns:p14="http://schemas.microsoft.com/office/powerpoint/2010/main" val="4337320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Sala de reuniones Ion</Template>
  <TotalTime>30</TotalTime>
  <Words>208</Words>
  <Application>Microsoft Office PowerPoint</Application>
  <PresentationFormat>Panorámica</PresentationFormat>
  <Paragraphs>36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Cambria Math</vt:lpstr>
      <vt:lpstr>Century Gothic</vt:lpstr>
      <vt:lpstr>Wingdings 3</vt:lpstr>
      <vt:lpstr>Sala de reuniones Ion</vt:lpstr>
      <vt:lpstr>TEMA 6 – EL MOVIMENT</vt:lpstr>
      <vt:lpstr>El moviment és relatiu</vt:lpstr>
      <vt:lpstr>Elements per a estudiar el moviment</vt:lpstr>
      <vt:lpstr>Canvi d’unitats de velocitat (1/2)</vt:lpstr>
      <vt:lpstr>Canvi d’unitats de velocitat (2/2)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6 – EL MOVIMENT</dc:title>
  <dc:creator>Eva Arnau</dc:creator>
  <cp:lastModifiedBy>Eva Arnau</cp:lastModifiedBy>
  <cp:revision>4</cp:revision>
  <dcterms:created xsi:type="dcterms:W3CDTF">2021-06-02T13:03:07Z</dcterms:created>
  <dcterms:modified xsi:type="dcterms:W3CDTF">2021-06-02T13:34:05Z</dcterms:modified>
</cp:coreProperties>
</file>