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95" r:id="rId4"/>
    <p:sldId id="260" r:id="rId5"/>
    <p:sldId id="296" r:id="rId6"/>
  </p:sldIdLst>
  <p:sldSz cx="9144000" cy="5143500" type="screen16x9"/>
  <p:notesSz cx="6858000" cy="9144000"/>
  <p:embeddedFontLst>
    <p:embeddedFont>
      <p:font typeface="IBM Plex Sans Condensed" panose="020B0604020202020204" charset="0"/>
      <p:regular r:id="rId8"/>
      <p:bold r:id="rId9"/>
      <p:italic r:id="rId10"/>
      <p:boldItalic r:id="rId11"/>
    </p:embeddedFont>
    <p:embeddedFont>
      <p:font typeface="IBM Plex Sans Condensed SemiBold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4FE"/>
    <a:srgbClr val="E4D5EF"/>
    <a:srgbClr val="C8B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89BB572-1B68-462D-B793-B88C9195D2F7}">
  <a:tblStyle styleId="{489BB572-1B68-462D-B793-B88C9195D2F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0F77BAC-73EE-4606-9A49-55C17A8F554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8059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4526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100" y="100"/>
            <a:ext cx="9144000" cy="1665300"/>
          </a:xfrm>
          <a:prstGeom prst="rect">
            <a:avLst/>
          </a:prstGeom>
          <a:gradFill>
            <a:gsLst>
              <a:gs pos="0">
                <a:srgbClr val="020F2B">
                  <a:alpha val="33725"/>
                </a:srgbClr>
              </a:gs>
              <a:gs pos="100000">
                <a:srgbClr val="010C16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9200" y="1665500"/>
            <a:ext cx="9144000" cy="2585700"/>
          </a:xfrm>
          <a:prstGeom prst="rect">
            <a:avLst/>
          </a:prstGeom>
          <a:gradFill>
            <a:gsLst>
              <a:gs pos="0">
                <a:srgbClr val="FFFFFF">
                  <a:alpha val="19215"/>
                </a:srgbClr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IBM Plex Sans Condensed SemiBold"/>
              <a:ea typeface="IBM Plex Sans Condensed SemiBold"/>
              <a:cs typeface="IBM Plex Sans Condensed SemiBold"/>
              <a:sym typeface="IBM Plex Sans Condensed SemiBold"/>
            </a:endParaRPr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2">
            <a:alphaModFix amt="60000"/>
          </a:blip>
          <a:stretch>
            <a:fillRect/>
          </a:stretch>
        </p:blipFill>
        <p:spPr>
          <a:xfrm rot="5400000" flipH="1">
            <a:off x="4455737" y="-3015113"/>
            <a:ext cx="232525" cy="91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008725" y="2090950"/>
            <a:ext cx="7126800" cy="3052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 rot="10800000">
            <a:off x="100" y="100"/>
            <a:ext cx="9144000" cy="1665300"/>
          </a:xfrm>
          <a:prstGeom prst="rect">
            <a:avLst/>
          </a:prstGeom>
          <a:gradFill>
            <a:gsLst>
              <a:gs pos="0">
                <a:srgbClr val="020F2B">
                  <a:alpha val="33725"/>
                </a:srgbClr>
              </a:gs>
              <a:gs pos="100000">
                <a:srgbClr val="010C16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/>
          <p:nvPr/>
        </p:nvSpPr>
        <p:spPr>
          <a:xfrm>
            <a:off x="-9200" y="1665500"/>
            <a:ext cx="9144000" cy="2585700"/>
          </a:xfrm>
          <a:prstGeom prst="rect">
            <a:avLst/>
          </a:prstGeom>
          <a:gradFill>
            <a:gsLst>
              <a:gs pos="0">
                <a:srgbClr val="FFFFFF">
                  <a:alpha val="19215"/>
                </a:srgbClr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IBM Plex Sans Condensed SemiBold"/>
              <a:ea typeface="IBM Plex Sans Condensed SemiBold"/>
              <a:cs typeface="IBM Plex Sans Condensed SemiBold"/>
              <a:sym typeface="IBM Plex Sans Condensed SemiBold"/>
            </a:endParaRPr>
          </a:p>
        </p:txBody>
      </p:sp>
      <p:pic>
        <p:nvPicPr>
          <p:cNvPr id="17" name="Google Shape;17;p3"/>
          <p:cNvPicPr preferRelativeResize="0"/>
          <p:nvPr/>
        </p:nvPicPr>
        <p:blipFill>
          <a:blip r:embed="rId2">
            <a:alphaModFix amt="60000"/>
          </a:blip>
          <a:stretch>
            <a:fillRect/>
          </a:stretch>
        </p:blipFill>
        <p:spPr>
          <a:xfrm rot="5400000" flipH="1">
            <a:off x="4455737" y="-3015113"/>
            <a:ext cx="232525" cy="91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1388250" y="2192950"/>
            <a:ext cx="6367500" cy="1159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388250" y="2992455"/>
            <a:ext cx="63675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/>
          <p:nvPr/>
        </p:nvSpPr>
        <p:spPr>
          <a:xfrm>
            <a:off x="2686000" y="-9200"/>
            <a:ext cx="6458100" cy="5152800"/>
          </a:xfrm>
          <a:prstGeom prst="rect">
            <a:avLst/>
          </a:prstGeom>
          <a:gradFill>
            <a:gsLst>
              <a:gs pos="0">
                <a:srgbClr val="020F2B">
                  <a:alpha val="33725"/>
                </a:srgbClr>
              </a:gs>
              <a:gs pos="100000">
                <a:srgbClr val="010C16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7"/>
          <p:cNvSpPr/>
          <p:nvPr/>
        </p:nvSpPr>
        <p:spPr>
          <a:xfrm>
            <a:off x="-9200" y="-9200"/>
            <a:ext cx="2695200" cy="2585700"/>
          </a:xfrm>
          <a:prstGeom prst="rect">
            <a:avLst/>
          </a:prstGeom>
          <a:gradFill>
            <a:gsLst>
              <a:gs pos="0">
                <a:srgbClr val="FFFFFF">
                  <a:alpha val="19215"/>
                </a:srgbClr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IBM Plex Sans Condensed SemiBold"/>
              <a:ea typeface="IBM Plex Sans Condensed SemiBold"/>
              <a:cs typeface="IBM Plex Sans Condensed SemiBold"/>
              <a:sym typeface="IBM Plex Sans Condensed SemiBold"/>
            </a:endParaRPr>
          </a:p>
        </p:txBody>
      </p:sp>
      <p:pic>
        <p:nvPicPr>
          <p:cNvPr id="44" name="Google Shape;44;p7"/>
          <p:cNvPicPr preferRelativeResize="0"/>
          <p:nvPr/>
        </p:nvPicPr>
        <p:blipFill>
          <a:blip r:embed="rId2">
            <a:alphaModFix amt="60000"/>
          </a:blip>
          <a:stretch>
            <a:fillRect/>
          </a:stretch>
        </p:blipFill>
        <p:spPr>
          <a:xfrm rot="-5400000">
            <a:off x="195236" y="2490739"/>
            <a:ext cx="5152700" cy="171222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306400" y="557250"/>
            <a:ext cx="2064000" cy="406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3172775" y="557250"/>
            <a:ext cx="2676300" cy="406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▫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6010374" y="557250"/>
            <a:ext cx="2676300" cy="406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▫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77588B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06400" y="557250"/>
            <a:ext cx="2064000" cy="4061700"/>
          </a:xfrm>
          <a:prstGeom prst="rect">
            <a:avLst/>
          </a:prstGeom>
          <a:noFill/>
          <a:ln>
            <a:noFill/>
          </a:ln>
          <a:effectLst>
            <a:outerShdw blurRad="28575" dist="9525" dir="5400000" algn="bl" rotWithShape="0">
              <a:srgbClr val="010C16">
                <a:alpha val="1500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IBM Plex Sans Condensed SemiBold"/>
              <a:buNone/>
              <a:defRPr sz="30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IBM Plex Sans Condensed SemiBold"/>
              <a:buNone/>
              <a:defRPr sz="30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IBM Plex Sans Condensed SemiBold"/>
              <a:buNone/>
              <a:defRPr sz="30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IBM Plex Sans Condensed SemiBold"/>
              <a:buNone/>
              <a:defRPr sz="30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IBM Plex Sans Condensed SemiBold"/>
              <a:buNone/>
              <a:defRPr sz="30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IBM Plex Sans Condensed SemiBold"/>
              <a:buNone/>
              <a:defRPr sz="30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IBM Plex Sans Condensed SemiBold"/>
              <a:buNone/>
              <a:defRPr sz="30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IBM Plex Sans Condensed SemiBold"/>
              <a:buNone/>
              <a:defRPr sz="30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IBM Plex Sans Condensed SemiBold"/>
              <a:buNone/>
              <a:defRPr sz="30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74425" y="557250"/>
            <a:ext cx="5512500" cy="40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IBM Plex Sans Condensed"/>
              <a:buChar char="▫"/>
              <a:defRPr sz="2600">
                <a:solidFill>
                  <a:srgbClr val="FFFFFF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IBM Plex Sans Condensed"/>
              <a:buChar char="▫"/>
              <a:defRPr sz="2600">
                <a:solidFill>
                  <a:srgbClr val="FFFFFF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IBM Plex Sans Condensed"/>
              <a:buChar char="▫"/>
              <a:defRPr sz="2600">
                <a:solidFill>
                  <a:srgbClr val="FFFFFF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IBM Plex Sans Condensed"/>
              <a:buChar char="▫"/>
              <a:defRPr sz="2600">
                <a:solidFill>
                  <a:srgbClr val="FFFFFF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IBM Plex Sans Condensed"/>
              <a:buChar char="▫"/>
              <a:defRPr sz="2600">
                <a:solidFill>
                  <a:srgbClr val="FFFFFF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IBM Plex Sans Condensed"/>
              <a:buChar char="▫"/>
              <a:defRPr sz="2600">
                <a:solidFill>
                  <a:srgbClr val="FFFFFF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IBM Plex Sans Condensed"/>
              <a:buChar char="▫"/>
              <a:defRPr sz="2600">
                <a:solidFill>
                  <a:srgbClr val="FFFFFF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IBM Plex Sans Condensed"/>
              <a:buChar char="▫"/>
              <a:defRPr sz="2600">
                <a:solidFill>
                  <a:srgbClr val="FFFFFF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IBM Plex Sans Condensed"/>
              <a:buChar char="▫"/>
              <a:defRPr sz="2600">
                <a:solidFill>
                  <a:srgbClr val="FFFFFF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buNone/>
              <a:defRPr sz="13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1pPr>
            <a:lvl2pPr lvl="1" algn="r">
              <a:buNone/>
              <a:defRPr sz="13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2pPr>
            <a:lvl3pPr lvl="2" algn="r">
              <a:buNone/>
              <a:defRPr sz="13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3pPr>
            <a:lvl4pPr lvl="3" algn="r">
              <a:buNone/>
              <a:defRPr sz="13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4pPr>
            <a:lvl5pPr lvl="4" algn="r">
              <a:buNone/>
              <a:defRPr sz="13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5pPr>
            <a:lvl6pPr lvl="5" algn="r">
              <a:buNone/>
              <a:defRPr sz="13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6pPr>
            <a:lvl7pPr lvl="6" algn="r">
              <a:buNone/>
              <a:defRPr sz="13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7pPr>
            <a:lvl8pPr lvl="7" algn="r">
              <a:buNone/>
              <a:defRPr sz="13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8pPr>
            <a:lvl9pPr lvl="8" algn="r">
              <a:buNone/>
              <a:defRPr sz="1300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ctrTitle"/>
          </p:nvPr>
        </p:nvSpPr>
        <p:spPr>
          <a:xfrm>
            <a:off x="1008725" y="2090950"/>
            <a:ext cx="7126800" cy="3052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/>
              <a:t>ENGLISH EXAM</a:t>
            </a:r>
            <a:endParaRPr sz="7200"/>
          </a:p>
        </p:txBody>
      </p:sp>
      <p:sp>
        <p:nvSpPr>
          <p:cNvPr id="11" name="Google Shape;89;p14">
            <a:extLst>
              <a:ext uri="{FF2B5EF4-FFF2-40B4-BE49-F238E27FC236}">
                <a16:creationId xmlns:a16="http://schemas.microsoft.com/office/drawing/2014/main" id="{9942A7BC-E31D-4EFE-9138-CD01AB22ED74}"/>
              </a:ext>
            </a:extLst>
          </p:cNvPr>
          <p:cNvSpPr txBox="1">
            <a:spLocks/>
          </p:cNvSpPr>
          <p:nvPr/>
        </p:nvSpPr>
        <p:spPr>
          <a:xfrm>
            <a:off x="767333" y="867679"/>
            <a:ext cx="7126800" cy="921074"/>
          </a:xfrm>
          <a:prstGeom prst="rect">
            <a:avLst/>
          </a:prstGeom>
          <a:noFill/>
          <a:ln>
            <a:noFill/>
          </a:ln>
          <a:effectLst>
            <a:outerShdw blurRad="28575" dist="9525" dir="5400000" algn="bl" rotWithShape="0">
              <a:srgbClr val="010C16">
                <a:alpha val="1500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IBM Plex Sans Condensed SemiBold"/>
              <a:buNone/>
              <a:defRPr sz="6000" b="0" i="0" u="none" strike="noStrike" cap="none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IBM Plex Sans Condensed SemiBold"/>
              <a:buNone/>
              <a:defRPr sz="6000" b="0" i="0" u="none" strike="noStrike" cap="none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IBM Plex Sans Condensed SemiBold"/>
              <a:buNone/>
              <a:defRPr sz="6000" b="0" i="0" u="none" strike="noStrike" cap="none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IBM Plex Sans Condensed SemiBold"/>
              <a:buNone/>
              <a:defRPr sz="6000" b="0" i="0" u="none" strike="noStrike" cap="none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IBM Plex Sans Condensed SemiBold"/>
              <a:buNone/>
              <a:defRPr sz="6000" b="0" i="0" u="none" strike="noStrike" cap="none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IBM Plex Sans Condensed SemiBold"/>
              <a:buNone/>
              <a:defRPr sz="6000" b="0" i="0" u="none" strike="noStrike" cap="none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IBM Plex Sans Condensed SemiBold"/>
              <a:buNone/>
              <a:defRPr sz="6000" b="0" i="0" u="none" strike="noStrike" cap="none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IBM Plex Sans Condensed SemiBold"/>
              <a:buNone/>
              <a:defRPr sz="6000" b="0" i="0" u="none" strike="noStrike" cap="none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IBM Plex Sans Condensed SemiBold"/>
              <a:buNone/>
              <a:defRPr sz="6000" b="0" i="0" u="none" strike="noStrike" cap="none">
                <a:solidFill>
                  <a:srgbClr val="FFFFFF"/>
                </a:solidFill>
                <a:latin typeface="IBM Plex Sans Condensed SemiBold"/>
                <a:ea typeface="IBM Plex Sans Condensed SemiBold"/>
                <a:cs typeface="IBM Plex Sans Condensed SemiBold"/>
                <a:sym typeface="IBM Plex Sans Condensed SemiBold"/>
              </a:defRPr>
            </a:lvl9pPr>
          </a:lstStyle>
          <a:p>
            <a:r>
              <a:rPr lang="es-ES">
                <a:solidFill>
                  <a:schemeClr val="accent2"/>
                </a:solidFill>
              </a:rPr>
              <a:t>UNIT</a:t>
            </a:r>
            <a:r>
              <a:rPr lang="es-ES"/>
              <a:t> </a:t>
            </a:r>
            <a:r>
              <a:rPr lang="es-ES">
                <a:solidFill>
                  <a:schemeClr val="accent2"/>
                </a:solidFill>
              </a:rPr>
              <a:t>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type="title"/>
          </p:nvPr>
        </p:nvSpPr>
        <p:spPr>
          <a:xfrm>
            <a:off x="132864" y="557250"/>
            <a:ext cx="2376730" cy="406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2"/>
                </a:solidFill>
              </a:rPr>
              <a:t>VOCABULARY:</a:t>
            </a:r>
            <a:br>
              <a:rPr lang="es-ES"/>
            </a:br>
            <a:r>
              <a:rPr lang="es-E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</a:t>
            </a:r>
            <a:endParaRPr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2899121" y="116737"/>
            <a:ext cx="6038595" cy="389460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DNA:</a:t>
            </a:r>
            <a:r>
              <a:rPr lang="es-ES" sz="1600">
                <a:solidFill>
                  <a:srgbClr val="FFFFFF"/>
                </a:solidFill>
              </a:rPr>
              <a:t> adn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/>
              <a:t>Clone:</a:t>
            </a:r>
            <a:r>
              <a:rPr lang="es-ES" sz="1600"/>
              <a:t> clon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Genetically m</a:t>
            </a:r>
            <a:r>
              <a:rPr lang="es-ES" sz="1600" b="1"/>
              <a:t>odified crops:</a:t>
            </a:r>
            <a:r>
              <a:rPr lang="es-ES" sz="1600"/>
              <a:t> cultivos genéticamente modificados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Spacecraft:</a:t>
            </a:r>
            <a:r>
              <a:rPr lang="es-ES" sz="1600">
                <a:solidFill>
                  <a:srgbClr val="FFFFFF"/>
                </a:solidFill>
              </a:rPr>
              <a:t> </a:t>
            </a:r>
            <a:r>
              <a:rPr lang="es-ES" sz="1600"/>
              <a:t>astronave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Satellite:</a:t>
            </a:r>
            <a:r>
              <a:rPr lang="es-ES" sz="1600">
                <a:solidFill>
                  <a:srgbClr val="FFFFFF"/>
                </a:solidFill>
              </a:rPr>
              <a:t> satélite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/>
              <a:t>Wind turbine:</a:t>
            </a:r>
            <a:r>
              <a:rPr lang="es-ES" sz="1600"/>
              <a:t> aerogenerador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/>
              <a:t>Solar panel:</a:t>
            </a:r>
            <a:r>
              <a:rPr lang="es-ES" sz="1600"/>
              <a:t> panel solar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Battery:</a:t>
            </a:r>
            <a:r>
              <a:rPr lang="es-ES" sz="1600">
                <a:solidFill>
                  <a:srgbClr val="FFFFFF"/>
                </a:solidFill>
              </a:rPr>
              <a:t> batería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/>
              <a:t>Cure:</a:t>
            </a:r>
            <a:r>
              <a:rPr lang="es-ES" sz="1600"/>
              <a:t> cura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/>
              <a:t>Disease:</a:t>
            </a:r>
            <a:r>
              <a:rPr lang="es-ES" sz="1600"/>
              <a:t> enfermedad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Vaccine:</a:t>
            </a:r>
            <a:r>
              <a:rPr lang="es-ES" sz="1600">
                <a:solidFill>
                  <a:srgbClr val="FFFFFF"/>
                </a:solidFill>
              </a:rPr>
              <a:t> vacuna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/>
              <a:t>Planet:</a:t>
            </a:r>
            <a:r>
              <a:rPr lang="es-ES" sz="1600"/>
              <a:t> planeta</a:t>
            </a:r>
            <a:endParaRPr lang="es-ES" sz="1600" b="1">
              <a:solidFill>
                <a:srgbClr val="FFFFFF"/>
              </a:solidFill>
            </a:endParaRPr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1026" name="Picture 2" descr="Genetically Modified Foods Affect Health and Body">
            <a:extLst>
              <a:ext uri="{FF2B5EF4-FFF2-40B4-BE49-F238E27FC236}">
                <a16:creationId xmlns:a16="http://schemas.microsoft.com/office/drawing/2014/main" id="{98FD9A7A-22CE-4737-9AF1-83243F7F33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45" r="30029"/>
          <a:stretch/>
        </p:blipFill>
        <p:spPr bwMode="auto">
          <a:xfrm>
            <a:off x="7445825" y="1078757"/>
            <a:ext cx="1604403" cy="271190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anel fotovoltaico - Wikipedia, la enciclopedia libre">
            <a:extLst>
              <a:ext uri="{FF2B5EF4-FFF2-40B4-BE49-F238E27FC236}">
                <a16:creationId xmlns:a16="http://schemas.microsoft.com/office/drawing/2014/main" id="{DAAF891C-8317-4FFE-BE18-5C8BD856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5423">
            <a:off x="5041850" y="3395980"/>
            <a:ext cx="2457058" cy="163506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ólica y energías renovables: El primer aerogenerador de madera del mundo |  REVE Actualidad del sector eólico en España y en el mundo">
            <a:extLst>
              <a:ext uri="{FF2B5EF4-FFF2-40B4-BE49-F238E27FC236}">
                <a16:creationId xmlns:a16="http://schemas.microsoft.com/office/drawing/2014/main" id="{B70E43A7-A17D-4038-B4D2-03D16EF6B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5051">
            <a:off x="5973187" y="1289354"/>
            <a:ext cx="1494865" cy="123092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Un satélite meteorológico de EE.UU. explota en el espacio - RT">
            <a:extLst>
              <a:ext uri="{FF2B5EF4-FFF2-40B4-BE49-F238E27FC236}">
                <a16:creationId xmlns:a16="http://schemas.microsoft.com/office/drawing/2014/main" id="{8C7E9AFF-969A-4F34-8B9A-2B7DF64E9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7238">
            <a:off x="-44768" y="1855891"/>
            <a:ext cx="2541298" cy="143171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lon: imágenes, fotos de stock y vectores | Shutterstock">
            <a:extLst>
              <a:ext uri="{FF2B5EF4-FFF2-40B4-BE49-F238E27FC236}">
                <a16:creationId xmlns:a16="http://schemas.microsoft.com/office/drawing/2014/main" id="{C9484C34-C539-47D6-9D59-9A1BD20BF8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31"/>
          <a:stretch/>
        </p:blipFill>
        <p:spPr bwMode="auto">
          <a:xfrm>
            <a:off x="287833" y="3530228"/>
            <a:ext cx="2066791" cy="136656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type="title"/>
          </p:nvPr>
        </p:nvSpPr>
        <p:spPr>
          <a:xfrm>
            <a:off x="132864" y="557250"/>
            <a:ext cx="2376730" cy="406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2"/>
                </a:solidFill>
              </a:rPr>
              <a:t>VOCABULARY:</a:t>
            </a:r>
            <a:br>
              <a:rPr lang="es-ES"/>
            </a:br>
            <a:r>
              <a:rPr lang="es-E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 in the classroom</a:t>
            </a:r>
            <a:endParaRPr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2899121" y="116737"/>
            <a:ext cx="6038595" cy="389460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Laboratory:</a:t>
            </a:r>
            <a:r>
              <a:rPr lang="es-ES" sz="1600">
                <a:solidFill>
                  <a:srgbClr val="FFFFFF"/>
                </a:solidFill>
              </a:rPr>
              <a:t> laboratorio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/>
              <a:t>Test tube:</a:t>
            </a:r>
            <a:r>
              <a:rPr lang="es-ES" sz="1600"/>
              <a:t> tubo de ensayo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Thermometer:</a:t>
            </a:r>
            <a:r>
              <a:rPr lang="es-ES" sz="1600"/>
              <a:t> termómetro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Explosion:</a:t>
            </a:r>
            <a:r>
              <a:rPr lang="es-ES" sz="1600"/>
              <a:t> explosión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Pressure:</a:t>
            </a:r>
            <a:r>
              <a:rPr lang="es-ES" sz="1600">
                <a:solidFill>
                  <a:srgbClr val="FFFFFF"/>
                </a:solidFill>
              </a:rPr>
              <a:t> presión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/>
              <a:t>Jug:</a:t>
            </a:r>
            <a:r>
              <a:rPr lang="es-ES" sz="1600"/>
              <a:t> jarra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Gas:</a:t>
            </a:r>
            <a:r>
              <a:rPr lang="es-ES" sz="1600">
                <a:solidFill>
                  <a:srgbClr val="FFFFFF"/>
                </a:solidFill>
              </a:rPr>
              <a:t> gas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/>
              <a:t>Liquid:</a:t>
            </a:r>
            <a:r>
              <a:rPr lang="es-ES" sz="1600"/>
              <a:t> líquido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Gravity:</a:t>
            </a:r>
            <a:r>
              <a:rPr lang="es-ES" sz="1600">
                <a:solidFill>
                  <a:srgbClr val="FFFFFF"/>
                </a:solidFill>
              </a:rPr>
              <a:t> gravedad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/>
              <a:t>Temperature:</a:t>
            </a:r>
            <a:r>
              <a:rPr lang="es-ES" sz="1600"/>
              <a:t> temperatura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Air:</a:t>
            </a:r>
            <a:r>
              <a:rPr lang="es-ES" sz="1600">
                <a:solidFill>
                  <a:srgbClr val="FFFFFF"/>
                </a:solidFill>
              </a:rPr>
              <a:t> aire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/>
              <a:t>Bubbles:</a:t>
            </a:r>
            <a:r>
              <a:rPr lang="es-ES" sz="1600"/>
              <a:t> burbujas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>
                <a:solidFill>
                  <a:srgbClr val="FFFFFF"/>
                </a:solidFill>
              </a:rPr>
              <a:t>Acid:</a:t>
            </a:r>
            <a:r>
              <a:rPr lang="es-ES" sz="1600">
                <a:solidFill>
                  <a:srgbClr val="FFFFFF"/>
                </a:solidFill>
              </a:rPr>
              <a:t> ácido</a:t>
            </a:r>
          </a:p>
          <a:p>
            <a:pPr marL="342900" indent="-342900">
              <a:buClr>
                <a:schemeClr val="accent2"/>
              </a:buClr>
              <a:buSzPts val="1100"/>
              <a:buFont typeface="IBM Plex Sans Condensed" panose="020B0604020202020204" charset="0"/>
              <a:buChar char="▫"/>
            </a:pPr>
            <a:r>
              <a:rPr lang="es-ES" sz="1600" b="1"/>
              <a:t>Chemical reaction:</a:t>
            </a:r>
            <a:r>
              <a:rPr lang="es-ES" sz="1600"/>
              <a:t> reacción química</a:t>
            </a:r>
            <a:endParaRPr lang="es-ES" sz="1600" b="1">
              <a:solidFill>
                <a:srgbClr val="FFFFFF"/>
              </a:solidFill>
            </a:endParaRPr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2050" name="Picture 2" descr="Presión - EcuRed">
            <a:extLst>
              <a:ext uri="{FF2B5EF4-FFF2-40B4-BE49-F238E27FC236}">
                <a16:creationId xmlns:a16="http://schemas.microsoft.com/office/drawing/2014/main" id="{40327BB7-FBBF-436A-BDD1-0048E0CD3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715" y="312112"/>
            <a:ext cx="2682320" cy="180251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ochem™ E-Poli Test Tube Stands Matriz: 3 x 12mm Bochem™ E-Poli Test Tube  Stands | Fisher Scientific">
            <a:extLst>
              <a:ext uri="{FF2B5EF4-FFF2-40B4-BE49-F238E27FC236}">
                <a16:creationId xmlns:a16="http://schemas.microsoft.com/office/drawing/2014/main" id="{10F1EFED-A595-4E25-A71C-B3B57F354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226" y="2507285"/>
            <a:ext cx="2129579" cy="175608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Ácido - Wikipedia, la enciclopedia libre">
            <a:extLst>
              <a:ext uri="{FF2B5EF4-FFF2-40B4-BE49-F238E27FC236}">
                <a16:creationId xmlns:a16="http://schemas.microsoft.com/office/drawing/2014/main" id="{D210B102-F762-47E7-B7EE-BDA4EAD05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661" y="2895959"/>
            <a:ext cx="1452788" cy="185389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912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"/>
          <p:cNvSpPr/>
          <p:nvPr/>
        </p:nvSpPr>
        <p:spPr>
          <a:xfrm>
            <a:off x="947768" y="645640"/>
            <a:ext cx="6567665" cy="646698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ES" b="1" i="0">
                <a:ln>
                  <a:noFill/>
                </a:ln>
                <a:solidFill>
                  <a:schemeClr val="accent2"/>
                </a:solidFill>
                <a:latin typeface="IBM Plex Sans Condensed"/>
              </a:rPr>
              <a:t>GRAMMAR: </a:t>
            </a:r>
            <a:r>
              <a:rPr lang="es-ES" b="1" i="0">
                <a:ln>
                  <a:noFill/>
                </a:ln>
                <a:solidFill>
                  <a:srgbClr val="FFFFFF"/>
                </a:solidFill>
                <a:latin typeface="IBM Plex Sans Condensed"/>
              </a:rPr>
              <a:t>future</a:t>
            </a:r>
            <a:endParaRPr b="1" i="0">
              <a:ln>
                <a:noFill/>
              </a:ln>
              <a:solidFill>
                <a:srgbClr val="FFFFFF"/>
              </a:solidFill>
              <a:latin typeface="IBM Plex Sans Condensed"/>
            </a:endParaRP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7EFA96AD-4C19-4C56-B228-62A492F5E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518907"/>
              </p:ext>
            </p:extLst>
          </p:nvPr>
        </p:nvGraphicFramePr>
        <p:xfrm>
          <a:off x="95111" y="1292338"/>
          <a:ext cx="8953778" cy="36576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476889">
                  <a:extLst>
                    <a:ext uri="{9D8B030D-6E8A-4147-A177-3AD203B41FA5}">
                      <a16:colId xmlns:a16="http://schemas.microsoft.com/office/drawing/2014/main" val="1960580459"/>
                    </a:ext>
                  </a:extLst>
                </a:gridCol>
                <a:gridCol w="4476889">
                  <a:extLst>
                    <a:ext uri="{9D8B030D-6E8A-4147-A177-3AD203B41FA5}">
                      <a16:colId xmlns:a16="http://schemas.microsoft.com/office/drawing/2014/main" val="1962561892"/>
                    </a:ext>
                  </a:extLst>
                </a:gridCol>
              </a:tblGrid>
              <a:tr h="264545">
                <a:tc>
                  <a:txBody>
                    <a:bodyPr/>
                    <a:lstStyle/>
                    <a:p>
                      <a:r>
                        <a:rPr lang="es-ES"/>
                        <a:t>affirmative</a:t>
                      </a: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short form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43042601"/>
                  </a:ext>
                </a:extLst>
              </a:tr>
              <a:tr h="264545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7030A0"/>
                          </a:solidFill>
                        </a:rPr>
                        <a:t>I/You/We/They/He/She/It </a:t>
                      </a:r>
                      <a:r>
                        <a:rPr lang="es-ES" b="1">
                          <a:solidFill>
                            <a:srgbClr val="FF0000"/>
                          </a:solidFill>
                        </a:rPr>
                        <a:t>will</a:t>
                      </a:r>
                      <a:r>
                        <a:rPr lang="es-ES"/>
                        <a:t> </a:t>
                      </a:r>
                      <a:r>
                        <a:rPr lang="es-ES" b="1">
                          <a:solidFill>
                            <a:srgbClr val="00B050"/>
                          </a:solidFill>
                        </a:rPr>
                        <a:t>have</a:t>
                      </a:r>
                      <a:r>
                        <a:rPr lang="es-ES"/>
                        <a:t> </a:t>
                      </a:r>
                      <a:r>
                        <a:rPr lang="es-ES">
                          <a:solidFill>
                            <a:schemeClr val="accent3"/>
                          </a:solidFill>
                        </a:rPr>
                        <a:t>vitamines</a:t>
                      </a:r>
                      <a:r>
                        <a:rPr lang="es-ES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7030A0"/>
                          </a:solidFill>
                        </a:rPr>
                        <a:t>I/You/We/They/He/She/It</a:t>
                      </a:r>
                      <a:r>
                        <a:rPr lang="es-ES" b="1">
                          <a:solidFill>
                            <a:srgbClr val="FF0000"/>
                          </a:solidFill>
                        </a:rPr>
                        <a:t>’ll</a:t>
                      </a:r>
                      <a:r>
                        <a:rPr lang="es-ES"/>
                        <a:t> </a:t>
                      </a:r>
                      <a:r>
                        <a:rPr lang="es-ES" b="1">
                          <a:solidFill>
                            <a:srgbClr val="00B050"/>
                          </a:solidFill>
                        </a:rPr>
                        <a:t>have</a:t>
                      </a:r>
                      <a:r>
                        <a:rPr lang="es-ES"/>
                        <a:t> </a:t>
                      </a:r>
                      <a:r>
                        <a:rPr lang="es-ES">
                          <a:solidFill>
                            <a:schemeClr val="accent3"/>
                          </a:solidFill>
                        </a:rPr>
                        <a:t>vitamines</a:t>
                      </a:r>
                      <a:r>
                        <a:rPr lang="es-ES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682767"/>
                  </a:ext>
                </a:extLst>
              </a:tr>
              <a:tr h="264545">
                <a:tc gridSpan="2">
                  <a:txBody>
                    <a:bodyPr/>
                    <a:lstStyle/>
                    <a:p>
                      <a:pPr algn="ctr"/>
                      <a:r>
                        <a:rPr lang="es-ES" b="0">
                          <a:solidFill>
                            <a:srgbClr val="7030A0"/>
                          </a:solidFill>
                        </a:rPr>
                        <a:t>Subject</a:t>
                      </a:r>
                      <a:r>
                        <a:rPr lang="es-ES"/>
                        <a:t> + </a:t>
                      </a:r>
                      <a:r>
                        <a:rPr lang="es-ES" b="1">
                          <a:solidFill>
                            <a:srgbClr val="FF0000"/>
                          </a:solidFill>
                        </a:rPr>
                        <a:t>will</a:t>
                      </a:r>
                      <a:r>
                        <a:rPr lang="es-ES"/>
                        <a:t> + </a:t>
                      </a:r>
                      <a:r>
                        <a:rPr lang="es-ES" b="1">
                          <a:solidFill>
                            <a:srgbClr val="00B050"/>
                          </a:solidFill>
                        </a:rPr>
                        <a:t>verb</a:t>
                      </a:r>
                      <a:r>
                        <a:rPr lang="es-ES"/>
                        <a:t> + </a:t>
                      </a:r>
                      <a:r>
                        <a:rPr lang="es-ES" b="0">
                          <a:solidFill>
                            <a:schemeClr val="accent3"/>
                          </a:solidFill>
                        </a:rPr>
                        <a:t>complements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055218"/>
                  </a:ext>
                </a:extLst>
              </a:tr>
              <a:tr h="264545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negative</a:t>
                      </a: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8B1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short form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8B1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665994"/>
                  </a:ext>
                </a:extLst>
              </a:tr>
              <a:tr h="264545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7030A0"/>
                          </a:solidFill>
                        </a:rPr>
                        <a:t>I/You/We/They/He/She/It </a:t>
                      </a:r>
                      <a:r>
                        <a:rPr lang="es-ES" b="1">
                          <a:solidFill>
                            <a:srgbClr val="FF0000"/>
                          </a:solidFill>
                        </a:rPr>
                        <a:t>will not </a:t>
                      </a:r>
                      <a:r>
                        <a:rPr lang="es-ES" b="1">
                          <a:solidFill>
                            <a:srgbClr val="00B050"/>
                          </a:solidFill>
                        </a:rPr>
                        <a:t>have</a:t>
                      </a:r>
                      <a:r>
                        <a:rPr lang="es-ES"/>
                        <a:t> </a:t>
                      </a:r>
                      <a:r>
                        <a:rPr lang="es-ES">
                          <a:solidFill>
                            <a:schemeClr val="accent3"/>
                          </a:solidFill>
                        </a:rPr>
                        <a:t>vitamines</a:t>
                      </a:r>
                      <a:r>
                        <a:rPr lang="es-ES"/>
                        <a:t>.</a:t>
                      </a:r>
                    </a:p>
                  </a:txBody>
                  <a:tcPr>
                    <a:solidFill>
                      <a:srgbClr val="E4D5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7030A0"/>
                          </a:solidFill>
                        </a:rPr>
                        <a:t>I/You/We/They/He/She/It </a:t>
                      </a:r>
                      <a:r>
                        <a:rPr lang="es-ES" b="1">
                          <a:solidFill>
                            <a:srgbClr val="FF0000"/>
                          </a:solidFill>
                        </a:rPr>
                        <a:t>won’t</a:t>
                      </a:r>
                      <a:r>
                        <a:rPr lang="es-ES"/>
                        <a:t> </a:t>
                      </a:r>
                      <a:r>
                        <a:rPr lang="es-ES" b="1">
                          <a:solidFill>
                            <a:srgbClr val="00B050"/>
                          </a:solidFill>
                        </a:rPr>
                        <a:t>have</a:t>
                      </a:r>
                      <a:r>
                        <a:rPr lang="es-ES"/>
                        <a:t> </a:t>
                      </a:r>
                      <a:r>
                        <a:rPr lang="es-ES">
                          <a:solidFill>
                            <a:schemeClr val="accent3"/>
                          </a:solidFill>
                        </a:rPr>
                        <a:t>vitamines</a:t>
                      </a:r>
                      <a:r>
                        <a:rPr lang="es-ES"/>
                        <a:t>.</a:t>
                      </a:r>
                    </a:p>
                  </a:txBody>
                  <a:tcPr>
                    <a:solidFill>
                      <a:srgbClr val="E4D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93149"/>
                  </a:ext>
                </a:extLst>
              </a:tr>
              <a:tr h="264545">
                <a:tc gridSpan="2"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7030A0"/>
                          </a:solidFill>
                        </a:rPr>
                        <a:t>Subject</a:t>
                      </a:r>
                      <a:r>
                        <a:rPr lang="es-ES"/>
                        <a:t> + </a:t>
                      </a:r>
                      <a:r>
                        <a:rPr lang="es-ES" b="1">
                          <a:solidFill>
                            <a:srgbClr val="FF0000"/>
                          </a:solidFill>
                        </a:rPr>
                        <a:t>won’t</a:t>
                      </a:r>
                      <a:r>
                        <a:rPr lang="es-ES"/>
                        <a:t> + </a:t>
                      </a:r>
                      <a:r>
                        <a:rPr lang="es-ES" b="1">
                          <a:solidFill>
                            <a:srgbClr val="00B050"/>
                          </a:solidFill>
                        </a:rPr>
                        <a:t>verb</a:t>
                      </a:r>
                      <a:r>
                        <a:rPr lang="es-ES"/>
                        <a:t> + </a:t>
                      </a:r>
                      <a:r>
                        <a:rPr lang="es-ES">
                          <a:solidFill>
                            <a:schemeClr val="accent3"/>
                          </a:solidFill>
                        </a:rPr>
                        <a:t>complements</a:t>
                      </a:r>
                    </a:p>
                  </a:txBody>
                  <a:tcPr>
                    <a:solidFill>
                      <a:srgbClr val="F2E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F2E4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006092"/>
                  </a:ext>
                </a:extLst>
              </a:tr>
              <a:tr h="264545">
                <a:tc gridSpan="2"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questions</a:t>
                      </a:r>
                    </a:p>
                  </a:txBody>
                  <a:tcPr>
                    <a:solidFill>
                      <a:srgbClr val="C8B1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8B1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666178"/>
                  </a:ext>
                </a:extLst>
              </a:tr>
              <a:tr h="264545">
                <a:tc gridSpan="2"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FF0000"/>
                          </a:solidFill>
                        </a:rPr>
                        <a:t>Will</a:t>
                      </a:r>
                      <a:r>
                        <a:rPr lang="es-ES"/>
                        <a:t> </a:t>
                      </a:r>
                      <a:r>
                        <a:rPr lang="es-ES" b="0">
                          <a:solidFill>
                            <a:srgbClr val="7030A0"/>
                          </a:solidFill>
                        </a:rPr>
                        <a:t>I/You/We/They/He/She/It</a:t>
                      </a:r>
                      <a:r>
                        <a:rPr lang="es-ES"/>
                        <a:t> </a:t>
                      </a:r>
                      <a:r>
                        <a:rPr lang="es-ES" b="1">
                          <a:solidFill>
                            <a:srgbClr val="00B050"/>
                          </a:solidFill>
                        </a:rPr>
                        <a:t>have</a:t>
                      </a:r>
                      <a:r>
                        <a:rPr lang="es-ES"/>
                        <a:t> </a:t>
                      </a:r>
                      <a:r>
                        <a:rPr lang="es-ES">
                          <a:solidFill>
                            <a:schemeClr val="accent3"/>
                          </a:solidFill>
                        </a:rPr>
                        <a:t>vitamines</a:t>
                      </a:r>
                      <a:r>
                        <a:rPr lang="es-ES" b="1"/>
                        <a:t>?</a:t>
                      </a:r>
                    </a:p>
                  </a:txBody>
                  <a:tcPr>
                    <a:solidFill>
                      <a:srgbClr val="E4D5EF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E4D5E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675196"/>
                  </a:ext>
                </a:extLst>
              </a:tr>
              <a:tr h="264545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rgbClr val="FF0000"/>
                          </a:solidFill>
                        </a:rPr>
                        <a:t>Will</a:t>
                      </a:r>
                      <a:r>
                        <a:rPr lang="es-ES"/>
                        <a:t> + </a:t>
                      </a:r>
                      <a:r>
                        <a:rPr lang="es-ES">
                          <a:solidFill>
                            <a:srgbClr val="7030A0"/>
                          </a:solidFill>
                        </a:rPr>
                        <a:t>subject</a:t>
                      </a:r>
                      <a:r>
                        <a:rPr lang="es-ES"/>
                        <a:t> + </a:t>
                      </a:r>
                      <a:r>
                        <a:rPr lang="es-ES" b="1">
                          <a:solidFill>
                            <a:srgbClr val="00B050"/>
                          </a:solidFill>
                        </a:rPr>
                        <a:t>verb</a:t>
                      </a:r>
                      <a:r>
                        <a:rPr lang="es-ES"/>
                        <a:t> + </a:t>
                      </a:r>
                      <a:r>
                        <a:rPr lang="es-ES">
                          <a:solidFill>
                            <a:schemeClr val="accent3"/>
                          </a:solidFill>
                        </a:rPr>
                        <a:t>complements</a:t>
                      </a:r>
                      <a:r>
                        <a:rPr lang="es-ES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es-ES" b="1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>
                    <a:solidFill>
                      <a:srgbClr val="F2E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F2E4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207001"/>
                  </a:ext>
                </a:extLst>
              </a:tr>
              <a:tr h="264545">
                <a:tc gridSpan="2"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short answers</a:t>
                      </a:r>
                    </a:p>
                  </a:txBody>
                  <a:tcPr>
                    <a:solidFill>
                      <a:srgbClr val="C8B1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8B1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901938"/>
                  </a:ext>
                </a:extLst>
              </a:tr>
              <a:tr h="264545">
                <a:tc gridSpan="2">
                  <a:txBody>
                    <a:bodyPr/>
                    <a:lstStyle/>
                    <a:p>
                      <a:r>
                        <a:rPr lang="es-ES" b="1"/>
                        <a:t>Yes</a:t>
                      </a:r>
                      <a:r>
                        <a:rPr lang="es-ES"/>
                        <a:t>, </a:t>
                      </a:r>
                      <a:r>
                        <a:rPr lang="es-ES">
                          <a:solidFill>
                            <a:srgbClr val="7030A0"/>
                          </a:solidFill>
                        </a:rPr>
                        <a:t>I/You/We/They/He/She/It </a:t>
                      </a:r>
                      <a:r>
                        <a:rPr lang="es-ES" b="1">
                          <a:solidFill>
                            <a:srgbClr val="FF0000"/>
                          </a:solidFill>
                        </a:rPr>
                        <a:t>will</a:t>
                      </a:r>
                      <a:r>
                        <a:rPr lang="es-ES"/>
                        <a:t>.</a:t>
                      </a:r>
                    </a:p>
                  </a:txBody>
                  <a:tcPr>
                    <a:solidFill>
                      <a:srgbClr val="E4D5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E4D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946408"/>
                  </a:ext>
                </a:extLst>
              </a:tr>
              <a:tr h="264545">
                <a:tc gridSpan="2">
                  <a:txBody>
                    <a:bodyPr/>
                    <a:lstStyle/>
                    <a:p>
                      <a:r>
                        <a:rPr lang="es-ES" b="1"/>
                        <a:t>No</a:t>
                      </a:r>
                      <a:r>
                        <a:rPr lang="es-ES"/>
                        <a:t>, </a:t>
                      </a:r>
                      <a:r>
                        <a:rPr lang="es-ES">
                          <a:solidFill>
                            <a:srgbClr val="7030A0"/>
                          </a:solidFill>
                        </a:rPr>
                        <a:t>I/You/We/They/He/She/It </a:t>
                      </a:r>
                      <a:r>
                        <a:rPr lang="es-ES" b="1">
                          <a:solidFill>
                            <a:srgbClr val="FF0000"/>
                          </a:solidFill>
                        </a:rPr>
                        <a:t>won’t</a:t>
                      </a:r>
                      <a:r>
                        <a:rPr lang="es-ES"/>
                        <a:t>.</a:t>
                      </a:r>
                    </a:p>
                  </a:txBody>
                  <a:tcPr>
                    <a:solidFill>
                      <a:srgbClr val="F2E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F2E4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353884"/>
                  </a:ext>
                </a:extLst>
              </a:tr>
            </a:tbl>
          </a:graphicData>
        </a:graphic>
      </p:graphicFrame>
      <p:sp>
        <p:nvSpPr>
          <p:cNvPr id="8" name="Diagrama de flujo: proceso 7">
            <a:extLst>
              <a:ext uri="{FF2B5EF4-FFF2-40B4-BE49-F238E27FC236}">
                <a16:creationId xmlns:a16="http://schemas.microsoft.com/office/drawing/2014/main" id="{CB958A46-300B-4623-B099-EE5BB2E0E387}"/>
              </a:ext>
            </a:extLst>
          </p:cNvPr>
          <p:cNvSpPr/>
          <p:nvPr/>
        </p:nvSpPr>
        <p:spPr>
          <a:xfrm>
            <a:off x="6187217" y="0"/>
            <a:ext cx="2956783" cy="511338"/>
          </a:xfrm>
          <a:prstGeom prst="flowChartProcess">
            <a:avLst/>
          </a:prstGeom>
          <a:solidFill>
            <a:srgbClr val="F2E4F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100">
                <a:solidFill>
                  <a:schemeClr val="tx1"/>
                </a:solidFill>
              </a:rPr>
              <a:t>Will</a:t>
            </a:r>
          </a:p>
          <a:p>
            <a:r>
              <a:rPr lang="es-ES" sz="1100">
                <a:solidFill>
                  <a:schemeClr val="tx1"/>
                </a:solidFill>
              </a:rPr>
              <a:t>             Can 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 Be able to</a:t>
            </a:r>
            <a:endParaRPr lang="es-ES" sz="1100">
              <a:solidFill>
                <a:schemeClr val="tx1"/>
              </a:solidFill>
            </a:endParaRPr>
          </a:p>
          <a:p>
            <a:r>
              <a:rPr lang="es-ES" sz="1100">
                <a:solidFill>
                  <a:schemeClr val="tx1"/>
                </a:solidFill>
              </a:rPr>
              <a:t>Won’t</a:t>
            </a:r>
          </a:p>
        </p:txBody>
      </p:sp>
      <p:sp>
        <p:nvSpPr>
          <p:cNvPr id="9" name="Cerrar llave 8">
            <a:extLst>
              <a:ext uri="{FF2B5EF4-FFF2-40B4-BE49-F238E27FC236}">
                <a16:creationId xmlns:a16="http://schemas.microsoft.com/office/drawing/2014/main" id="{E3C116CA-3DAA-4E14-8354-9CAC3749B7D6}"/>
              </a:ext>
            </a:extLst>
          </p:cNvPr>
          <p:cNvSpPr/>
          <p:nvPr/>
        </p:nvSpPr>
        <p:spPr>
          <a:xfrm>
            <a:off x="6681127" y="60070"/>
            <a:ext cx="46721" cy="3670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Signo de multiplicación 9">
            <a:extLst>
              <a:ext uri="{FF2B5EF4-FFF2-40B4-BE49-F238E27FC236}">
                <a16:creationId xmlns:a16="http://schemas.microsoft.com/office/drawing/2014/main" id="{DE480514-D911-4AE7-8024-A7B587D12617}"/>
              </a:ext>
            </a:extLst>
          </p:cNvPr>
          <p:cNvSpPr/>
          <p:nvPr/>
        </p:nvSpPr>
        <p:spPr>
          <a:xfrm>
            <a:off x="6704487" y="82436"/>
            <a:ext cx="413816" cy="349577"/>
          </a:xfrm>
          <a:prstGeom prst="mathMultiply">
            <a:avLst>
              <a:gd name="adj1" fmla="val 0"/>
            </a:avLst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"/>
          <p:cNvSpPr/>
          <p:nvPr/>
        </p:nvSpPr>
        <p:spPr>
          <a:xfrm>
            <a:off x="95111" y="203043"/>
            <a:ext cx="8953778" cy="646698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ES" b="1" i="0">
                <a:ln>
                  <a:noFill/>
                </a:ln>
                <a:solidFill>
                  <a:schemeClr val="accent2"/>
                </a:solidFill>
                <a:latin typeface="IBM Plex Sans Condensed"/>
              </a:rPr>
              <a:t>GRAMMAR: </a:t>
            </a:r>
            <a:r>
              <a:rPr lang="es-ES" b="1" i="0">
                <a:ln>
                  <a:noFill/>
                </a:ln>
                <a:solidFill>
                  <a:srgbClr val="FFFFFF"/>
                </a:solidFill>
                <a:latin typeface="IBM Plex Sans Condensed"/>
              </a:rPr>
              <a:t>first conditional</a:t>
            </a:r>
            <a:endParaRPr b="1" i="0">
              <a:ln>
                <a:noFill/>
              </a:ln>
              <a:solidFill>
                <a:srgbClr val="FFFFFF"/>
              </a:solidFill>
              <a:latin typeface="IBM Plex Sans Condensed"/>
            </a:endParaRP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7EFA96AD-4C19-4C56-B228-62A492F5E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710512"/>
              </p:ext>
            </p:extLst>
          </p:nvPr>
        </p:nvGraphicFramePr>
        <p:xfrm>
          <a:off x="95111" y="850855"/>
          <a:ext cx="8953778" cy="18288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476889">
                  <a:extLst>
                    <a:ext uri="{9D8B030D-6E8A-4147-A177-3AD203B41FA5}">
                      <a16:colId xmlns:a16="http://schemas.microsoft.com/office/drawing/2014/main" val="1960580459"/>
                    </a:ext>
                  </a:extLst>
                </a:gridCol>
                <a:gridCol w="4476889">
                  <a:extLst>
                    <a:ext uri="{9D8B030D-6E8A-4147-A177-3AD203B41FA5}">
                      <a16:colId xmlns:a16="http://schemas.microsoft.com/office/drawing/2014/main" val="1962561892"/>
                    </a:ext>
                  </a:extLst>
                </a:gridCol>
              </a:tblGrid>
              <a:tr h="264545">
                <a:tc>
                  <a:txBody>
                    <a:bodyPr/>
                    <a:lstStyle/>
                    <a:p>
                      <a:r>
                        <a:rPr lang="es-ES"/>
                        <a:t>situation</a:t>
                      </a: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result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43042601"/>
                  </a:ext>
                </a:extLst>
              </a:tr>
              <a:tr h="264545">
                <a:tc>
                  <a:txBody>
                    <a:bodyPr/>
                    <a:lstStyle/>
                    <a:p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IF</a:t>
                      </a:r>
                      <a:r>
                        <a:rPr lang="es-ES">
                          <a:solidFill>
                            <a:schemeClr val="tx1"/>
                          </a:solidFill>
                        </a:rPr>
                        <a:t> we </a:t>
                      </a:r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use</a:t>
                      </a:r>
                      <a:r>
                        <a:rPr lang="es-ES">
                          <a:solidFill>
                            <a:schemeClr val="tx1"/>
                          </a:solidFill>
                        </a:rPr>
                        <a:t> too much water for washing</a:t>
                      </a:r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tx1"/>
                          </a:solidFill>
                        </a:rPr>
                        <a:t>we </a:t>
                      </a:r>
                      <a:r>
                        <a:rPr lang="es-ES" b="1" u="sng">
                          <a:solidFill>
                            <a:srgbClr val="0070C0"/>
                          </a:solidFill>
                        </a:rPr>
                        <a:t>won’t have</a:t>
                      </a:r>
                      <a:r>
                        <a:rPr lang="es-ES" b="1" u="none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s-ES">
                          <a:solidFill>
                            <a:schemeClr val="tx1"/>
                          </a:solidFill>
                        </a:rPr>
                        <a:t>enough to drink!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682767"/>
                  </a:ext>
                </a:extLst>
              </a:tr>
              <a:tr h="264545">
                <a:tc>
                  <a:txBody>
                    <a:bodyPr/>
                    <a:lstStyle/>
                    <a:p>
                      <a:pPr algn="ctr"/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IF</a:t>
                      </a:r>
                      <a:r>
                        <a:rPr lang="es-ES" b="0">
                          <a:solidFill>
                            <a:schemeClr val="tx1"/>
                          </a:solidFill>
                        </a:rPr>
                        <a:t> + subject + </a:t>
                      </a:r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present verb</a:t>
                      </a:r>
                      <a:r>
                        <a:rPr lang="es-ES" b="0">
                          <a:solidFill>
                            <a:schemeClr val="tx1"/>
                          </a:solidFill>
                        </a:rPr>
                        <a:t> + complements + </a:t>
                      </a:r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>
                          <a:solidFill>
                            <a:schemeClr val="tx1"/>
                          </a:solidFill>
                        </a:rPr>
                        <a:t>subject + </a:t>
                      </a:r>
                      <a:r>
                        <a:rPr lang="es-ES" b="1" u="sng">
                          <a:solidFill>
                            <a:srgbClr val="0070C0"/>
                          </a:solidFill>
                        </a:rPr>
                        <a:t>future verb</a:t>
                      </a:r>
                      <a:r>
                        <a:rPr lang="es-ES" b="0">
                          <a:solidFill>
                            <a:schemeClr val="tx1"/>
                          </a:solidFill>
                        </a:rPr>
                        <a:t> + complements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055218"/>
                  </a:ext>
                </a:extLst>
              </a:tr>
              <a:tr h="264545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result</a:t>
                      </a: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8B1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situation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8B1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665994"/>
                  </a:ext>
                </a:extLst>
              </a:tr>
              <a:tr h="264545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tx1"/>
                          </a:solidFill>
                        </a:rPr>
                        <a:t>We </a:t>
                      </a:r>
                      <a:r>
                        <a:rPr lang="es-ES" b="1" u="sng">
                          <a:solidFill>
                            <a:srgbClr val="0070C0"/>
                          </a:solidFill>
                        </a:rPr>
                        <a:t>won’t have</a:t>
                      </a:r>
                      <a:r>
                        <a:rPr lang="es-ES">
                          <a:solidFill>
                            <a:schemeClr val="tx1"/>
                          </a:solidFill>
                        </a:rPr>
                        <a:t> enough to drink</a:t>
                      </a:r>
                    </a:p>
                  </a:txBody>
                  <a:tcPr>
                    <a:solidFill>
                      <a:srgbClr val="E4D5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IF</a:t>
                      </a:r>
                      <a:r>
                        <a:rPr lang="es-ES">
                          <a:solidFill>
                            <a:schemeClr val="tx1"/>
                          </a:solidFill>
                        </a:rPr>
                        <a:t> we </a:t>
                      </a:r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use</a:t>
                      </a:r>
                      <a:r>
                        <a:rPr lang="es-ES">
                          <a:solidFill>
                            <a:schemeClr val="tx1"/>
                          </a:solidFill>
                        </a:rPr>
                        <a:t> too much water for washing.</a:t>
                      </a:r>
                    </a:p>
                  </a:txBody>
                  <a:tcPr>
                    <a:solidFill>
                      <a:srgbClr val="E4D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93149"/>
                  </a:ext>
                </a:extLst>
              </a:tr>
              <a:tr h="264545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subject + </a:t>
                      </a:r>
                      <a:r>
                        <a:rPr lang="es-ES" b="1" u="sng">
                          <a:solidFill>
                            <a:srgbClr val="0070C0"/>
                          </a:solidFill>
                        </a:rPr>
                        <a:t>future verb</a:t>
                      </a:r>
                      <a:r>
                        <a:rPr lang="es-ES">
                          <a:solidFill>
                            <a:schemeClr val="tx1"/>
                          </a:solidFill>
                        </a:rPr>
                        <a:t> + complements</a:t>
                      </a:r>
                    </a:p>
                  </a:txBody>
                  <a:tcPr>
                    <a:solidFill>
                      <a:srgbClr val="F2E4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IF</a:t>
                      </a:r>
                      <a:r>
                        <a:rPr lang="es-ES">
                          <a:solidFill>
                            <a:schemeClr val="tx1"/>
                          </a:solidFill>
                        </a:rPr>
                        <a:t> + subject + </a:t>
                      </a:r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present verb</a:t>
                      </a:r>
                      <a:r>
                        <a:rPr lang="es-ES">
                          <a:solidFill>
                            <a:schemeClr val="tx1"/>
                          </a:solidFill>
                        </a:rPr>
                        <a:t> + complements + ,</a:t>
                      </a:r>
                    </a:p>
                  </a:txBody>
                  <a:tcPr>
                    <a:solidFill>
                      <a:srgbClr val="F2E4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006092"/>
                  </a:ext>
                </a:extLst>
              </a:tr>
            </a:tbl>
          </a:graphicData>
        </a:graphic>
      </p:graphicFrame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E6502775-BEA0-4E7A-B148-6AFEBCBF83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381202"/>
              </p:ext>
            </p:extLst>
          </p:nvPr>
        </p:nvGraphicFramePr>
        <p:xfrm>
          <a:off x="95111" y="3111657"/>
          <a:ext cx="8953778" cy="18288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476889">
                  <a:extLst>
                    <a:ext uri="{9D8B030D-6E8A-4147-A177-3AD203B41FA5}">
                      <a16:colId xmlns:a16="http://schemas.microsoft.com/office/drawing/2014/main" val="1960580459"/>
                    </a:ext>
                  </a:extLst>
                </a:gridCol>
                <a:gridCol w="4476889">
                  <a:extLst>
                    <a:ext uri="{9D8B030D-6E8A-4147-A177-3AD203B41FA5}">
                      <a16:colId xmlns:a16="http://schemas.microsoft.com/office/drawing/2014/main" val="1962561892"/>
                    </a:ext>
                  </a:extLst>
                </a:gridCol>
              </a:tblGrid>
              <a:tr h="157800">
                <a:tc gridSpan="2">
                  <a:txBody>
                    <a:bodyPr/>
                    <a:lstStyle/>
                    <a:p>
                      <a:r>
                        <a:rPr lang="es-ES"/>
                        <a:t>questions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43042601"/>
                  </a:ext>
                </a:extLst>
              </a:tr>
              <a:tr h="157800">
                <a:tc>
                  <a:txBody>
                    <a:bodyPr/>
                    <a:lstStyle/>
                    <a:p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IF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we </a:t>
                      </a:r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use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too much water for washing</a:t>
                      </a:r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u="sng">
                          <a:solidFill>
                            <a:srgbClr val="0070C0"/>
                          </a:solidFill>
                        </a:rPr>
                        <a:t>will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we </a:t>
                      </a:r>
                      <a:r>
                        <a:rPr lang="es-ES" b="1" u="sng">
                          <a:solidFill>
                            <a:srgbClr val="0070C0"/>
                          </a:solidFill>
                        </a:rPr>
                        <a:t>have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enough to drink</a:t>
                      </a:r>
                      <a:r>
                        <a:rPr lang="es-ES" b="1" u="sng">
                          <a:solidFill>
                            <a:srgbClr val="00B05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682767"/>
                  </a:ext>
                </a:extLst>
              </a:tr>
              <a:tr h="157800">
                <a:tc>
                  <a:txBody>
                    <a:bodyPr/>
                    <a:lstStyle/>
                    <a:p>
                      <a:pPr algn="ctr"/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IF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+ subject + </a:t>
                      </a:r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present verb</a:t>
                      </a:r>
                      <a:r>
                        <a:rPr lang="es-ES" b="1" u="none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+ complements + </a:t>
                      </a:r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u="sng">
                          <a:solidFill>
                            <a:srgbClr val="0070C0"/>
                          </a:solidFill>
                        </a:rPr>
                        <a:t>will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+ subject + </a:t>
                      </a:r>
                      <a:r>
                        <a:rPr lang="es-ES" b="1" u="sng">
                          <a:solidFill>
                            <a:srgbClr val="0070C0"/>
                          </a:solidFill>
                        </a:rPr>
                        <a:t>verb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+ complements + </a:t>
                      </a:r>
                      <a:r>
                        <a:rPr lang="es-ES" b="1" u="sng">
                          <a:solidFill>
                            <a:srgbClr val="00B05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055218"/>
                  </a:ext>
                </a:extLst>
              </a:tr>
              <a:tr h="157800">
                <a:tc gridSpan="2">
                  <a:txBody>
                    <a:bodyPr/>
                    <a:lstStyle/>
                    <a:p>
                      <a:endParaRPr lang="es-E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8B1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8B1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665994"/>
                  </a:ext>
                </a:extLst>
              </a:tr>
              <a:tr h="157800">
                <a:tc>
                  <a:txBody>
                    <a:bodyPr/>
                    <a:lstStyle/>
                    <a:p>
                      <a:r>
                        <a:rPr lang="es-ES" b="1" u="sng">
                          <a:solidFill>
                            <a:srgbClr val="0070C0"/>
                          </a:solidFill>
                        </a:rPr>
                        <a:t>will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we </a:t>
                      </a:r>
                      <a:r>
                        <a:rPr lang="es-ES" b="1" u="sng">
                          <a:solidFill>
                            <a:srgbClr val="0070C0"/>
                          </a:solidFill>
                        </a:rPr>
                        <a:t>have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enough to drink</a:t>
                      </a:r>
                    </a:p>
                  </a:txBody>
                  <a:tcPr>
                    <a:solidFill>
                      <a:srgbClr val="E4D5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IF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we </a:t>
                      </a:r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use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too much water for washing</a:t>
                      </a:r>
                      <a:r>
                        <a:rPr lang="es-ES" b="1" u="sng">
                          <a:solidFill>
                            <a:srgbClr val="00B050"/>
                          </a:solidFill>
                        </a:rPr>
                        <a:t>?</a:t>
                      </a:r>
                    </a:p>
                  </a:txBody>
                  <a:tcPr>
                    <a:solidFill>
                      <a:srgbClr val="E4D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93149"/>
                  </a:ext>
                </a:extLst>
              </a:tr>
              <a:tr h="157800">
                <a:tc>
                  <a:txBody>
                    <a:bodyPr/>
                    <a:lstStyle/>
                    <a:p>
                      <a:pPr algn="ctr"/>
                      <a:r>
                        <a:rPr lang="es-ES" b="1" u="sng">
                          <a:solidFill>
                            <a:srgbClr val="0070C0"/>
                          </a:solidFill>
                        </a:rPr>
                        <a:t>will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+ subject + </a:t>
                      </a:r>
                      <a:r>
                        <a:rPr lang="es-ES" b="1" u="sng">
                          <a:solidFill>
                            <a:srgbClr val="0070C0"/>
                          </a:solidFill>
                        </a:rPr>
                        <a:t>verb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+ complements</a:t>
                      </a:r>
                    </a:p>
                  </a:txBody>
                  <a:tcPr>
                    <a:solidFill>
                      <a:srgbClr val="F2E4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IF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+ subject + </a:t>
                      </a:r>
                      <a:r>
                        <a:rPr lang="es-ES" b="1" u="sng">
                          <a:solidFill>
                            <a:srgbClr val="FF0000"/>
                          </a:solidFill>
                        </a:rPr>
                        <a:t>present verb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</a:rPr>
                        <a:t> + complements + </a:t>
                      </a:r>
                      <a:r>
                        <a:rPr lang="es-ES" b="1" u="sng">
                          <a:solidFill>
                            <a:srgbClr val="00B050"/>
                          </a:solidFill>
                        </a:rPr>
                        <a:t>?</a:t>
                      </a:r>
                    </a:p>
                  </a:txBody>
                  <a:tcPr>
                    <a:solidFill>
                      <a:srgbClr val="F2E4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006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622870"/>
      </p:ext>
    </p:extLst>
  </p:cSld>
  <p:clrMapOvr>
    <a:masterClrMapping/>
  </p:clrMapOvr>
</p:sld>
</file>

<file path=ppt/theme/theme1.xml><?xml version="1.0" encoding="utf-8"?>
<a:theme xmlns:a="http://schemas.openxmlformats.org/drawingml/2006/main" name="Edgar template">
  <a:themeElements>
    <a:clrScheme name="Custom 347">
      <a:dk1>
        <a:srgbClr val="000000"/>
      </a:dk1>
      <a:lt1>
        <a:srgbClr val="FFFFFF"/>
      </a:lt1>
      <a:dk2>
        <a:srgbClr val="8D8692"/>
      </a:dk2>
      <a:lt2>
        <a:srgbClr val="EFEDF1"/>
      </a:lt2>
      <a:accent1>
        <a:srgbClr val="77588B"/>
      </a:accent1>
      <a:accent2>
        <a:srgbClr val="C8B1D8"/>
      </a:accent2>
      <a:accent3>
        <a:srgbClr val="FF9900"/>
      </a:accent3>
      <a:accent4>
        <a:srgbClr val="FFD966"/>
      </a:accent4>
      <a:accent5>
        <a:srgbClr val="DA71A8"/>
      </a:accent5>
      <a:accent6>
        <a:srgbClr val="9F6DEB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401</Words>
  <Application>Microsoft Office PowerPoint</Application>
  <PresentationFormat>Presentación en pantalla (16:9)</PresentationFormat>
  <Paragraphs>74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IBM Plex Sans Condensed SemiBold</vt:lpstr>
      <vt:lpstr>IBM Plex Sans Condensed</vt:lpstr>
      <vt:lpstr>Edgar template</vt:lpstr>
      <vt:lpstr>ENGLISH EXAM</vt:lpstr>
      <vt:lpstr>VOCABULARY: science</vt:lpstr>
      <vt:lpstr>VOCABULARY: science in the classroom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EXAM</dc:title>
  <cp:lastModifiedBy>Eva Arnau</cp:lastModifiedBy>
  <cp:revision>7</cp:revision>
  <dcterms:modified xsi:type="dcterms:W3CDTF">2021-05-18T07:00:18Z</dcterms:modified>
</cp:coreProperties>
</file>