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arlow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00"/>
    <a:srgbClr val="BC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142F75-7C1E-4CD8-8D0B-BB6E87AE0EED}">
  <a:tblStyle styleId="{4F142F75-7C1E-4CD8-8D0B-BB6E87AE0E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E76D83-BB02-407F-8F4D-D8C6B472E35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906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33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69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00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24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7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57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12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16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85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Història tema 7:</a:t>
            </a:r>
            <a:br>
              <a:rPr lang="es-ES"/>
            </a:br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L’EDAT MODERNA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INTRODUCCIÓ</a:t>
            </a:r>
            <a:endParaRPr sz="32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BDC2B5-A30A-4414-8595-B32A81B8ADE3}"/>
              </a:ext>
            </a:extLst>
          </p:cNvPr>
          <p:cNvSpPr/>
          <p:nvPr/>
        </p:nvSpPr>
        <p:spPr>
          <a:xfrm>
            <a:off x="183547" y="178666"/>
            <a:ext cx="8776905" cy="80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es-ES" sz="3200" b="1">
                <a:latin typeface="Barlow" panose="020B0604020202020204" charset="0"/>
              </a:rPr>
              <a:t>LA CONTRARREFORMA CATÒLICA</a:t>
            </a:r>
            <a:endParaRPr lang="es-ES" sz="2800" b="1">
              <a:latin typeface="Barlow" panose="020B060402020202020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AE9AEC-C109-42A4-8144-7443C9573A0E}"/>
              </a:ext>
            </a:extLst>
          </p:cNvPr>
          <p:cNvSpPr txBox="1"/>
          <p:nvPr/>
        </p:nvSpPr>
        <p:spPr>
          <a:xfrm>
            <a:off x="183547" y="1133850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QUÈ FAN?</a:t>
            </a:r>
          </a:p>
        </p:txBody>
      </p:sp>
      <p:sp>
        <p:nvSpPr>
          <p:cNvPr id="12" name="Forma en L 11">
            <a:extLst>
              <a:ext uri="{FF2B5EF4-FFF2-40B4-BE49-F238E27FC236}">
                <a16:creationId xmlns:a16="http://schemas.microsoft.com/office/drawing/2014/main" id="{BB3741C9-7B81-4C9B-BFF2-D70DC04FD4CF}"/>
              </a:ext>
            </a:extLst>
          </p:cNvPr>
          <p:cNvSpPr/>
          <p:nvPr/>
        </p:nvSpPr>
        <p:spPr>
          <a:xfrm>
            <a:off x="233607" y="1226818"/>
            <a:ext cx="1094609" cy="188166"/>
          </a:xfrm>
          <a:prstGeom prst="corner">
            <a:avLst>
              <a:gd name="adj1" fmla="val 0"/>
              <a:gd name="adj2" fmla="val 21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BB4A701-4EE3-467A-AC5F-5C75E340B5EB}"/>
              </a:ext>
            </a:extLst>
          </p:cNvPr>
          <p:cNvSpPr/>
          <p:nvPr/>
        </p:nvSpPr>
        <p:spPr>
          <a:xfrm>
            <a:off x="700791" y="1620888"/>
            <a:ext cx="3851159" cy="287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/>
              <a:t>CONCILI DE TRENTO (1545-1563)</a:t>
            </a:r>
          </a:p>
        </p:txBody>
      </p: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id="{148FA618-935C-4ADE-A397-3F204F3A7809}"/>
              </a:ext>
            </a:extLst>
          </p:cNvPr>
          <p:cNvCxnSpPr>
            <a:cxnSpLocks/>
          </p:cNvCxnSpPr>
          <p:nvPr/>
        </p:nvCxnSpPr>
        <p:spPr>
          <a:xfrm>
            <a:off x="799260" y="1893117"/>
            <a:ext cx="260277" cy="222684"/>
          </a:xfrm>
          <a:prstGeom prst="bentConnector3">
            <a:avLst>
              <a:gd name="adj1" fmla="val -38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3DB572-3966-4E5A-B878-9CDD5338C9CD}"/>
              </a:ext>
            </a:extLst>
          </p:cNvPr>
          <p:cNvSpPr txBox="1"/>
          <p:nvPr/>
        </p:nvSpPr>
        <p:spPr>
          <a:xfrm>
            <a:off x="1007843" y="1977301"/>
            <a:ext cx="2605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convocat pel </a:t>
            </a:r>
            <a:r>
              <a:rPr lang="es-ES" sz="1200" b="1"/>
              <a:t>Papa Pau III</a:t>
            </a:r>
            <a:r>
              <a:rPr lang="es-ES" sz="1200"/>
              <a:t> a </a:t>
            </a:r>
            <a:r>
              <a:rPr lang="es-ES" sz="1200" b="1"/>
              <a:t>Trento</a:t>
            </a:r>
            <a:endParaRPr lang="es-ES" sz="12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866CED-7548-4D77-935C-BDCEA8489D3A}"/>
              </a:ext>
            </a:extLst>
          </p:cNvPr>
          <p:cNvSpPr txBox="1"/>
          <p:nvPr/>
        </p:nvSpPr>
        <p:spPr>
          <a:xfrm>
            <a:off x="627400" y="2169823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</a:rPr>
              <a:t>FINALITAT</a:t>
            </a:r>
            <a:endParaRPr lang="es-ES" sz="2000" b="1" u="sng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C264110-3A4C-4D86-BE53-529CF29A1045}"/>
              </a:ext>
            </a:extLst>
          </p:cNvPr>
          <p:cNvSpPr txBox="1"/>
          <p:nvPr/>
        </p:nvSpPr>
        <p:spPr>
          <a:xfrm>
            <a:off x="844336" y="2427536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/>
              <a:t>corregir errors de l’església católica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/>
              <a:t>establir dogmes i ritus obligatoris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540B883-FEE3-47F9-9A5A-ADB9B0E75796}"/>
              </a:ext>
            </a:extLst>
          </p:cNvPr>
          <p:cNvSpPr txBox="1"/>
          <p:nvPr/>
        </p:nvSpPr>
        <p:spPr>
          <a:xfrm>
            <a:off x="627400" y="2839137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</a:rPr>
              <a:t>ACCIONS:</a:t>
            </a:r>
            <a:endParaRPr lang="es-ES" sz="2000" b="1" u="sng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05AD923-ABFF-4D4C-A7B5-8A1842F75E4B}"/>
              </a:ext>
            </a:extLst>
          </p:cNvPr>
          <p:cNvSpPr txBox="1"/>
          <p:nvPr/>
        </p:nvSpPr>
        <p:spPr>
          <a:xfrm>
            <a:off x="844336" y="3096850"/>
            <a:ext cx="205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/>
              <a:t>reforma ordres religioses</a:t>
            </a:r>
          </a:p>
        </p:txBody>
      </p:sp>
    </p:spTree>
    <p:extLst>
      <p:ext uri="{BB962C8B-B14F-4D97-AF65-F5344CB8AC3E}">
        <p14:creationId xmlns:p14="http://schemas.microsoft.com/office/powerpoint/2010/main" val="52469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INTRODUCCIÓ</a:t>
            </a:r>
            <a:endParaRPr sz="32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BDC2B5-A30A-4414-8595-B32A81B8ADE3}"/>
              </a:ext>
            </a:extLst>
          </p:cNvPr>
          <p:cNvSpPr/>
          <p:nvPr/>
        </p:nvSpPr>
        <p:spPr>
          <a:xfrm>
            <a:off x="183547" y="178666"/>
            <a:ext cx="8776905" cy="80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5"/>
            </a:pPr>
            <a:r>
              <a:rPr lang="es-ES" sz="3200" b="1">
                <a:latin typeface="Barlow" panose="020B0604020202020204" charset="0"/>
              </a:rPr>
              <a:t>PENÍNSULA IBÈRICA EN EL SEGLE XVI</a:t>
            </a:r>
            <a:endParaRPr lang="es-ES" sz="2800" b="1">
              <a:latin typeface="Barlow" panose="020B060402020202020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AE9AEC-C109-42A4-8144-7443C9573A0E}"/>
              </a:ext>
            </a:extLst>
          </p:cNvPr>
          <p:cNvSpPr txBox="1"/>
          <p:nvPr/>
        </p:nvSpPr>
        <p:spPr>
          <a:xfrm>
            <a:off x="183547" y="1133850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SITUACIÓ</a:t>
            </a:r>
          </a:p>
        </p:txBody>
      </p:sp>
      <p:sp>
        <p:nvSpPr>
          <p:cNvPr id="12" name="Forma en L 11">
            <a:extLst>
              <a:ext uri="{FF2B5EF4-FFF2-40B4-BE49-F238E27FC236}">
                <a16:creationId xmlns:a16="http://schemas.microsoft.com/office/drawing/2014/main" id="{BB3741C9-7B81-4C9B-BFF2-D70DC04FD4CF}"/>
              </a:ext>
            </a:extLst>
          </p:cNvPr>
          <p:cNvSpPr/>
          <p:nvPr/>
        </p:nvSpPr>
        <p:spPr>
          <a:xfrm>
            <a:off x="233607" y="1226818"/>
            <a:ext cx="1114041" cy="188166"/>
          </a:xfrm>
          <a:prstGeom prst="corner">
            <a:avLst>
              <a:gd name="adj1" fmla="val 0"/>
              <a:gd name="adj2" fmla="val 21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F20CAD6-3F5D-46D8-9221-84110E594B3B}"/>
              </a:ext>
            </a:extLst>
          </p:cNvPr>
          <p:cNvSpPr txBox="1"/>
          <p:nvPr/>
        </p:nvSpPr>
        <p:spPr>
          <a:xfrm>
            <a:off x="189927" y="1411483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ANY 1491: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1CF997-519C-4955-8283-B02F84B33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1" t="17778" r="27713" b="15306"/>
          <a:stretch/>
        </p:blipFill>
        <p:spPr>
          <a:xfrm>
            <a:off x="2069079" y="1075082"/>
            <a:ext cx="4091441" cy="39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4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INTRODUCCIÓ</a:t>
            </a:r>
            <a:endParaRPr sz="32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BDC2B5-A30A-4414-8595-B32A81B8ADE3}"/>
              </a:ext>
            </a:extLst>
          </p:cNvPr>
          <p:cNvSpPr/>
          <p:nvPr/>
        </p:nvSpPr>
        <p:spPr>
          <a:xfrm>
            <a:off x="183547" y="178666"/>
            <a:ext cx="8776905" cy="80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5"/>
            </a:pPr>
            <a:r>
              <a:rPr lang="es-ES" sz="3200" b="1">
                <a:latin typeface="Barlow" panose="020B0604020202020204" charset="0"/>
              </a:rPr>
              <a:t>PENÍNSULA IBÈRICA EN EL SEGLE XVI</a:t>
            </a:r>
            <a:endParaRPr lang="es-ES" sz="2800" b="1">
              <a:latin typeface="Barlow" panose="020B060402020202020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AE9AEC-C109-42A4-8144-7443C9573A0E}"/>
              </a:ext>
            </a:extLst>
          </p:cNvPr>
          <p:cNvSpPr txBox="1"/>
          <p:nvPr/>
        </p:nvSpPr>
        <p:spPr>
          <a:xfrm>
            <a:off x="183547" y="1133850"/>
            <a:ext cx="1766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REIS CATÒLICS</a:t>
            </a:r>
          </a:p>
        </p:txBody>
      </p:sp>
      <p:sp>
        <p:nvSpPr>
          <p:cNvPr id="12" name="Forma en L 11">
            <a:extLst>
              <a:ext uri="{FF2B5EF4-FFF2-40B4-BE49-F238E27FC236}">
                <a16:creationId xmlns:a16="http://schemas.microsoft.com/office/drawing/2014/main" id="{BB3741C9-7B81-4C9B-BFF2-D70DC04FD4CF}"/>
              </a:ext>
            </a:extLst>
          </p:cNvPr>
          <p:cNvSpPr/>
          <p:nvPr/>
        </p:nvSpPr>
        <p:spPr>
          <a:xfrm>
            <a:off x="233607" y="1226818"/>
            <a:ext cx="1628565" cy="184665"/>
          </a:xfrm>
          <a:prstGeom prst="corner">
            <a:avLst>
              <a:gd name="adj1" fmla="val 0"/>
              <a:gd name="adj2" fmla="val 21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28CC-12C7-44D7-A433-7E2BFD763DCD}"/>
              </a:ext>
            </a:extLst>
          </p:cNvPr>
          <p:cNvSpPr txBox="1"/>
          <p:nvPr/>
        </p:nvSpPr>
        <p:spPr>
          <a:xfrm>
            <a:off x="300350" y="1473584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/>
              <a:t>Isabel de Castella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/>
              <a:t>Ferran d’Aragó</a:t>
            </a: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5A0D7BA2-58BC-49A9-A26B-E4839CAD941D}"/>
              </a:ext>
            </a:extLst>
          </p:cNvPr>
          <p:cNvSpPr/>
          <p:nvPr/>
        </p:nvSpPr>
        <p:spPr>
          <a:xfrm>
            <a:off x="2135825" y="1528450"/>
            <a:ext cx="61198" cy="4071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F797E8-8C31-4978-BBA6-825424B78787}"/>
              </a:ext>
            </a:extLst>
          </p:cNvPr>
          <p:cNvSpPr txBox="1"/>
          <p:nvPr/>
        </p:nvSpPr>
        <p:spPr>
          <a:xfrm>
            <a:off x="2147758" y="1578131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1469 </a:t>
            </a:r>
            <a:r>
              <a:rPr lang="es-ES" b="1">
                <a:sym typeface="Wingdings" panose="05000000000000000000" pitchFamily="2" charset="2"/>
              </a:rPr>
              <a:t> boda</a:t>
            </a:r>
            <a:endParaRPr lang="es-ES" b="1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ED37CC-9D9F-4DEE-970B-FD54C1CB2D10}"/>
              </a:ext>
            </a:extLst>
          </p:cNvPr>
          <p:cNvSpPr txBox="1"/>
          <p:nvPr/>
        </p:nvSpPr>
        <p:spPr>
          <a:xfrm>
            <a:off x="273652" y="2744983"/>
            <a:ext cx="232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1479 </a:t>
            </a:r>
            <a:r>
              <a:rPr lang="es-ES" b="1">
                <a:sym typeface="Wingdings" panose="05000000000000000000" pitchFamily="2" charset="2"/>
              </a:rPr>
              <a:t> UNIÓ DINÀSTICA</a:t>
            </a:r>
            <a:endParaRPr lang="es-ES" b="1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4CDF5C2-8097-4D9D-B7A5-4D5FD0571B54}"/>
              </a:ext>
            </a:extLst>
          </p:cNvPr>
          <p:cNvCxnSpPr>
            <a:cxnSpLocks/>
          </p:cNvCxnSpPr>
          <p:nvPr/>
        </p:nvCxnSpPr>
        <p:spPr>
          <a:xfrm flipH="1">
            <a:off x="2571056" y="2736620"/>
            <a:ext cx="1" cy="324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794DB19-3345-4062-8962-A2A2671A0976}"/>
              </a:ext>
            </a:extLst>
          </p:cNvPr>
          <p:cNvSpPr txBox="1"/>
          <p:nvPr/>
        </p:nvSpPr>
        <p:spPr>
          <a:xfrm>
            <a:off x="2639620" y="2509193"/>
            <a:ext cx="3573414" cy="698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/>
              <a:t>Castella:</a:t>
            </a:r>
            <a:r>
              <a:rPr lang="es-ES"/>
              <a:t> reina Isabel, Ferran rei consorte</a:t>
            </a:r>
          </a:p>
          <a:p>
            <a:pPr algn="just">
              <a:lnSpc>
                <a:spcPct val="150000"/>
              </a:lnSpc>
            </a:pPr>
            <a:r>
              <a:rPr lang="es-ES" b="1"/>
              <a:t>Aragó:</a:t>
            </a:r>
            <a:r>
              <a:rPr lang="es-ES"/>
              <a:t> Ferran rei, Isabel reina consorte</a:t>
            </a:r>
            <a:endParaRPr lang="es-ES" b="1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B33FB20-B27B-40FB-B1F2-E39E25E2D70C}"/>
              </a:ext>
            </a:extLst>
          </p:cNvPr>
          <p:cNvCxnSpPr>
            <a:cxnSpLocks/>
          </p:cNvCxnSpPr>
          <p:nvPr/>
        </p:nvCxnSpPr>
        <p:spPr>
          <a:xfrm>
            <a:off x="2571056" y="2736620"/>
            <a:ext cx="137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D307D234-F044-4A1A-8581-CAE1239CE85C}"/>
              </a:ext>
            </a:extLst>
          </p:cNvPr>
          <p:cNvCxnSpPr>
            <a:cxnSpLocks/>
          </p:cNvCxnSpPr>
          <p:nvPr/>
        </p:nvCxnSpPr>
        <p:spPr>
          <a:xfrm>
            <a:off x="2571056" y="3061122"/>
            <a:ext cx="137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56EF6E8-8EA6-4527-B25E-B6768124A554}"/>
              </a:ext>
            </a:extLst>
          </p:cNvPr>
          <p:cNvSpPr/>
          <p:nvPr/>
        </p:nvSpPr>
        <p:spPr>
          <a:xfrm>
            <a:off x="6962283" y="1354064"/>
            <a:ext cx="2181717" cy="496579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800" b="1">
                <a:solidFill>
                  <a:schemeClr val="tx1"/>
                </a:solidFill>
              </a:rPr>
              <a:t>Unió dinástica:</a:t>
            </a:r>
            <a:r>
              <a:rPr lang="es-ES" sz="800">
                <a:solidFill>
                  <a:schemeClr val="tx1"/>
                </a:solidFill>
              </a:rPr>
              <a:t> unió dels reis però no dels territoris, conservant cada un les seues lleis i formes de govern pròpies</a:t>
            </a:r>
            <a:endParaRPr lang="es-ES" sz="800" b="1">
              <a:solidFill>
                <a:schemeClr val="tx1"/>
              </a:solidFill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144A5E7-1984-460C-B731-691E65817D4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001168" y="1885908"/>
            <a:ext cx="1788753" cy="834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2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INTRODUCCIÓ</a:t>
            </a:r>
            <a:endParaRPr sz="32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BDC2B5-A30A-4414-8595-B32A81B8ADE3}"/>
              </a:ext>
            </a:extLst>
          </p:cNvPr>
          <p:cNvSpPr/>
          <p:nvPr/>
        </p:nvSpPr>
        <p:spPr>
          <a:xfrm>
            <a:off x="183547" y="178666"/>
            <a:ext cx="8776905" cy="80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5"/>
            </a:pPr>
            <a:r>
              <a:rPr lang="es-ES" sz="3200" b="1">
                <a:latin typeface="Barlow" panose="020B0604020202020204" charset="0"/>
              </a:rPr>
              <a:t>PENÍNSULA IBÈRICA EN EL SEGLE XVI</a:t>
            </a:r>
            <a:endParaRPr lang="es-ES" sz="2800" b="1">
              <a:latin typeface="Barlow" panose="020B060402020202020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AE9AEC-C109-42A4-8144-7443C9573A0E}"/>
              </a:ext>
            </a:extLst>
          </p:cNvPr>
          <p:cNvSpPr txBox="1"/>
          <p:nvPr/>
        </p:nvSpPr>
        <p:spPr>
          <a:xfrm>
            <a:off x="183547" y="1133850"/>
            <a:ext cx="2882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EXPANSIÓ REIS CATÒLICS</a:t>
            </a:r>
          </a:p>
        </p:txBody>
      </p:sp>
      <p:sp>
        <p:nvSpPr>
          <p:cNvPr id="12" name="Forma en L 11">
            <a:extLst>
              <a:ext uri="{FF2B5EF4-FFF2-40B4-BE49-F238E27FC236}">
                <a16:creationId xmlns:a16="http://schemas.microsoft.com/office/drawing/2014/main" id="{BB3741C9-7B81-4C9B-BFF2-D70DC04FD4CF}"/>
              </a:ext>
            </a:extLst>
          </p:cNvPr>
          <p:cNvSpPr/>
          <p:nvPr/>
        </p:nvSpPr>
        <p:spPr>
          <a:xfrm>
            <a:off x="233607" y="1226818"/>
            <a:ext cx="2756548" cy="188166"/>
          </a:xfrm>
          <a:prstGeom prst="corner">
            <a:avLst>
              <a:gd name="adj1" fmla="val 0"/>
              <a:gd name="adj2" fmla="val 21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D65C213B-7555-4745-B9E7-08524C8FA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35753"/>
              </p:ext>
            </p:extLst>
          </p:nvPr>
        </p:nvGraphicFramePr>
        <p:xfrm>
          <a:off x="173537" y="2986074"/>
          <a:ext cx="7860280" cy="204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503">
                  <a:extLst>
                    <a:ext uri="{9D8B030D-6E8A-4147-A177-3AD203B41FA5}">
                      <a16:colId xmlns:a16="http://schemas.microsoft.com/office/drawing/2014/main" val="1334293555"/>
                    </a:ext>
                  </a:extLst>
                </a:gridCol>
                <a:gridCol w="3677623">
                  <a:extLst>
                    <a:ext uri="{9D8B030D-6E8A-4147-A177-3AD203B41FA5}">
                      <a16:colId xmlns:a16="http://schemas.microsoft.com/office/drawing/2014/main" val="794025017"/>
                    </a:ext>
                  </a:extLst>
                </a:gridCol>
                <a:gridCol w="1668613">
                  <a:extLst>
                    <a:ext uri="{9D8B030D-6E8A-4147-A177-3AD203B41FA5}">
                      <a16:colId xmlns:a16="http://schemas.microsoft.com/office/drawing/2014/main" val="756441904"/>
                    </a:ext>
                  </a:extLst>
                </a:gridCol>
                <a:gridCol w="1321541">
                  <a:extLst>
                    <a:ext uri="{9D8B030D-6E8A-4147-A177-3AD203B41FA5}">
                      <a16:colId xmlns:a16="http://schemas.microsoft.com/office/drawing/2014/main" val="2602640035"/>
                    </a:ext>
                  </a:extLst>
                </a:gridCol>
              </a:tblGrid>
              <a:tr h="229198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TERRITORI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MÈTODE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PROPIETARI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931521"/>
                  </a:ext>
                </a:extLst>
              </a:tr>
              <a:tr h="229198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1479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Castella/Aragó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Unió dinàstica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01563"/>
                  </a:ext>
                </a:extLst>
              </a:tr>
              <a:tr h="229198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R.Granada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Conquesta militar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Castella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4255"/>
                  </a:ext>
                </a:extLst>
              </a:tr>
              <a:tr h="229198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1515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R.Navarra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Invasió militar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Castella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33705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1504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R.Napols (Cerdenya, Sicilia...)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Drets dinàstics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Aragó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177695"/>
                  </a:ext>
                </a:extLst>
              </a:tr>
              <a:tr h="389637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Finals XV </a:t>
                      </a:r>
                      <a:r>
                        <a:rPr lang="es-ES">
                          <a:sym typeface="Wingdings" panose="05000000000000000000" pitchFamily="2" charset="2"/>
                        </a:rPr>
                        <a:t> principis XVI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Ciutats nord d’Àfrica (Ceuta, Melilla, Oran...)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Conquesta militar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Aragó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3041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FADC8B4-0186-4679-B0FD-0BB9F4F4C91A}"/>
              </a:ext>
            </a:extLst>
          </p:cNvPr>
          <p:cNvSpPr txBox="1"/>
          <p:nvPr/>
        </p:nvSpPr>
        <p:spPr>
          <a:xfrm>
            <a:off x="8033817" y="4619020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= pels pirates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C1A9E01-EC35-4B76-B41A-272F5821A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9" t="6618" r="20997" b="7654"/>
          <a:stretch/>
        </p:blipFill>
        <p:spPr>
          <a:xfrm>
            <a:off x="3350575" y="1103834"/>
            <a:ext cx="1962289" cy="17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5686B-E4BA-49A4-993A-9862C8BF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CONTINGUT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31B179-B03F-4207-8158-9BE3DB44E0B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81728" y="1367175"/>
            <a:ext cx="7268743" cy="3382500"/>
          </a:xfrm>
        </p:spPr>
        <p:txBody>
          <a:bodyPr/>
          <a:lstStyle/>
          <a:p>
            <a:pPr marL="546100" indent="-457200">
              <a:buClr>
                <a:schemeClr val="accent1"/>
              </a:buClr>
              <a:buFont typeface="+mj-lt"/>
              <a:buAutoNum type="arabicPeriod"/>
            </a:pPr>
            <a:r>
              <a:rPr lang="es-ES"/>
              <a:t>Inici edat moderna</a:t>
            </a:r>
          </a:p>
          <a:p>
            <a:pPr marL="546100" indent="-457200">
              <a:buClr>
                <a:schemeClr val="accent1"/>
              </a:buClr>
              <a:buFont typeface="+mj-lt"/>
              <a:buAutoNum type="arabicPeriod"/>
            </a:pPr>
            <a:r>
              <a:rPr lang="es-ES"/>
              <a:t>Noves formes de pensament</a:t>
            </a:r>
          </a:p>
          <a:p>
            <a:pPr marL="546100" indent="-457200">
              <a:buClr>
                <a:schemeClr val="accent1"/>
              </a:buClr>
              <a:buFont typeface="+mj-lt"/>
              <a:buAutoNum type="arabicPeriod"/>
            </a:pPr>
            <a:r>
              <a:rPr lang="es-ES"/>
              <a:t>Reforma protestant</a:t>
            </a:r>
          </a:p>
          <a:p>
            <a:pPr marL="546100" indent="-457200">
              <a:buClr>
                <a:schemeClr val="accent1"/>
              </a:buClr>
              <a:buFont typeface="+mj-lt"/>
              <a:buAutoNum type="arabicPeriod"/>
            </a:pPr>
            <a:r>
              <a:rPr lang="es-ES"/>
              <a:t>Contrarreforma catòlica</a:t>
            </a:r>
          </a:p>
          <a:p>
            <a:pPr marL="546100" indent="-457200">
              <a:buClr>
                <a:schemeClr val="accent1"/>
              </a:buClr>
              <a:buFont typeface="+mj-lt"/>
              <a:buAutoNum type="arabicPeriod"/>
            </a:pPr>
            <a:r>
              <a:rPr lang="es-ES"/>
              <a:t>Península ibérica S.XVI</a:t>
            </a:r>
          </a:p>
          <a:p>
            <a:pPr marL="10033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s-ES" sz="2000"/>
              <a:t>RRCC (reis catòlics)</a:t>
            </a:r>
          </a:p>
          <a:p>
            <a:pPr marL="10033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s-ES" sz="2000"/>
              <a:t>Conquesta</a:t>
            </a:r>
          </a:p>
          <a:p>
            <a:pPr marL="10033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s-ES" sz="2000"/>
              <a:t>Monarquies hispàniques</a:t>
            </a:r>
          </a:p>
          <a:p>
            <a:pPr marL="546100" indent="-457200">
              <a:buFont typeface="+mj-lt"/>
              <a:buAutoNum type="arabicPeriod"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11F69C-C38E-480F-A4FE-2B0B473573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09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INTRODUCCIÓ</a:t>
            </a:r>
            <a:endParaRPr sz="32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F30CEE-D307-4EF3-AB14-B1CD829D6472}"/>
              </a:ext>
            </a:extLst>
          </p:cNvPr>
          <p:cNvSpPr txBox="1"/>
          <p:nvPr/>
        </p:nvSpPr>
        <p:spPr>
          <a:xfrm>
            <a:off x="253630" y="1107207"/>
            <a:ext cx="5165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Comença amb la </a:t>
            </a:r>
            <a:r>
              <a:rPr lang="es-ES" b="1" u="sng"/>
              <a:t>caiguda de l’Imperi Romà d’Orient</a:t>
            </a:r>
            <a:r>
              <a:rPr lang="es-ES" b="1"/>
              <a:t> </a:t>
            </a:r>
            <a:r>
              <a:rPr lang="es-ES" b="1">
                <a:sym typeface="Wingdings" panose="05000000000000000000" pitchFamily="2" charset="2"/>
              </a:rPr>
              <a:t> </a:t>
            </a:r>
            <a:r>
              <a:rPr lang="es-ES" b="1">
                <a:solidFill>
                  <a:schemeClr val="accent1"/>
                </a:solidFill>
                <a:sym typeface="Wingdings" panose="05000000000000000000" pitchFamily="2" charset="2"/>
              </a:rPr>
              <a:t>1453</a:t>
            </a: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BDC2B5-A30A-4414-8595-B32A81B8ADE3}"/>
              </a:ext>
            </a:extLst>
          </p:cNvPr>
          <p:cNvSpPr/>
          <p:nvPr/>
        </p:nvSpPr>
        <p:spPr>
          <a:xfrm>
            <a:off x="183547" y="178666"/>
            <a:ext cx="8776905" cy="80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s-ES" sz="3200" b="1">
                <a:latin typeface="Barlow" panose="020B0604020202020204" charset="0"/>
              </a:rPr>
              <a:t>INICI EDAT MODERNA</a:t>
            </a:r>
            <a:endParaRPr lang="es-ES" sz="2800" b="1">
              <a:latin typeface="Barlow" panose="020B060402020202020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B1D76C7-792E-4609-9D28-5AD3C8CE7E10}"/>
              </a:ext>
            </a:extLst>
          </p:cNvPr>
          <p:cNvCxnSpPr/>
          <p:nvPr/>
        </p:nvCxnSpPr>
        <p:spPr>
          <a:xfrm>
            <a:off x="133489" y="1414984"/>
            <a:ext cx="8910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3478A9-C48F-4BEC-8F6F-0E0434F31AF6}"/>
              </a:ext>
            </a:extLst>
          </p:cNvPr>
          <p:cNvSpPr txBox="1"/>
          <p:nvPr/>
        </p:nvSpPr>
        <p:spPr>
          <a:xfrm>
            <a:off x="133489" y="1536825"/>
            <a:ext cx="3280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QUINS CANVIS HI HAGUEREN?</a:t>
            </a:r>
          </a:p>
        </p:txBody>
      </p:sp>
      <p:sp>
        <p:nvSpPr>
          <p:cNvPr id="12" name="Forma en L 11">
            <a:extLst>
              <a:ext uri="{FF2B5EF4-FFF2-40B4-BE49-F238E27FC236}">
                <a16:creationId xmlns:a16="http://schemas.microsoft.com/office/drawing/2014/main" id="{75443BF6-58D3-476C-8EB1-7CECA2D62158}"/>
              </a:ext>
            </a:extLst>
          </p:cNvPr>
          <p:cNvSpPr/>
          <p:nvPr/>
        </p:nvSpPr>
        <p:spPr>
          <a:xfrm>
            <a:off x="183547" y="1629792"/>
            <a:ext cx="3120307" cy="214801"/>
          </a:xfrm>
          <a:prstGeom prst="corner">
            <a:avLst>
              <a:gd name="adj1" fmla="val 0"/>
              <a:gd name="adj2" fmla="val 21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3568E8-28C1-4860-BC73-D524DB972DF9}"/>
              </a:ext>
            </a:extLst>
          </p:cNvPr>
          <p:cNvSpPr txBox="1"/>
          <p:nvPr/>
        </p:nvSpPr>
        <p:spPr>
          <a:xfrm>
            <a:off x="133489" y="1949066"/>
            <a:ext cx="621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/>
              <a:t>Superació de la crisi </a:t>
            </a:r>
            <a:r>
              <a:rPr lang="es-ES">
                <a:sym typeface="Wingdings" panose="05000000000000000000" pitchFamily="2" charset="2"/>
              </a:rPr>
              <a:t> etapa de recuperació:</a:t>
            </a:r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AD0358E-BF62-4C32-975E-2DE89F3F1EE0}"/>
              </a:ext>
            </a:extLst>
          </p:cNvPr>
          <p:cNvSpPr/>
          <p:nvPr/>
        </p:nvSpPr>
        <p:spPr>
          <a:xfrm>
            <a:off x="183547" y="2289403"/>
            <a:ext cx="4238277" cy="1439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b="1"/>
              <a:t>RECUPERACIÓ DEMOGRÀFICA I ECONÒMICA: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Desaparició epidèmies </a:t>
            </a:r>
            <a:r>
              <a:rPr lang="es-ES" sz="1200">
                <a:sym typeface="Wingdings" panose="05000000000000000000" pitchFamily="2" charset="2"/>
              </a:rPr>
              <a:t> </a:t>
            </a:r>
            <a:r>
              <a:rPr lang="es-ES" sz="1200" b="1">
                <a:sym typeface="Wingdings" panose="05000000000000000000" pitchFamily="2" charset="2"/>
              </a:rPr>
              <a:t>increment població </a:t>
            </a:r>
            <a:r>
              <a:rPr lang="es-ES" sz="1200">
                <a:sym typeface="Wingdings" panose="05000000000000000000" pitchFamily="2" charset="2"/>
              </a:rPr>
              <a:t>(70milions d’habitants a Europa a la fi s.XV)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Millora agrícola </a:t>
            </a:r>
            <a:r>
              <a:rPr lang="es-ES" sz="1200">
                <a:sym typeface="Wingdings" panose="05000000000000000000" pitchFamily="2" charset="2"/>
              </a:rPr>
              <a:t> </a:t>
            </a:r>
            <a:r>
              <a:rPr lang="es-ES" sz="1200" b="1">
                <a:sym typeface="Wingdings" panose="05000000000000000000" pitchFamily="2" charset="2"/>
              </a:rPr>
              <a:t>excedents agrícoles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>
                <a:sym typeface="Wingdings" panose="05000000000000000000" pitchFamily="2" charset="2"/>
              </a:rPr>
              <a:t>Millora navegació  </a:t>
            </a:r>
            <a:r>
              <a:rPr lang="es-ES" sz="1200" b="1">
                <a:sym typeface="Wingdings" panose="05000000000000000000" pitchFamily="2" charset="2"/>
              </a:rPr>
              <a:t>activitat comercial marítima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>
                <a:sym typeface="Wingdings" panose="05000000000000000000" pitchFamily="2" charset="2"/>
              </a:rPr>
              <a:t>Increment </a:t>
            </a:r>
            <a:r>
              <a:rPr lang="es-ES" sz="1200" b="1">
                <a:sym typeface="Wingdings" panose="05000000000000000000" pitchFamily="2" charset="2"/>
              </a:rPr>
              <a:t>producció artesanal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Creiximent </a:t>
            </a:r>
            <a:r>
              <a:rPr lang="es-ES" sz="1200" b="1"/>
              <a:t>banca</a:t>
            </a:r>
            <a:r>
              <a:rPr lang="es-ES" sz="1200"/>
              <a:t> </a:t>
            </a:r>
            <a:r>
              <a:rPr lang="es-ES" sz="1200">
                <a:sym typeface="Wingdings" panose="05000000000000000000" pitchFamily="2" charset="2"/>
              </a:rPr>
              <a:t> creació </a:t>
            </a:r>
            <a:r>
              <a:rPr lang="es-ES" sz="1200" b="1">
                <a:sym typeface="Wingdings" panose="05000000000000000000" pitchFamily="2" charset="2"/>
              </a:rPr>
              <a:t>lletres de canvi</a:t>
            </a:r>
            <a:r>
              <a:rPr lang="es-ES" sz="1200">
                <a:sym typeface="Wingdings" panose="05000000000000000000" pitchFamily="2" charset="2"/>
              </a:rPr>
              <a:t>.</a:t>
            </a:r>
            <a:endParaRPr lang="es-ES" sz="1200"/>
          </a:p>
          <a:p>
            <a:endParaRPr lang="es-ES" b="1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9EAFDCB-F1A3-4CE6-B44F-BCB5C926B3F5}"/>
              </a:ext>
            </a:extLst>
          </p:cNvPr>
          <p:cNvSpPr/>
          <p:nvPr/>
        </p:nvSpPr>
        <p:spPr>
          <a:xfrm>
            <a:off x="7128315" y="1073266"/>
            <a:ext cx="2015685" cy="338554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800" b="1">
                <a:solidFill>
                  <a:schemeClr val="tx1"/>
                </a:solidFill>
              </a:rPr>
              <a:t>Lletra de canvi:</a:t>
            </a:r>
            <a:r>
              <a:rPr lang="es-ES" sz="800">
                <a:solidFill>
                  <a:schemeClr val="tx1"/>
                </a:solidFill>
              </a:rPr>
              <a:t> document que conté el compromís d’un pagament a certa data</a:t>
            </a:r>
            <a:endParaRPr lang="es-ES" sz="800" b="1">
              <a:solidFill>
                <a:schemeClr val="tx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101C22A-7BD9-491B-B760-286AA4BC2AE8}"/>
              </a:ext>
            </a:extLst>
          </p:cNvPr>
          <p:cNvSpPr/>
          <p:nvPr/>
        </p:nvSpPr>
        <p:spPr>
          <a:xfrm>
            <a:off x="4512123" y="2289404"/>
            <a:ext cx="4238277" cy="699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b="1"/>
              <a:t>ASCENS DE LA BURGESIA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Poder econòmic basat en la possessió del diners </a:t>
            </a:r>
            <a:r>
              <a:rPr lang="es-ES" sz="1200">
                <a:sym typeface="Wingdings" panose="05000000000000000000" pitchFamily="2" charset="2"/>
              </a:rPr>
              <a:t> creació </a:t>
            </a:r>
            <a:r>
              <a:rPr lang="es-ES" sz="1200" b="1">
                <a:sym typeface="Wingdings" panose="05000000000000000000" pitchFamily="2" charset="2"/>
              </a:rPr>
              <a:t>capitalisme comercial</a:t>
            </a:r>
            <a:r>
              <a:rPr lang="es-ES" sz="1200">
                <a:sym typeface="Wingdings" panose="05000000000000000000" pitchFamily="2" charset="2"/>
              </a:rPr>
              <a:t>. </a:t>
            </a:r>
            <a:endParaRPr lang="es-ES" sz="1200"/>
          </a:p>
          <a:p>
            <a:endParaRPr lang="es-ES" b="1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A6AD854-F338-4410-A380-6DC243CCE88B}"/>
              </a:ext>
            </a:extLst>
          </p:cNvPr>
          <p:cNvSpPr/>
          <p:nvPr/>
        </p:nvSpPr>
        <p:spPr>
          <a:xfrm>
            <a:off x="7341898" y="1475588"/>
            <a:ext cx="1802102" cy="338554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800" b="1">
                <a:solidFill>
                  <a:schemeClr val="tx1"/>
                </a:solidFill>
              </a:rPr>
              <a:t>Capitalisme comercial:</a:t>
            </a:r>
            <a:r>
              <a:rPr lang="es-ES" sz="800">
                <a:solidFill>
                  <a:schemeClr val="tx1"/>
                </a:solidFill>
              </a:rPr>
              <a:t> negoci amb diners com producte (bancs)</a:t>
            </a:r>
            <a:endParaRPr lang="es-ES" sz="800" b="1">
              <a:solidFill>
                <a:schemeClr val="tx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DA61F71-6B26-4913-BF09-5DED31B63747}"/>
              </a:ext>
            </a:extLst>
          </p:cNvPr>
          <p:cNvSpPr/>
          <p:nvPr/>
        </p:nvSpPr>
        <p:spPr>
          <a:xfrm>
            <a:off x="4512123" y="3073809"/>
            <a:ext cx="4238277" cy="69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b="1"/>
              <a:t>ENFORTIMENT MONARQUIA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Els reis retomen el seu poder (imposant-ho als nobles)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Nou model d’organització: </a:t>
            </a:r>
            <a:r>
              <a:rPr lang="es-ES" sz="1200" b="1"/>
              <a:t>monarquia autoritària.</a:t>
            </a:r>
            <a:endParaRPr lang="es-ES" sz="1200"/>
          </a:p>
          <a:p>
            <a:endParaRPr lang="es-ES" b="1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9803F94-C3B2-4769-8807-2ABA0C7C3764}"/>
              </a:ext>
            </a:extLst>
          </p:cNvPr>
          <p:cNvSpPr/>
          <p:nvPr/>
        </p:nvSpPr>
        <p:spPr>
          <a:xfrm>
            <a:off x="6962283" y="1881076"/>
            <a:ext cx="2181717" cy="338552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800" b="1">
                <a:solidFill>
                  <a:schemeClr val="tx1"/>
                </a:solidFill>
              </a:rPr>
              <a:t>Monarquia autoritària:</a:t>
            </a:r>
            <a:r>
              <a:rPr lang="es-ES" sz="800">
                <a:solidFill>
                  <a:schemeClr val="tx1"/>
                </a:solidFill>
              </a:rPr>
              <a:t> forma de govern en la que els reis tenen tot el poder.</a:t>
            </a:r>
            <a:endParaRPr lang="es-ES" sz="800" b="1">
              <a:solidFill>
                <a:schemeClr val="tx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15D3DB8-7EBC-497E-A1A9-44B71557407D}"/>
              </a:ext>
            </a:extLst>
          </p:cNvPr>
          <p:cNvSpPr txBox="1"/>
          <p:nvPr/>
        </p:nvSpPr>
        <p:spPr>
          <a:xfrm>
            <a:off x="183547" y="3855877"/>
            <a:ext cx="6213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/>
              <a:t>Nova societat:</a:t>
            </a:r>
            <a:br>
              <a:rPr lang="es-ES"/>
            </a:br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 b="1">
                <a:sym typeface="Wingdings" panose="05000000000000000000" pitchFamily="2" charset="2"/>
              </a:rPr>
              <a:t>HUMANISME</a:t>
            </a:r>
            <a:r>
              <a:rPr lang="es-ES">
                <a:sym typeface="Wingdings" panose="05000000000000000000" pitchFamily="2" charset="2"/>
              </a:rPr>
              <a:t>, nou pensament</a:t>
            </a:r>
            <a:br>
              <a:rPr lang="es-ES">
                <a:sym typeface="Wingdings" panose="05000000000000000000" pitchFamily="2" charset="2"/>
              </a:rPr>
            </a:br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Crítiques a </a:t>
            </a:r>
            <a:r>
              <a:rPr lang="es-ES" b="1">
                <a:sym typeface="Wingdings" panose="05000000000000000000" pitchFamily="2" charset="2"/>
              </a:rPr>
              <a:t>l’església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INTRODUCCIÓ</a:t>
            </a:r>
            <a:endParaRPr sz="32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BDC2B5-A30A-4414-8595-B32A81B8ADE3}"/>
              </a:ext>
            </a:extLst>
          </p:cNvPr>
          <p:cNvSpPr/>
          <p:nvPr/>
        </p:nvSpPr>
        <p:spPr>
          <a:xfrm>
            <a:off x="183547" y="178666"/>
            <a:ext cx="8776905" cy="80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2"/>
            </a:pPr>
            <a:r>
              <a:rPr lang="es-ES" sz="3200" b="1">
                <a:latin typeface="Barlow" panose="020B0604020202020204" charset="0"/>
              </a:rPr>
              <a:t>CANVIS EN EL PENSAMENT: </a:t>
            </a:r>
            <a:r>
              <a:rPr lang="es-ES" sz="3200" b="1" u="sng">
                <a:latin typeface="Barlow" panose="020B0604020202020204" charset="0"/>
              </a:rPr>
              <a:t>L’HUMANISME</a:t>
            </a:r>
            <a:endParaRPr lang="es-ES" sz="2800" b="1" u="sng">
              <a:latin typeface="Barlow" panose="020B060402020202020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3568E8-28C1-4860-BC73-D524DB972DF9}"/>
              </a:ext>
            </a:extLst>
          </p:cNvPr>
          <p:cNvSpPr txBox="1"/>
          <p:nvPr/>
        </p:nvSpPr>
        <p:spPr>
          <a:xfrm>
            <a:off x="765356" y="1298035"/>
            <a:ext cx="11847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b="1">
                <a:solidFill>
                  <a:schemeClr val="accent1"/>
                </a:solidFill>
              </a:rPr>
              <a:t>HOME NOU</a:t>
            </a:r>
          </a:p>
          <a:p>
            <a:pPr algn="ctr">
              <a:buClr>
                <a:schemeClr val="accent1"/>
              </a:buClr>
            </a:pPr>
            <a:r>
              <a:rPr lang="es-ES" sz="1200"/>
              <a:t>Com a creació perfecta de Déu </a:t>
            </a:r>
            <a:r>
              <a:rPr lang="es-ES" sz="1200">
                <a:sym typeface="Wingdings" panose="05000000000000000000" pitchFamily="2" charset="2"/>
              </a:rPr>
              <a:t> centre del pensament</a:t>
            </a:r>
            <a:endParaRPr lang="es-ES" sz="1200"/>
          </a:p>
        </p:txBody>
      </p:sp>
      <p:pic>
        <p:nvPicPr>
          <p:cNvPr id="1026" name="Picture 2" descr="Leonardo da Vinci's Renaissance Man | El hombre de vitruvio, Leonardo da  vinci, Vitrubio">
            <a:extLst>
              <a:ext uri="{FF2B5EF4-FFF2-40B4-BE49-F238E27FC236}">
                <a16:creationId xmlns:a16="http://schemas.microsoft.com/office/drawing/2014/main" id="{36D896A1-43AF-4193-A014-A3C53F1F7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/>
          <a:stretch/>
        </p:blipFill>
        <p:spPr bwMode="auto">
          <a:xfrm>
            <a:off x="2743755" y="1089480"/>
            <a:ext cx="3708120" cy="38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1EBC14-F22B-4ECC-804A-32CD29850037}"/>
              </a:ext>
            </a:extLst>
          </p:cNvPr>
          <p:cNvSpPr txBox="1"/>
          <p:nvPr/>
        </p:nvSpPr>
        <p:spPr>
          <a:xfrm>
            <a:off x="3427294" y="4897279"/>
            <a:ext cx="2289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i="1" cap="small"/>
              <a:t>Home de vitruvi </a:t>
            </a:r>
            <a:r>
              <a:rPr lang="es-ES" sz="1000" i="1"/>
              <a:t>~Leonardo Da Vinci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6CF270D-F03F-4328-8A84-DA82ED247BBD}"/>
              </a:ext>
            </a:extLst>
          </p:cNvPr>
          <p:cNvSpPr txBox="1"/>
          <p:nvPr/>
        </p:nvSpPr>
        <p:spPr>
          <a:xfrm>
            <a:off x="664841" y="2444161"/>
            <a:ext cx="13857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b="1">
                <a:solidFill>
                  <a:schemeClr val="accent1"/>
                </a:solidFill>
              </a:rPr>
              <a:t>RAONAMENT</a:t>
            </a:r>
          </a:p>
          <a:p>
            <a:pPr algn="ctr">
              <a:buClr>
                <a:schemeClr val="accent1"/>
              </a:buClr>
            </a:pPr>
            <a:r>
              <a:rPr lang="es-ES" sz="1200"/>
              <a:t>L’home té capacitat de raonar i ha de questionar tot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6E4870-7F5C-4A5F-933E-BE37C1230274}"/>
              </a:ext>
            </a:extLst>
          </p:cNvPr>
          <p:cNvSpPr txBox="1"/>
          <p:nvPr/>
        </p:nvSpPr>
        <p:spPr>
          <a:xfrm>
            <a:off x="729417" y="3588461"/>
            <a:ext cx="1256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b="1">
                <a:solidFill>
                  <a:schemeClr val="accent1"/>
                </a:solidFill>
              </a:rPr>
              <a:t>CIENTÍFICS</a:t>
            </a:r>
          </a:p>
          <a:p>
            <a:pPr algn="ctr">
              <a:buClr>
                <a:schemeClr val="accent1"/>
              </a:buClr>
            </a:pPr>
            <a:r>
              <a:rPr lang="es-ES" sz="1200"/>
              <a:t>Observació i experimentació amb esperit crític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C8E9AEB-1E62-465E-99AC-0F2B8D40B949}"/>
              </a:ext>
            </a:extLst>
          </p:cNvPr>
          <p:cNvSpPr txBox="1"/>
          <p:nvPr/>
        </p:nvSpPr>
        <p:spPr>
          <a:xfrm>
            <a:off x="6914418" y="1361461"/>
            <a:ext cx="12852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b="1">
                <a:solidFill>
                  <a:schemeClr val="accent1"/>
                </a:solidFill>
              </a:rPr>
              <a:t>ANTIGUITAT</a:t>
            </a:r>
          </a:p>
          <a:p>
            <a:pPr algn="ctr">
              <a:buClr>
                <a:schemeClr val="accent1"/>
              </a:buClr>
            </a:pPr>
            <a:r>
              <a:rPr lang="es-ES" sz="1200"/>
              <a:t>Tornen a llegir als autors grecs i llatins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E7D7B98-C8B4-4D3A-9B30-4B50B971F7B2}"/>
              </a:ext>
            </a:extLst>
          </p:cNvPr>
          <p:cNvSpPr txBox="1"/>
          <p:nvPr/>
        </p:nvSpPr>
        <p:spPr>
          <a:xfrm>
            <a:off x="6813902" y="2364498"/>
            <a:ext cx="16652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b="1">
                <a:solidFill>
                  <a:schemeClr val="accent1"/>
                </a:solidFill>
              </a:rPr>
              <a:t>PROGRÉS HUMÀ</a:t>
            </a:r>
          </a:p>
          <a:p>
            <a:pPr algn="ctr">
              <a:buClr>
                <a:schemeClr val="accent1"/>
              </a:buClr>
            </a:pPr>
            <a:r>
              <a:rPr lang="es-ES" sz="1200"/>
              <a:t>FE CRISTIANA +</a:t>
            </a:r>
          </a:p>
          <a:p>
            <a:pPr algn="ctr">
              <a:buClr>
                <a:schemeClr val="accent1"/>
              </a:buClr>
            </a:pPr>
            <a:r>
              <a:rPr lang="es-ES" sz="1200"/>
              <a:t>RAÓ =</a:t>
            </a:r>
          </a:p>
          <a:p>
            <a:pPr algn="ctr">
              <a:buClr>
                <a:schemeClr val="accent1"/>
              </a:buClr>
            </a:pPr>
            <a:r>
              <a:rPr lang="es-ES" sz="1200"/>
              <a:t>PROGRÉS DE L’HUMANITAT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A38330-9A3E-4848-BF5B-07B38DAD5F6F}"/>
              </a:ext>
            </a:extLst>
          </p:cNvPr>
          <p:cNvSpPr txBox="1"/>
          <p:nvPr/>
        </p:nvSpPr>
        <p:spPr>
          <a:xfrm>
            <a:off x="6805632" y="3552201"/>
            <a:ext cx="1591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b="1">
                <a:solidFill>
                  <a:schemeClr val="accent1"/>
                </a:solidFill>
              </a:rPr>
              <a:t>ENSENYAMENT</a:t>
            </a:r>
          </a:p>
          <a:p>
            <a:pPr algn="ctr">
              <a:buClr>
                <a:schemeClr val="accent1"/>
              </a:buClr>
            </a:pPr>
            <a:r>
              <a:rPr lang="es-ES" sz="1200"/>
              <a:t>Ensenyament com a base del progrés humà</a:t>
            </a:r>
          </a:p>
        </p:txBody>
      </p:sp>
    </p:spTree>
    <p:extLst>
      <p:ext uri="{BB962C8B-B14F-4D97-AF65-F5344CB8AC3E}">
        <p14:creationId xmlns:p14="http://schemas.microsoft.com/office/powerpoint/2010/main" val="38078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INTRODUCCIÓ</a:t>
            </a:r>
            <a:endParaRPr sz="32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BDC2B5-A30A-4414-8595-B32A81B8ADE3}"/>
              </a:ext>
            </a:extLst>
          </p:cNvPr>
          <p:cNvSpPr/>
          <p:nvPr/>
        </p:nvSpPr>
        <p:spPr>
          <a:xfrm>
            <a:off x="183547" y="178666"/>
            <a:ext cx="8776905" cy="80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3"/>
            </a:pPr>
            <a:r>
              <a:rPr lang="es-ES" sz="3200" b="1">
                <a:latin typeface="Barlow" panose="020B0604020202020204" charset="0"/>
              </a:rPr>
              <a:t>REFORMA PROTESTANT</a:t>
            </a:r>
            <a:endParaRPr lang="es-ES" sz="2800" b="1">
              <a:latin typeface="Barlow" panose="020B060402020202020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B010B8-6E03-4F49-B378-23A0E93BC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37" y="1360532"/>
            <a:ext cx="9020524" cy="3239562"/>
          </a:xfrm>
        </p:spPr>
        <p:txBody>
          <a:bodyPr/>
          <a:lstStyle/>
          <a:p>
            <a:pPr marL="88900" indent="0">
              <a:lnSpc>
                <a:spcPct val="150000"/>
              </a:lnSpc>
              <a:buNone/>
            </a:pP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Noves idees de l’</a:t>
            </a:r>
            <a:r>
              <a:rPr lang="es-ES" sz="1400" b="1">
                <a:solidFill>
                  <a:schemeClr val="tx1">
                    <a:lumMod val="50000"/>
                  </a:schemeClr>
                </a:solidFill>
                <a:latin typeface="+mj-lt"/>
              </a:rPr>
              <a:t>humanisme</a:t>
            </a: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 mala imatge de l’església:</a:t>
            </a:r>
          </a:p>
          <a:p>
            <a:pPr>
              <a:buClr>
                <a:schemeClr val="accent1"/>
              </a:buClr>
            </a:pPr>
            <a:r>
              <a:rPr lang="es-ES" sz="1400" b="1">
                <a:solidFill>
                  <a:schemeClr val="tx1">
                    <a:lumMod val="50000"/>
                  </a:schemeClr>
                </a:solidFill>
                <a:latin typeface="+mj-lt"/>
              </a:rPr>
              <a:t>Riquesa:</a:t>
            </a:r>
          </a:p>
          <a:p>
            <a:pPr lvl="1">
              <a:buClr>
                <a:schemeClr val="accent1"/>
              </a:buClr>
            </a:pP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el missatge cristià era repartir el diners, i l’església era molt rica mentre la població patia fam.</a:t>
            </a:r>
          </a:p>
          <a:p>
            <a:pPr>
              <a:buClr>
                <a:schemeClr val="accent1"/>
              </a:buClr>
            </a:pPr>
            <a:r>
              <a:rPr lang="es-ES" sz="1400" b="1">
                <a:solidFill>
                  <a:schemeClr val="tx1">
                    <a:lumMod val="50000"/>
                  </a:schemeClr>
                </a:solidFill>
                <a:latin typeface="+mj-lt"/>
              </a:rPr>
              <a:t>Escassa cultura i relaxació de costums:</a:t>
            </a:r>
          </a:p>
          <a:p>
            <a:pPr lvl="1">
              <a:buClr>
                <a:schemeClr val="accent1"/>
              </a:buClr>
            </a:pP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el baix clergat no tenia cap formació.</a:t>
            </a:r>
          </a:p>
          <a:p>
            <a:pPr lvl="1">
              <a:buClr>
                <a:schemeClr val="accent1"/>
              </a:buClr>
            </a:pP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no hi havia control sobre el clergat </a:t>
            </a: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 no complien les normes dels clergat segons la biblia </a:t>
            </a:r>
            <a:r>
              <a:rPr lang="es-ES" sz="700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(viure en parella...)</a:t>
            </a:r>
          </a:p>
          <a:p>
            <a:pPr>
              <a:buClr>
                <a:schemeClr val="accent1"/>
              </a:buClr>
            </a:pPr>
            <a:r>
              <a:rPr lang="es-ES" sz="1400" b="1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Compravenda de càrrecs eclesiàstics:</a:t>
            </a:r>
          </a:p>
          <a:p>
            <a:pPr lvl="1">
              <a:buClr>
                <a:schemeClr val="accent1"/>
              </a:buClr>
            </a:pP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com a l’església es vivia molt bé, es venien càrrecs:</a:t>
            </a:r>
          </a:p>
          <a:p>
            <a:pPr lvl="2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400" u="sng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comprador</a:t>
            </a: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 guanya </a:t>
            </a:r>
            <a:r>
              <a:rPr lang="es-ES" sz="1400" u="sng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càrrec</a:t>
            </a:r>
          </a:p>
          <a:p>
            <a:pPr lvl="2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400" u="sng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església</a:t>
            </a: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 guanya </a:t>
            </a:r>
            <a:r>
              <a:rPr lang="es-ES" sz="1400" u="sng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diners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b="1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Venda de butles i d’indulgències:</a:t>
            </a:r>
          </a:p>
          <a:p>
            <a:pPr lvl="1">
              <a:buClr>
                <a:schemeClr val="accent1"/>
              </a:buClr>
            </a:pP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donaven perdó dels pecats a canvi de diners.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41F007C-31B2-437E-8E0E-DAAE6B48685F}"/>
              </a:ext>
            </a:extLst>
          </p:cNvPr>
          <p:cNvSpPr txBox="1"/>
          <p:nvPr/>
        </p:nvSpPr>
        <p:spPr>
          <a:xfrm>
            <a:off x="183547" y="1200175"/>
            <a:ext cx="3770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CRISI ESPERITUAL DE L’ESGLÉSIA:</a:t>
            </a:r>
          </a:p>
        </p:txBody>
      </p:sp>
      <p:sp>
        <p:nvSpPr>
          <p:cNvPr id="25" name="Forma en L 24">
            <a:extLst>
              <a:ext uri="{FF2B5EF4-FFF2-40B4-BE49-F238E27FC236}">
                <a16:creationId xmlns:a16="http://schemas.microsoft.com/office/drawing/2014/main" id="{C70B87C1-FA56-499B-8BD1-2BF7955E7F7D}"/>
              </a:ext>
            </a:extLst>
          </p:cNvPr>
          <p:cNvSpPr/>
          <p:nvPr/>
        </p:nvSpPr>
        <p:spPr>
          <a:xfrm>
            <a:off x="233605" y="1293143"/>
            <a:ext cx="3624229" cy="181912"/>
          </a:xfrm>
          <a:prstGeom prst="corner">
            <a:avLst>
              <a:gd name="adj1" fmla="val 0"/>
              <a:gd name="adj2" fmla="val 21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32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INTRODUCCIÓ</a:t>
            </a:r>
            <a:endParaRPr sz="32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BDC2B5-A30A-4414-8595-B32A81B8ADE3}"/>
              </a:ext>
            </a:extLst>
          </p:cNvPr>
          <p:cNvSpPr/>
          <p:nvPr/>
        </p:nvSpPr>
        <p:spPr>
          <a:xfrm>
            <a:off x="183547" y="178666"/>
            <a:ext cx="8776905" cy="80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3"/>
            </a:pPr>
            <a:r>
              <a:rPr lang="es-ES" sz="3200" b="1">
                <a:latin typeface="Barlow" panose="020B0604020202020204" charset="0"/>
              </a:rPr>
              <a:t>REFORMA</a:t>
            </a:r>
            <a:r>
              <a:rPr lang="es-ES" sz="2800" b="1">
                <a:latin typeface="Barlow" panose="020B0604020202020204" charset="0"/>
              </a:rPr>
              <a:t> </a:t>
            </a:r>
            <a:r>
              <a:rPr lang="es-ES" sz="3200" b="1">
                <a:latin typeface="Barlow" panose="020B0604020202020204" charset="0"/>
              </a:rPr>
              <a:t>PROTESTANT</a:t>
            </a:r>
            <a:endParaRPr lang="es-ES" sz="2800" b="1">
              <a:latin typeface="Barlow" panose="020B0604020202020204" charset="0"/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B010B8-6E03-4F49-B378-23A0E93BC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37" y="1414984"/>
            <a:ext cx="9020524" cy="1401635"/>
          </a:xfrm>
        </p:spPr>
        <p:txBody>
          <a:bodyPr/>
          <a:lstStyle/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L’</a:t>
            </a:r>
            <a:r>
              <a:rPr lang="es-ES" sz="1400" b="1">
                <a:solidFill>
                  <a:schemeClr val="tx1">
                    <a:lumMod val="50000"/>
                  </a:schemeClr>
                </a:solidFill>
                <a:latin typeface="+mj-lt"/>
              </a:rPr>
              <a:t>imprenta</a:t>
            </a: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 va fer que els libres amb crítiques a l’església arribaren a </a:t>
            </a:r>
            <a:r>
              <a:rPr lang="es-ES" sz="1400" u="sng">
                <a:solidFill>
                  <a:schemeClr val="tx1">
                    <a:lumMod val="50000"/>
                  </a:schemeClr>
                </a:solidFill>
                <a:latin typeface="+mj-lt"/>
              </a:rPr>
              <a:t>més persones</a:t>
            </a: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També </a:t>
            </a:r>
            <a:r>
              <a:rPr lang="es-ES" sz="1400" b="1">
                <a:solidFill>
                  <a:schemeClr val="tx1">
                    <a:lumMod val="50000"/>
                  </a:schemeClr>
                </a:solidFill>
                <a:latin typeface="+mj-lt"/>
              </a:rPr>
              <a:t>dins</a:t>
            </a: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 de l’església es denunciaven les irregularitats, </a:t>
            </a:r>
            <a:r>
              <a:rPr lang="es-ES" sz="1400" u="sng">
                <a:solidFill>
                  <a:schemeClr val="tx1">
                    <a:lumMod val="50000"/>
                  </a:schemeClr>
                </a:solidFill>
                <a:latin typeface="+mj-lt"/>
              </a:rPr>
              <a:t>sense intenció de trencament</a:t>
            </a:r>
            <a:r>
              <a:rPr lang="es-ES" sz="1400">
                <a:solidFill>
                  <a:schemeClr val="tx1">
                    <a:lumMod val="50000"/>
                  </a:schemeClr>
                </a:solidFill>
                <a:latin typeface="+mj-lt"/>
              </a:rPr>
              <a:t>:</a:t>
            </a:r>
          </a:p>
          <a:p>
            <a:pPr lvl="1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-ES" sz="1400" b="1">
                <a:solidFill>
                  <a:schemeClr val="tx1">
                    <a:lumMod val="50000"/>
                  </a:schemeClr>
                </a:solidFill>
                <a:latin typeface="+mj-lt"/>
              </a:rPr>
              <a:t>THOMAS MORE</a:t>
            </a:r>
          </a:p>
          <a:p>
            <a:pPr lvl="1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-ES" sz="1400" b="1">
                <a:solidFill>
                  <a:schemeClr val="tx1">
                    <a:lumMod val="50000"/>
                  </a:schemeClr>
                </a:solidFill>
                <a:latin typeface="+mj-lt"/>
              </a:rPr>
              <a:t>ERASME DE ROTTERDAM</a:t>
            </a:r>
          </a:p>
          <a:p>
            <a:pPr lvl="1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-ES" sz="1400" b="1">
                <a:solidFill>
                  <a:schemeClr val="tx1">
                    <a:lumMod val="50000"/>
                  </a:schemeClr>
                </a:solidFill>
                <a:latin typeface="+mj-lt"/>
              </a:rPr>
              <a:t>MARTÍ LUTER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D8F6F6-32EC-4498-8B38-BD68D521B3B9}"/>
              </a:ext>
            </a:extLst>
          </p:cNvPr>
          <p:cNvSpPr txBox="1"/>
          <p:nvPr/>
        </p:nvSpPr>
        <p:spPr>
          <a:xfrm>
            <a:off x="133489" y="1107216"/>
            <a:ext cx="27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DIFUSIÓ DEL PROBLEMA</a:t>
            </a:r>
          </a:p>
        </p:txBody>
      </p:sp>
      <p:sp>
        <p:nvSpPr>
          <p:cNvPr id="9" name="Forma en L 8">
            <a:extLst>
              <a:ext uri="{FF2B5EF4-FFF2-40B4-BE49-F238E27FC236}">
                <a16:creationId xmlns:a16="http://schemas.microsoft.com/office/drawing/2014/main" id="{66C1BEF9-0D3C-4108-80EA-186C854019B0}"/>
              </a:ext>
            </a:extLst>
          </p:cNvPr>
          <p:cNvSpPr/>
          <p:nvPr/>
        </p:nvSpPr>
        <p:spPr>
          <a:xfrm>
            <a:off x="183547" y="1200183"/>
            <a:ext cx="2586351" cy="214801"/>
          </a:xfrm>
          <a:prstGeom prst="corner">
            <a:avLst>
              <a:gd name="adj1" fmla="val 0"/>
              <a:gd name="adj2" fmla="val 21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D8E1A3-2DDF-4101-A626-C497EBFB9526}"/>
              </a:ext>
            </a:extLst>
          </p:cNvPr>
          <p:cNvSpPr txBox="1"/>
          <p:nvPr/>
        </p:nvSpPr>
        <p:spPr>
          <a:xfrm>
            <a:off x="183547" y="2809068"/>
            <a:ext cx="3007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REFORMA DE MARTÍ LUTER</a:t>
            </a:r>
          </a:p>
        </p:txBody>
      </p:sp>
      <p:sp>
        <p:nvSpPr>
          <p:cNvPr id="11" name="Forma en L 10">
            <a:extLst>
              <a:ext uri="{FF2B5EF4-FFF2-40B4-BE49-F238E27FC236}">
                <a16:creationId xmlns:a16="http://schemas.microsoft.com/office/drawing/2014/main" id="{3A51D271-46A3-4830-9AFE-E37BF288996B}"/>
              </a:ext>
            </a:extLst>
          </p:cNvPr>
          <p:cNvSpPr/>
          <p:nvPr/>
        </p:nvSpPr>
        <p:spPr>
          <a:xfrm>
            <a:off x="233605" y="2902035"/>
            <a:ext cx="2896713" cy="222352"/>
          </a:xfrm>
          <a:prstGeom prst="corner">
            <a:avLst>
              <a:gd name="adj1" fmla="val 0"/>
              <a:gd name="adj2" fmla="val 21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8F8A0480-CA37-45C9-94A6-20BD72E59A0B}"/>
              </a:ext>
            </a:extLst>
          </p:cNvPr>
          <p:cNvSpPr/>
          <p:nvPr/>
        </p:nvSpPr>
        <p:spPr>
          <a:xfrm rot="3874543">
            <a:off x="308028" y="2351105"/>
            <a:ext cx="200229" cy="557373"/>
          </a:xfrm>
          <a:prstGeom prst="curved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2E105-9B6B-40F8-B058-18997AA0966B}"/>
              </a:ext>
            </a:extLst>
          </p:cNvPr>
          <p:cNvSpPr txBox="1"/>
          <p:nvPr/>
        </p:nvSpPr>
        <p:spPr>
          <a:xfrm>
            <a:off x="133489" y="3186566"/>
            <a:ext cx="34403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/>
              <a:t>Frare</a:t>
            </a:r>
            <a:endParaRPr lang="es-ES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/>
              <a:t>Nascut a l’actual </a:t>
            </a:r>
            <a:r>
              <a:rPr lang="es-ES" b="1"/>
              <a:t>Alemanya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/>
              <a:t>Veu crítica des de </a:t>
            </a:r>
            <a:r>
              <a:rPr lang="es-ES" u="sng"/>
              <a:t>dins de l’Església</a:t>
            </a:r>
            <a:r>
              <a:rPr lang="es-ES">
                <a:sym typeface="Wingdings" panose="05000000000000000000" pitchFamily="2" charset="2"/>
              </a:rPr>
              <a:t>.</a:t>
            </a:r>
            <a:endParaRPr lang="es-ES" u="sng"/>
          </a:p>
        </p:txBody>
      </p:sp>
    </p:spTree>
    <p:extLst>
      <p:ext uri="{BB962C8B-B14F-4D97-AF65-F5344CB8AC3E}">
        <p14:creationId xmlns:p14="http://schemas.microsoft.com/office/powerpoint/2010/main" val="356782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F7F380E-8C08-477A-ABCC-119CBEECBBB5}"/>
              </a:ext>
            </a:extLst>
          </p:cNvPr>
          <p:cNvSpPr/>
          <p:nvPr/>
        </p:nvSpPr>
        <p:spPr>
          <a:xfrm>
            <a:off x="2516269" y="353746"/>
            <a:ext cx="3604204" cy="433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/>
              <a:t>REFORMA DE MARTÍ LUTER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86659C-B0F7-4B0E-9FC3-BE42501CCDEC}"/>
              </a:ext>
            </a:extLst>
          </p:cNvPr>
          <p:cNvSpPr txBox="1"/>
          <p:nvPr/>
        </p:nvSpPr>
        <p:spPr>
          <a:xfrm>
            <a:off x="614048" y="45969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</a:rPr>
              <a:t>CRÍTIQUES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0B215A1-C7CE-47C4-9C8F-80105538BD8C}"/>
              </a:ext>
            </a:extLst>
          </p:cNvPr>
          <p:cNvSpPr txBox="1"/>
          <p:nvPr/>
        </p:nvSpPr>
        <p:spPr>
          <a:xfrm>
            <a:off x="7101617" y="45969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</a:rPr>
              <a:t>PROPOSTES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97887EB-9FA6-42E2-BE8B-3B4CAC24634A}"/>
              </a:ext>
            </a:extLst>
          </p:cNvPr>
          <p:cNvSpPr/>
          <p:nvPr/>
        </p:nvSpPr>
        <p:spPr>
          <a:xfrm>
            <a:off x="493907" y="951108"/>
            <a:ext cx="1575173" cy="777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CRÍTICA A LA JERARQUIA ECLESIÀSTICA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98A11CC-9E9D-44B4-8144-B29BBEB2564F}"/>
              </a:ext>
            </a:extLst>
          </p:cNvPr>
          <p:cNvSpPr/>
          <p:nvPr/>
        </p:nvSpPr>
        <p:spPr>
          <a:xfrm>
            <a:off x="493907" y="2096889"/>
            <a:ext cx="1668617" cy="949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CONDEMNA L’ENRIQUEMENT DE L’ESGLÉSIA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8A2BE7-0928-48E2-9463-0275035BFA9C}"/>
              </a:ext>
            </a:extLst>
          </p:cNvPr>
          <p:cNvSpPr/>
          <p:nvPr/>
        </p:nvSpPr>
        <p:spPr>
          <a:xfrm>
            <a:off x="540628" y="3414816"/>
            <a:ext cx="1575173" cy="949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NEGA QUE LES INDULGÈNCIES TINGUEN VALOR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8115D3-09A0-4444-AC95-D442110BCD76}"/>
              </a:ext>
            </a:extLst>
          </p:cNvPr>
          <p:cNvSpPr/>
          <p:nvPr/>
        </p:nvSpPr>
        <p:spPr>
          <a:xfrm>
            <a:off x="6628753" y="1343231"/>
            <a:ext cx="2249289" cy="777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SALVACIÓ PER LA FE: </a:t>
            </a:r>
            <a:r>
              <a:rPr lang="es-ES">
                <a:solidFill>
                  <a:schemeClr val="tx1"/>
                </a:solidFill>
              </a:rPr>
              <a:t>només creure salva, sense importar els actes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433CD7-A161-4878-9B06-395CAA1C0A22}"/>
              </a:ext>
            </a:extLst>
          </p:cNvPr>
          <p:cNvSpPr/>
          <p:nvPr/>
        </p:nvSpPr>
        <p:spPr>
          <a:xfrm>
            <a:off x="6628753" y="2478027"/>
            <a:ext cx="2249289" cy="949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L’AUTORITAT DE LA BIBLIA: </a:t>
            </a:r>
            <a:r>
              <a:rPr lang="es-ES">
                <a:solidFill>
                  <a:schemeClr val="tx1"/>
                </a:solidFill>
              </a:rPr>
              <a:t>lectura e interpretació de la Biblia sense intermediaris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7DBD863-02A3-4FB3-A609-C7042DA261E0}"/>
              </a:ext>
            </a:extLst>
          </p:cNvPr>
          <p:cNvSpPr/>
          <p:nvPr/>
        </p:nvSpPr>
        <p:spPr>
          <a:xfrm>
            <a:off x="6584075" y="3719475"/>
            <a:ext cx="2249289" cy="1184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EL SACERDOCI UNIVERSAL: </a:t>
            </a:r>
            <a:r>
              <a:rPr lang="es-ES">
                <a:solidFill>
                  <a:schemeClr val="tx1"/>
                </a:solidFill>
              </a:rPr>
              <a:t>tots els batejats són sacerdots. Hi ha pastors, però treballen i poden casar-se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FB32CF6-16FA-4966-9AD6-E101977C118A}"/>
              </a:ext>
            </a:extLst>
          </p:cNvPr>
          <p:cNvSpPr/>
          <p:nvPr/>
        </p:nvSpPr>
        <p:spPr>
          <a:xfrm>
            <a:off x="6483401" y="557313"/>
            <a:ext cx="2450636" cy="540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Defensa una nova religiositat fonamentada en: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FB069780-0FF4-4A96-9EE8-B00387E140C9}"/>
              </a:ext>
            </a:extLst>
          </p:cNvPr>
          <p:cNvCxnSpPr>
            <a:stCxn id="12" idx="3"/>
            <a:endCxn id="28" idx="1"/>
          </p:cNvCxnSpPr>
          <p:nvPr/>
        </p:nvCxnSpPr>
        <p:spPr>
          <a:xfrm>
            <a:off x="6120473" y="570666"/>
            <a:ext cx="362928" cy="257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5B7320B-AC44-4969-8589-1B1CB19A2E0E}"/>
              </a:ext>
            </a:extLst>
          </p:cNvPr>
          <p:cNvCxnSpPr>
            <a:cxnSpLocks/>
          </p:cNvCxnSpPr>
          <p:nvPr/>
        </p:nvCxnSpPr>
        <p:spPr>
          <a:xfrm flipH="1">
            <a:off x="6483401" y="1092141"/>
            <a:ext cx="37540" cy="3219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F1A282A-1ACD-458C-9092-6023B14E2029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02014" y="1728683"/>
            <a:ext cx="126739" cy="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495E9B1B-43FC-41D6-A371-79AC86B6F108}"/>
              </a:ext>
            </a:extLst>
          </p:cNvPr>
          <p:cNvCxnSpPr>
            <a:endCxn id="26" idx="1"/>
          </p:cNvCxnSpPr>
          <p:nvPr/>
        </p:nvCxnSpPr>
        <p:spPr>
          <a:xfrm>
            <a:off x="6502171" y="2952887"/>
            <a:ext cx="1265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7CB19D82-EB29-405A-AE11-C942518B021E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483401" y="4311764"/>
            <a:ext cx="100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AD2117A1-D30A-4DAC-8DDF-3889FA317EBA}"/>
              </a:ext>
            </a:extLst>
          </p:cNvPr>
          <p:cNvCxnSpPr>
            <a:cxnSpLocks/>
          </p:cNvCxnSpPr>
          <p:nvPr/>
        </p:nvCxnSpPr>
        <p:spPr>
          <a:xfrm flipH="1">
            <a:off x="348556" y="570666"/>
            <a:ext cx="18612" cy="3339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EAD6261F-E859-4581-8AF5-B4D1CB19923F}"/>
              </a:ext>
            </a:extLst>
          </p:cNvPr>
          <p:cNvCxnSpPr>
            <a:cxnSpLocks/>
          </p:cNvCxnSpPr>
          <p:nvPr/>
        </p:nvCxnSpPr>
        <p:spPr>
          <a:xfrm>
            <a:off x="367168" y="1327103"/>
            <a:ext cx="126739" cy="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6B3F9F11-92B7-4F56-9CA5-B4F4356B1771}"/>
              </a:ext>
            </a:extLst>
          </p:cNvPr>
          <p:cNvCxnSpPr/>
          <p:nvPr/>
        </p:nvCxnSpPr>
        <p:spPr>
          <a:xfrm>
            <a:off x="367325" y="2551307"/>
            <a:ext cx="1265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7CF74547-4B15-4F64-922A-7C03FB26C0BC}"/>
              </a:ext>
            </a:extLst>
          </p:cNvPr>
          <p:cNvCxnSpPr>
            <a:cxnSpLocks/>
          </p:cNvCxnSpPr>
          <p:nvPr/>
        </p:nvCxnSpPr>
        <p:spPr>
          <a:xfrm>
            <a:off x="348555" y="3910184"/>
            <a:ext cx="100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CE23A53-715A-4F07-A130-277FD2E6EFB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348555" y="570666"/>
            <a:ext cx="2167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>
            <a:extLst>
              <a:ext uri="{FF2B5EF4-FFF2-40B4-BE49-F238E27FC236}">
                <a16:creationId xmlns:a16="http://schemas.microsoft.com/office/drawing/2014/main" id="{E549A1AA-A344-40F5-B3B8-8BD830086F7E}"/>
              </a:ext>
            </a:extLst>
          </p:cNvPr>
          <p:cNvSpPr/>
          <p:nvPr/>
        </p:nvSpPr>
        <p:spPr>
          <a:xfrm>
            <a:off x="4572000" y="1319315"/>
            <a:ext cx="1729937" cy="53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Nega la sobirania del </a:t>
            </a:r>
            <a:r>
              <a:rPr lang="es-ES" b="1">
                <a:solidFill>
                  <a:schemeClr val="tx1"/>
                </a:solidFill>
              </a:rPr>
              <a:t>Papa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C2CD03F6-A0A1-43BF-BD6B-4B6F8557DE8F}"/>
              </a:ext>
            </a:extLst>
          </p:cNvPr>
          <p:cNvSpPr/>
          <p:nvPr/>
        </p:nvSpPr>
        <p:spPr>
          <a:xfrm>
            <a:off x="4571999" y="1996634"/>
            <a:ext cx="1729937" cy="700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Elimina </a:t>
            </a:r>
            <a:r>
              <a:rPr lang="es-ES" b="1">
                <a:solidFill>
                  <a:schemeClr val="tx1"/>
                </a:solidFill>
              </a:rPr>
              <a:t>ordres religiosos</a:t>
            </a:r>
            <a:r>
              <a:rPr lang="es-ES">
                <a:solidFill>
                  <a:schemeClr val="tx1"/>
                </a:solidFill>
              </a:rPr>
              <a:t> (frares i monges)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4F8D299D-D89B-4F95-8B7A-2E1580960461}"/>
              </a:ext>
            </a:extLst>
          </p:cNvPr>
          <p:cNvSpPr/>
          <p:nvPr/>
        </p:nvSpPr>
        <p:spPr>
          <a:xfrm>
            <a:off x="4571998" y="2834143"/>
            <a:ext cx="1729937" cy="885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Elimina el culte a les </a:t>
            </a:r>
            <a:r>
              <a:rPr lang="es-ES" b="1">
                <a:solidFill>
                  <a:schemeClr val="tx1"/>
                </a:solidFill>
              </a:rPr>
              <a:t>imatges</a:t>
            </a:r>
            <a:r>
              <a:rPr lang="es-ES">
                <a:solidFill>
                  <a:schemeClr val="tx1"/>
                </a:solidFill>
              </a:rPr>
              <a:t> perquè adores a un tros de fusta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3710A704-2776-4D03-BA02-A58908F62EA1}"/>
              </a:ext>
            </a:extLst>
          </p:cNvPr>
          <p:cNvSpPr/>
          <p:nvPr/>
        </p:nvSpPr>
        <p:spPr>
          <a:xfrm>
            <a:off x="4585347" y="3860476"/>
            <a:ext cx="1729937" cy="902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Deixa només dos sagraments: </a:t>
            </a:r>
            <a:r>
              <a:rPr lang="es-ES" b="1">
                <a:solidFill>
                  <a:schemeClr val="tx1"/>
                </a:solidFill>
              </a:rPr>
              <a:t>baptisme i comunió</a:t>
            </a:r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EB2D1A66-9351-47F7-A8BE-06B41C555013}"/>
              </a:ext>
            </a:extLst>
          </p:cNvPr>
          <p:cNvCxnSpPr>
            <a:cxnSpLocks/>
            <a:endCxn id="59" idx="3"/>
          </p:cNvCxnSpPr>
          <p:nvPr/>
        </p:nvCxnSpPr>
        <p:spPr>
          <a:xfrm flipH="1" flipV="1">
            <a:off x="6301937" y="1587407"/>
            <a:ext cx="2190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0F1BC251-655B-47AA-B886-0DBE6BED57B7}"/>
              </a:ext>
            </a:extLst>
          </p:cNvPr>
          <p:cNvCxnSpPr>
            <a:endCxn id="60" idx="3"/>
          </p:cNvCxnSpPr>
          <p:nvPr/>
        </p:nvCxnSpPr>
        <p:spPr>
          <a:xfrm flipH="1">
            <a:off x="6301936" y="2342733"/>
            <a:ext cx="200078" cy="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0A742399-1190-4AA4-AEE9-E613AF01B96D}"/>
              </a:ext>
            </a:extLst>
          </p:cNvPr>
          <p:cNvCxnSpPr>
            <a:endCxn id="61" idx="3"/>
          </p:cNvCxnSpPr>
          <p:nvPr/>
        </p:nvCxnSpPr>
        <p:spPr>
          <a:xfrm flipH="1" flipV="1">
            <a:off x="6301935" y="3276809"/>
            <a:ext cx="200079" cy="11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9D385B80-DB7C-42B7-906D-DF4F5761CD0F}"/>
              </a:ext>
            </a:extLst>
          </p:cNvPr>
          <p:cNvCxnSpPr>
            <a:cxnSpLocks/>
            <a:endCxn id="62" idx="3"/>
          </p:cNvCxnSpPr>
          <p:nvPr/>
        </p:nvCxnSpPr>
        <p:spPr>
          <a:xfrm flipH="1">
            <a:off x="6315284" y="4311764"/>
            <a:ext cx="159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1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INTRODUCCIÓ</a:t>
            </a:r>
            <a:endParaRPr sz="32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BDC2B5-A30A-4414-8595-B32A81B8ADE3}"/>
              </a:ext>
            </a:extLst>
          </p:cNvPr>
          <p:cNvSpPr/>
          <p:nvPr/>
        </p:nvSpPr>
        <p:spPr>
          <a:xfrm>
            <a:off x="183547" y="178666"/>
            <a:ext cx="8776905" cy="80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3"/>
            </a:pPr>
            <a:r>
              <a:rPr lang="es-ES" sz="3200" b="1">
                <a:latin typeface="Barlow" panose="020B0604020202020204" charset="0"/>
              </a:rPr>
              <a:t>REFORMA</a:t>
            </a:r>
            <a:r>
              <a:rPr lang="es-ES" sz="2800" b="1">
                <a:latin typeface="Barlow" panose="020B0604020202020204" charset="0"/>
              </a:rPr>
              <a:t> </a:t>
            </a:r>
            <a:r>
              <a:rPr lang="es-ES" sz="3200" b="1">
                <a:latin typeface="Barlow" panose="020B0604020202020204" charset="0"/>
              </a:rPr>
              <a:t>PROTESTANT</a:t>
            </a:r>
            <a:endParaRPr lang="es-ES" sz="2800" b="1">
              <a:latin typeface="Barlow" panose="020B060402020202020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506F401-2BF9-400D-92DB-99175EA9709A}"/>
              </a:ext>
            </a:extLst>
          </p:cNvPr>
          <p:cNvSpPr/>
          <p:nvPr/>
        </p:nvSpPr>
        <p:spPr>
          <a:xfrm>
            <a:off x="353746" y="1208984"/>
            <a:ext cx="2863340" cy="1521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MARTÍ LUTER</a:t>
            </a:r>
          </a:p>
          <a:p>
            <a:pPr algn="ctr"/>
            <a:r>
              <a:rPr lang="es-ES" b="1"/>
              <a:t>+</a:t>
            </a:r>
          </a:p>
          <a:p>
            <a:pPr algn="ctr"/>
            <a:r>
              <a:rPr lang="es-ES" b="1"/>
              <a:t>PRÍNCEPS I NOBLES ALEMANYS</a:t>
            </a:r>
            <a:r>
              <a:rPr lang="es-ES"/>
              <a:t> que aprofitaren per enfrontar-se al Papa i a l’Emperador Carles I</a:t>
            </a:r>
            <a:endParaRPr lang="es-ES" b="1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DFDF101-E460-4584-9348-8D01F41E4480}"/>
              </a:ext>
            </a:extLst>
          </p:cNvPr>
          <p:cNvSpPr txBox="1"/>
          <p:nvPr/>
        </p:nvSpPr>
        <p:spPr>
          <a:xfrm>
            <a:off x="133489" y="3042744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ALTRES REFORMES</a:t>
            </a:r>
          </a:p>
        </p:txBody>
      </p:sp>
      <p:sp>
        <p:nvSpPr>
          <p:cNvPr id="19" name="Forma en L 18">
            <a:extLst>
              <a:ext uri="{FF2B5EF4-FFF2-40B4-BE49-F238E27FC236}">
                <a16:creationId xmlns:a16="http://schemas.microsoft.com/office/drawing/2014/main" id="{F6B5D795-4A54-45EB-8C22-DF38BEAB640F}"/>
              </a:ext>
            </a:extLst>
          </p:cNvPr>
          <p:cNvSpPr/>
          <p:nvPr/>
        </p:nvSpPr>
        <p:spPr>
          <a:xfrm>
            <a:off x="183548" y="3135712"/>
            <a:ext cx="2170422" cy="182616"/>
          </a:xfrm>
          <a:prstGeom prst="corner">
            <a:avLst>
              <a:gd name="adj1" fmla="val 0"/>
              <a:gd name="adj2" fmla="val 21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AD5075-C8BB-4E64-A1B6-0947892158BA}"/>
              </a:ext>
            </a:extLst>
          </p:cNvPr>
          <p:cNvSpPr txBox="1"/>
          <p:nvPr/>
        </p:nvSpPr>
        <p:spPr>
          <a:xfrm>
            <a:off x="240323" y="3411296"/>
            <a:ext cx="3637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/>
              <a:t>ESGLÉSIA </a:t>
            </a:r>
            <a:r>
              <a:rPr lang="es-ES" b="1"/>
              <a:t>CALVINISTA</a:t>
            </a:r>
            <a:r>
              <a:rPr lang="es-ES"/>
              <a:t>: JOAN CALVÍ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/>
              <a:t>ESGLÉSIA </a:t>
            </a:r>
            <a:r>
              <a:rPr lang="es-ES" b="1"/>
              <a:t>ANGLICANA</a:t>
            </a:r>
            <a:r>
              <a:rPr lang="es-ES"/>
              <a:t>: ENRIC VIII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124D0FA-8579-4E43-ACF7-D61F9FBFB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35" t="15311" r="5036" b="23686"/>
          <a:stretch/>
        </p:blipFill>
        <p:spPr>
          <a:xfrm>
            <a:off x="4224929" y="2175338"/>
            <a:ext cx="4211579" cy="28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INTRODUCCIÓ</a:t>
            </a:r>
            <a:endParaRPr sz="32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BDC2B5-A30A-4414-8595-B32A81B8ADE3}"/>
              </a:ext>
            </a:extLst>
          </p:cNvPr>
          <p:cNvSpPr/>
          <p:nvPr/>
        </p:nvSpPr>
        <p:spPr>
          <a:xfrm>
            <a:off x="183547" y="178666"/>
            <a:ext cx="8776905" cy="80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es-ES" sz="3200" b="1">
                <a:latin typeface="Barlow" panose="020B0604020202020204" charset="0"/>
              </a:rPr>
              <a:t>LA CONTRARREFORMA CATÒLICA</a:t>
            </a:r>
            <a:endParaRPr lang="es-ES" sz="2800" b="1">
              <a:latin typeface="Barlow" panose="020B060402020202020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62160D-6135-4E40-80A5-380F86672F30}"/>
              </a:ext>
            </a:extLst>
          </p:cNvPr>
          <p:cNvSpPr txBox="1"/>
          <p:nvPr/>
        </p:nvSpPr>
        <p:spPr>
          <a:xfrm>
            <a:off x="183547" y="1133850"/>
            <a:ext cx="154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VOCABULARI</a:t>
            </a:r>
          </a:p>
        </p:txBody>
      </p:sp>
      <p:sp>
        <p:nvSpPr>
          <p:cNvPr id="9" name="Forma en L 8">
            <a:extLst>
              <a:ext uri="{FF2B5EF4-FFF2-40B4-BE49-F238E27FC236}">
                <a16:creationId xmlns:a16="http://schemas.microsoft.com/office/drawing/2014/main" id="{CACD0884-0022-475C-A146-392D126EAA30}"/>
              </a:ext>
            </a:extLst>
          </p:cNvPr>
          <p:cNvSpPr/>
          <p:nvPr/>
        </p:nvSpPr>
        <p:spPr>
          <a:xfrm>
            <a:off x="233606" y="1226818"/>
            <a:ext cx="1435007" cy="188166"/>
          </a:xfrm>
          <a:prstGeom prst="corner">
            <a:avLst>
              <a:gd name="adj1" fmla="val 0"/>
              <a:gd name="adj2" fmla="val 21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ADF5203-7DF4-48C4-8DD5-D82018AC8E32}"/>
              </a:ext>
            </a:extLst>
          </p:cNvPr>
          <p:cNvSpPr/>
          <p:nvPr/>
        </p:nvSpPr>
        <p:spPr>
          <a:xfrm>
            <a:off x="104690" y="1507952"/>
            <a:ext cx="8478656" cy="2296486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tx1"/>
                </a:solidFill>
              </a:rPr>
              <a:t>CONTRARREFORMA CATÒLICA:</a:t>
            </a:r>
            <a:r>
              <a:rPr lang="es-ES">
                <a:solidFill>
                  <a:schemeClr val="tx1"/>
                </a:solidFill>
              </a:rPr>
              <a:t> accions que toma l’església perquè és conscient de que no està bé i el fan per frenar l’expansió dels protestants i evitar una desaparició.</a:t>
            </a:r>
            <a:endParaRPr lang="es-ES" b="1">
              <a:solidFill>
                <a:schemeClr val="tx1"/>
              </a:solidFill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tx1"/>
                </a:solidFill>
              </a:rPr>
              <a:t>CONCILI:</a:t>
            </a:r>
            <a:r>
              <a:rPr lang="es-ES">
                <a:solidFill>
                  <a:schemeClr val="tx1"/>
                </a:solidFill>
              </a:rPr>
              <a:t> reunió de bisbes, arquebisbes i cardenals a l’església catòlica per a tractar asumpts importants de DOGMA o doctrina de la fe.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tx1"/>
                </a:solidFill>
              </a:rPr>
              <a:t>CÈLIBE:</a:t>
            </a:r>
            <a:r>
              <a:rPr lang="es-ES">
                <a:solidFill>
                  <a:schemeClr val="tx1"/>
                </a:solidFill>
              </a:rPr>
              <a:t> el que no s’ha casat ni té relacions normalment per vots religiosos (per comprometer-se a no fer-ho).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tx1"/>
                </a:solidFill>
              </a:rPr>
              <a:t>DOGMA:</a:t>
            </a:r>
            <a:r>
              <a:rPr lang="es-ES">
                <a:solidFill>
                  <a:schemeClr val="tx1"/>
                </a:solidFill>
              </a:rPr>
              <a:t> punt esencial d’una religió, doctrina (conjunt de creències), sistema de pensaments que es té per cert, no pot posar-se en dubte dins del sistema.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tx1"/>
                </a:solidFill>
              </a:rPr>
              <a:t>LLENGUA VERNACLA:</a:t>
            </a:r>
            <a:r>
              <a:rPr lang="es-ES">
                <a:solidFill>
                  <a:schemeClr val="tx1"/>
                </a:solidFill>
              </a:rPr>
              <a:t> llengua pròpia d’un país o regió.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tx1"/>
                </a:solidFill>
              </a:rPr>
              <a:t>HEREGIA:</a:t>
            </a:r>
            <a:r>
              <a:rPr lang="es-ES">
                <a:solidFill>
                  <a:schemeClr val="tx1"/>
                </a:solidFill>
              </a:rPr>
              <a:t> pensament que està fora de la doctrina (conjunt de creències) de l’església.</a:t>
            </a:r>
          </a:p>
        </p:txBody>
      </p:sp>
    </p:spTree>
    <p:extLst>
      <p:ext uri="{BB962C8B-B14F-4D97-AF65-F5344CB8AC3E}">
        <p14:creationId xmlns:p14="http://schemas.microsoft.com/office/powerpoint/2010/main" val="631639059"/>
      </p:ext>
    </p:extLst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434343"/>
      </a:dk1>
      <a:lt1>
        <a:srgbClr val="FFFFFF"/>
      </a:lt1>
      <a:dk2>
        <a:srgbClr val="D9D9D9"/>
      </a:dk2>
      <a:lt2>
        <a:srgbClr val="F1F1F1"/>
      </a:lt2>
      <a:accent1>
        <a:srgbClr val="FFB000"/>
      </a:accent1>
      <a:accent2>
        <a:srgbClr val="FFE19E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890</Words>
  <Application>Microsoft Office PowerPoint</Application>
  <PresentationFormat>Presentación en pantalla (16:9)</PresentationFormat>
  <Paragraphs>168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Barlow</vt:lpstr>
      <vt:lpstr>Courier New</vt:lpstr>
      <vt:lpstr>Arial</vt:lpstr>
      <vt:lpstr>Wingdings</vt:lpstr>
      <vt:lpstr>Basset template</vt:lpstr>
      <vt:lpstr>Història tema 7: L’EDAT MODERNA</vt:lpstr>
      <vt:lpstr>CONTINGUT</vt:lpstr>
      <vt:lpstr>INTRODUCCIÓ</vt:lpstr>
      <vt:lpstr>INTRODUCCIÓ</vt:lpstr>
      <vt:lpstr>INTRODUCCIÓ</vt:lpstr>
      <vt:lpstr>INTRODUCCIÓ</vt:lpstr>
      <vt:lpstr>Presentación de PowerPoint</vt:lpstr>
      <vt:lpstr>INTRODUCCIÓ</vt:lpstr>
      <vt:lpstr>INTRODUCCIÓ</vt:lpstr>
      <vt:lpstr>INTRODUCCIÓ</vt:lpstr>
      <vt:lpstr>INTRODUCCIÓ</vt:lpstr>
      <vt:lpstr>INTRODUCCIÓ</vt:lpstr>
      <vt:lpstr>INTRODUCCIÓ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Història tema 7: L’EDAT MODERNA</dc:title>
  <cp:lastModifiedBy>Eva Arnau</cp:lastModifiedBy>
  <cp:revision>32</cp:revision>
  <dcterms:modified xsi:type="dcterms:W3CDTF">2021-05-30T00:57:50Z</dcterms:modified>
</cp:coreProperties>
</file>