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75" r:id="rId9"/>
    <p:sldId id="264" r:id="rId10"/>
    <p:sldId id="265" r:id="rId11"/>
    <p:sldId id="266" r:id="rId12"/>
    <p:sldId id="267" r:id="rId13"/>
    <p:sldId id="268" r:id="rId14"/>
    <p:sldId id="276" r:id="rId15"/>
    <p:sldId id="269" r:id="rId16"/>
    <p:sldId id="270" r:id="rId17"/>
    <p:sldId id="271" r:id="rId18"/>
    <p:sldId id="272" r:id="rId19"/>
    <p:sldId id="273" r:id="rId20"/>
    <p:sldId id="27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EBE9"/>
    <a:srgbClr val="EAD4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64" autoAdjust="0"/>
    <p:restoredTop sz="96374" autoAdjust="0"/>
  </p:normalViewPr>
  <p:slideViewPr>
    <p:cSldViewPr snapToGrid="0">
      <p:cViewPr varScale="1">
        <p:scale>
          <a:sx n="114" d="100"/>
          <a:sy n="114" d="100"/>
        </p:scale>
        <p:origin x="8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8E56E6-A4AA-4017-BD28-9BA4FB6435C4}" type="datetimeFigureOut">
              <a:rPr lang="es-ES" smtClean="0"/>
              <a:t>14/05/2021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388E6-0E6A-4C4C-B3AC-922735A3F8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3503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394B1C-DC51-431B-8F0A-64FAA82E80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Examen valencià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669E025-B9BA-4ECB-A232-18DCE22EDE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/>
              <a:t>Unitats 4 i 5</a:t>
            </a:r>
          </a:p>
        </p:txBody>
      </p:sp>
    </p:spTree>
    <p:extLst>
      <p:ext uri="{BB962C8B-B14F-4D97-AF65-F5344CB8AC3E}">
        <p14:creationId xmlns:p14="http://schemas.microsoft.com/office/powerpoint/2010/main" val="540771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>
            <a:extLst>
              <a:ext uri="{FF2B5EF4-FFF2-40B4-BE49-F238E27FC236}">
                <a16:creationId xmlns:a16="http://schemas.microsoft.com/office/drawing/2014/main" id="{769754F2-B8B5-4FCE-9B6F-F5558BADB542}"/>
              </a:ext>
            </a:extLst>
          </p:cNvPr>
          <p:cNvSpPr/>
          <p:nvPr/>
        </p:nvSpPr>
        <p:spPr>
          <a:xfrm>
            <a:off x="292778" y="1173258"/>
            <a:ext cx="5650822" cy="5273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Flecha: pentágono 1">
            <a:extLst>
              <a:ext uri="{FF2B5EF4-FFF2-40B4-BE49-F238E27FC236}">
                <a16:creationId xmlns:a16="http://schemas.microsoft.com/office/drawing/2014/main" id="{64719E13-0D50-41EC-B59F-2AA263E7EFA7}"/>
              </a:ext>
            </a:extLst>
          </p:cNvPr>
          <p:cNvSpPr/>
          <p:nvPr/>
        </p:nvSpPr>
        <p:spPr>
          <a:xfrm>
            <a:off x="0" y="237769"/>
            <a:ext cx="12192000" cy="713064"/>
          </a:xfrm>
          <a:prstGeom prst="homePlate">
            <a:avLst>
              <a:gd name="adj" fmla="val 676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610B7D5-BC3F-4BBF-B16A-39DF1F07BAFC}"/>
              </a:ext>
            </a:extLst>
          </p:cNvPr>
          <p:cNvSpPr txBox="1"/>
          <p:nvPr/>
        </p:nvSpPr>
        <p:spPr>
          <a:xfrm>
            <a:off x="0" y="26824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>
                <a:solidFill>
                  <a:schemeClr val="bg1">
                    <a:lumMod val="95000"/>
                  </a:schemeClr>
                </a:solidFill>
                <a:latin typeface="Cooper Black" panose="0208090404030B020404" pitchFamily="18" charset="0"/>
              </a:rPr>
              <a:t>ACCENTS TANCATS I OBERTS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D2F6FF9-D39F-46A0-B30C-15AE86F4CACC}"/>
              </a:ext>
            </a:extLst>
          </p:cNvPr>
          <p:cNvSpPr txBox="1"/>
          <p:nvPr/>
        </p:nvSpPr>
        <p:spPr>
          <a:xfrm>
            <a:off x="426091" y="1249260"/>
            <a:ext cx="1047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u="sng">
                <a:solidFill>
                  <a:schemeClr val="bg1">
                    <a:lumMod val="95000"/>
                  </a:schemeClr>
                </a:solidFill>
              </a:rPr>
              <a:t>OBERT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B4DF0C5-AF51-4080-8C7F-0202C261433A}"/>
              </a:ext>
            </a:extLst>
          </p:cNvPr>
          <p:cNvSpPr txBox="1"/>
          <p:nvPr/>
        </p:nvSpPr>
        <p:spPr>
          <a:xfrm>
            <a:off x="2369191" y="1249259"/>
            <a:ext cx="12539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u="sng">
                <a:solidFill>
                  <a:schemeClr val="bg1">
                    <a:lumMod val="95000"/>
                  </a:schemeClr>
                </a:solidFill>
              </a:rPr>
              <a:t>TANCAT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D99AE83D-84A1-4BBF-B13F-28B668E30E12}"/>
              </a:ext>
            </a:extLst>
          </p:cNvPr>
          <p:cNvCxnSpPr/>
          <p:nvPr/>
        </p:nvCxnSpPr>
        <p:spPr>
          <a:xfrm>
            <a:off x="1965960" y="1371600"/>
            <a:ext cx="0" cy="484632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CBA9F99F-3DA3-4A0D-9B80-35D3BF9EC18B}"/>
              </a:ext>
            </a:extLst>
          </p:cNvPr>
          <p:cNvSpPr txBox="1"/>
          <p:nvPr/>
        </p:nvSpPr>
        <p:spPr>
          <a:xfrm>
            <a:off x="705110" y="1371600"/>
            <a:ext cx="489236" cy="4875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3200" b="1">
                <a:solidFill>
                  <a:schemeClr val="bg1">
                    <a:lumMod val="95000"/>
                  </a:schemeClr>
                </a:solidFill>
              </a:rPr>
              <a:t>À</a:t>
            </a:r>
          </a:p>
          <a:p>
            <a:pPr>
              <a:lnSpc>
                <a:spcPct val="200000"/>
              </a:lnSpc>
            </a:pPr>
            <a:r>
              <a:rPr lang="es-ES" sz="3200" b="1">
                <a:solidFill>
                  <a:schemeClr val="bg1">
                    <a:lumMod val="95000"/>
                  </a:schemeClr>
                </a:solidFill>
              </a:rPr>
              <a:t>È</a:t>
            </a:r>
          </a:p>
          <a:p>
            <a:pPr>
              <a:lnSpc>
                <a:spcPct val="200000"/>
              </a:lnSpc>
            </a:pPr>
            <a:r>
              <a:rPr lang="es-ES" sz="3200" b="1">
                <a:solidFill>
                  <a:schemeClr val="bg1">
                    <a:lumMod val="95000"/>
                  </a:schemeClr>
                </a:solidFill>
              </a:rPr>
              <a:t>Ì</a:t>
            </a:r>
          </a:p>
          <a:p>
            <a:pPr>
              <a:lnSpc>
                <a:spcPct val="200000"/>
              </a:lnSpc>
            </a:pPr>
            <a:r>
              <a:rPr lang="es-ES" sz="3200" b="1">
                <a:solidFill>
                  <a:schemeClr val="bg1">
                    <a:lumMod val="95000"/>
                  </a:schemeClr>
                </a:solidFill>
              </a:rPr>
              <a:t>Ò</a:t>
            </a:r>
          </a:p>
          <a:p>
            <a:pPr>
              <a:lnSpc>
                <a:spcPct val="200000"/>
              </a:lnSpc>
            </a:pPr>
            <a:r>
              <a:rPr lang="es-ES" sz="3200" b="1">
                <a:solidFill>
                  <a:schemeClr val="bg1">
                    <a:lumMod val="95000"/>
                  </a:schemeClr>
                </a:solidFill>
              </a:rPr>
              <a:t>Ù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1897D10-8A3A-40DC-B017-1C5858324565}"/>
              </a:ext>
            </a:extLst>
          </p:cNvPr>
          <p:cNvSpPr txBox="1"/>
          <p:nvPr/>
        </p:nvSpPr>
        <p:spPr>
          <a:xfrm>
            <a:off x="2731990" y="1424940"/>
            <a:ext cx="489236" cy="4875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3200" b="1">
                <a:solidFill>
                  <a:schemeClr val="bg1">
                    <a:lumMod val="95000"/>
                  </a:schemeClr>
                </a:solidFill>
              </a:rPr>
              <a:t>Á</a:t>
            </a:r>
          </a:p>
          <a:p>
            <a:pPr>
              <a:lnSpc>
                <a:spcPct val="200000"/>
              </a:lnSpc>
            </a:pPr>
            <a:r>
              <a:rPr lang="es-ES" sz="3200" b="1">
                <a:solidFill>
                  <a:schemeClr val="bg1">
                    <a:lumMod val="95000"/>
                  </a:schemeClr>
                </a:solidFill>
              </a:rPr>
              <a:t>É</a:t>
            </a:r>
          </a:p>
          <a:p>
            <a:pPr>
              <a:lnSpc>
                <a:spcPct val="200000"/>
              </a:lnSpc>
            </a:pPr>
            <a:r>
              <a:rPr lang="es-ES" sz="3200" b="1">
                <a:solidFill>
                  <a:schemeClr val="bg1">
                    <a:lumMod val="95000"/>
                  </a:schemeClr>
                </a:solidFill>
              </a:rPr>
              <a:t>Í</a:t>
            </a:r>
          </a:p>
          <a:p>
            <a:pPr>
              <a:lnSpc>
                <a:spcPct val="200000"/>
              </a:lnSpc>
            </a:pPr>
            <a:r>
              <a:rPr lang="es-ES" sz="3200" b="1">
                <a:solidFill>
                  <a:schemeClr val="bg1">
                    <a:lumMod val="95000"/>
                  </a:schemeClr>
                </a:solidFill>
              </a:rPr>
              <a:t>Ó</a:t>
            </a:r>
          </a:p>
          <a:p>
            <a:pPr>
              <a:lnSpc>
                <a:spcPct val="200000"/>
              </a:lnSpc>
            </a:pPr>
            <a:r>
              <a:rPr lang="es-ES" sz="3200" b="1">
                <a:solidFill>
                  <a:schemeClr val="bg1">
                    <a:lumMod val="95000"/>
                  </a:schemeClr>
                </a:solidFill>
              </a:rPr>
              <a:t>Ú</a:t>
            </a: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33717722-0BD7-4B3D-9541-C5442E556B53}"/>
              </a:ext>
            </a:extLst>
          </p:cNvPr>
          <p:cNvCxnSpPr>
            <a:cxnSpLocks/>
          </p:cNvCxnSpPr>
          <p:nvPr/>
        </p:nvCxnSpPr>
        <p:spPr>
          <a:xfrm>
            <a:off x="3623189" y="2021112"/>
            <a:ext cx="446398" cy="0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CD037A43-A04C-4305-A679-013FEB818FB5}"/>
              </a:ext>
            </a:extLst>
          </p:cNvPr>
          <p:cNvCxnSpPr>
            <a:cxnSpLocks/>
          </p:cNvCxnSpPr>
          <p:nvPr/>
        </p:nvCxnSpPr>
        <p:spPr>
          <a:xfrm>
            <a:off x="3623189" y="3042192"/>
            <a:ext cx="446398" cy="0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2208706C-536A-4CE8-B4F8-C192612ACEA8}"/>
              </a:ext>
            </a:extLst>
          </p:cNvPr>
          <p:cNvCxnSpPr>
            <a:cxnSpLocks/>
          </p:cNvCxnSpPr>
          <p:nvPr/>
        </p:nvCxnSpPr>
        <p:spPr>
          <a:xfrm>
            <a:off x="3623189" y="3994692"/>
            <a:ext cx="446398" cy="0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33927D87-E5F5-4783-B6D0-37BC10E03FAD}"/>
              </a:ext>
            </a:extLst>
          </p:cNvPr>
          <p:cNvCxnSpPr>
            <a:cxnSpLocks/>
          </p:cNvCxnSpPr>
          <p:nvPr/>
        </p:nvCxnSpPr>
        <p:spPr>
          <a:xfrm>
            <a:off x="3623189" y="4962432"/>
            <a:ext cx="446398" cy="0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078FC156-4768-46EC-BDD3-EC7045137876}"/>
              </a:ext>
            </a:extLst>
          </p:cNvPr>
          <p:cNvCxnSpPr>
            <a:cxnSpLocks/>
          </p:cNvCxnSpPr>
          <p:nvPr/>
        </p:nvCxnSpPr>
        <p:spPr>
          <a:xfrm>
            <a:off x="3623189" y="5945412"/>
            <a:ext cx="446398" cy="0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508FA81-8BB6-49B5-94FC-40B076AC7BCF}"/>
              </a:ext>
            </a:extLst>
          </p:cNvPr>
          <p:cNvSpPr txBox="1"/>
          <p:nvPr/>
        </p:nvSpPr>
        <p:spPr>
          <a:xfrm>
            <a:off x="4069587" y="1805523"/>
            <a:ext cx="812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>
                    <a:lumMod val="95000"/>
                  </a:schemeClr>
                </a:solidFill>
              </a:rPr>
              <a:t>oberta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284E5C6-975C-4444-9557-551247919F9B}"/>
              </a:ext>
            </a:extLst>
          </p:cNvPr>
          <p:cNvSpPr txBox="1"/>
          <p:nvPr/>
        </p:nvSpPr>
        <p:spPr>
          <a:xfrm>
            <a:off x="4069587" y="2842287"/>
            <a:ext cx="181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>
                    <a:lumMod val="95000"/>
                  </a:schemeClr>
                </a:solidFill>
              </a:rPr>
              <a:t>oberta o tancada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BBE5DA58-2E6C-4BFB-B166-2663BBB6074E}"/>
              </a:ext>
            </a:extLst>
          </p:cNvPr>
          <p:cNvSpPr txBox="1"/>
          <p:nvPr/>
        </p:nvSpPr>
        <p:spPr>
          <a:xfrm>
            <a:off x="4069587" y="3794760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>
                    <a:lumMod val="95000"/>
                  </a:schemeClr>
                </a:solidFill>
              </a:rPr>
              <a:t>tancada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EDD05241-F444-447C-86BE-4DF8962D6757}"/>
              </a:ext>
            </a:extLst>
          </p:cNvPr>
          <p:cNvSpPr txBox="1"/>
          <p:nvPr/>
        </p:nvSpPr>
        <p:spPr>
          <a:xfrm>
            <a:off x="4066522" y="4750830"/>
            <a:ext cx="181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>
                    <a:lumMod val="95000"/>
                  </a:schemeClr>
                </a:solidFill>
              </a:rPr>
              <a:t>oberta o tancada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755D977-F72E-4F12-9F2E-5D2D3204E7B6}"/>
              </a:ext>
            </a:extLst>
          </p:cNvPr>
          <p:cNvSpPr txBox="1"/>
          <p:nvPr/>
        </p:nvSpPr>
        <p:spPr>
          <a:xfrm>
            <a:off x="4066522" y="5745506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>
                    <a:lumMod val="95000"/>
                  </a:schemeClr>
                </a:solidFill>
              </a:rPr>
              <a:t>tancada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0A210898-E566-468A-A178-260A534F76FD}"/>
              </a:ext>
            </a:extLst>
          </p:cNvPr>
          <p:cNvSpPr txBox="1"/>
          <p:nvPr/>
        </p:nvSpPr>
        <p:spPr>
          <a:xfrm>
            <a:off x="6679581" y="1475367"/>
            <a:ext cx="1340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>
                <a:solidFill>
                  <a:schemeClr val="tx1">
                    <a:lumMod val="75000"/>
                    <a:lumOff val="25000"/>
                  </a:schemeClr>
                </a:solidFill>
              </a:rPr>
              <a:t>NORMES</a:t>
            </a: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CE7AF435-45BB-4CBB-A3A8-D6C717398942}"/>
              </a:ext>
            </a:extLst>
          </p:cNvPr>
          <p:cNvCxnSpPr>
            <a:cxnSpLocks/>
          </p:cNvCxnSpPr>
          <p:nvPr/>
        </p:nvCxnSpPr>
        <p:spPr>
          <a:xfrm>
            <a:off x="5943600" y="1709829"/>
            <a:ext cx="735981" cy="1"/>
          </a:xfrm>
          <a:prstGeom prst="line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sysDot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3AE51990-E051-4EEC-8683-CDC9385E1DD9}"/>
              </a:ext>
            </a:extLst>
          </p:cNvPr>
          <p:cNvCxnSpPr>
            <a:cxnSpLocks/>
          </p:cNvCxnSpPr>
          <p:nvPr/>
        </p:nvCxnSpPr>
        <p:spPr>
          <a:xfrm>
            <a:off x="8020013" y="1709828"/>
            <a:ext cx="4171987" cy="17696"/>
          </a:xfrm>
          <a:prstGeom prst="line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sysDot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id="{51A129F1-B87C-4776-BA83-DA53B19F4041}"/>
              </a:ext>
            </a:extLst>
          </p:cNvPr>
          <p:cNvSpPr txBox="1"/>
          <p:nvPr/>
        </p:nvSpPr>
        <p:spPr>
          <a:xfrm>
            <a:off x="6961177" y="2247900"/>
            <a:ext cx="438697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/>
              <a:t>È / Ò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400"/>
              <a:t>La majoria d’</a:t>
            </a:r>
            <a:r>
              <a:rPr lang="es-ES" sz="1400" b="1" u="sng"/>
              <a:t>ESDRÚIXOLES</a:t>
            </a:r>
            <a:r>
              <a:rPr lang="es-ES" sz="1400"/>
              <a:t> (ingènua, memòria).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400"/>
              <a:t>Davant </a:t>
            </a:r>
            <a:r>
              <a:rPr lang="es-ES" sz="1400" b="1" u="sng"/>
              <a:t>I</a:t>
            </a:r>
            <a:r>
              <a:rPr lang="es-ES" sz="1400"/>
              <a:t>/</a:t>
            </a:r>
            <a:r>
              <a:rPr lang="es-ES" sz="1400" b="1" u="sng"/>
              <a:t>U</a:t>
            </a:r>
            <a:r>
              <a:rPr lang="es-ES" sz="1400"/>
              <a:t> (dèbil, mòbil) en contacte o no.</a:t>
            </a:r>
          </a:p>
          <a:p>
            <a:r>
              <a:rPr lang="es-ES" b="1"/>
              <a:t>Ó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400"/>
              <a:t>La majoria d’</a:t>
            </a:r>
            <a:r>
              <a:rPr lang="es-ES" sz="1400" b="1"/>
              <a:t>AGUDES</a:t>
            </a:r>
            <a:r>
              <a:rPr lang="es-ES" sz="1400"/>
              <a:t> acabades en –o (camió).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400"/>
              <a:t>EXCEPTE: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s-ES" sz="1200"/>
              <a:t>això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s-ES" sz="1200"/>
              <a:t>allò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s-ES" sz="1200"/>
              <a:t>açò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s-ES" sz="1200"/>
              <a:t>però</a:t>
            </a:r>
            <a:endParaRPr lang="es-ES" sz="1400"/>
          </a:p>
        </p:txBody>
      </p:sp>
      <p:pic>
        <p:nvPicPr>
          <p:cNvPr id="29" name="Gráfico 28" descr="Flecha lineal: recta">
            <a:extLst>
              <a:ext uri="{FF2B5EF4-FFF2-40B4-BE49-F238E27FC236}">
                <a16:creationId xmlns:a16="http://schemas.microsoft.com/office/drawing/2014/main" id="{522E3B2B-25A9-4A0E-9A41-4F6ED98D14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6499513" y="2174855"/>
            <a:ext cx="461664" cy="461664"/>
          </a:xfrm>
          <a:prstGeom prst="rect">
            <a:avLst/>
          </a:prstGeom>
        </p:spPr>
      </p:pic>
      <p:pic>
        <p:nvPicPr>
          <p:cNvPr id="30" name="Gráfico 29" descr="Flecha lineal: recta">
            <a:extLst>
              <a:ext uri="{FF2B5EF4-FFF2-40B4-BE49-F238E27FC236}">
                <a16:creationId xmlns:a16="http://schemas.microsoft.com/office/drawing/2014/main" id="{31B6983A-9DD3-4451-9836-DCBA8191CC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6499513" y="2873098"/>
            <a:ext cx="461664" cy="461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855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ángulo 38">
            <a:extLst>
              <a:ext uri="{FF2B5EF4-FFF2-40B4-BE49-F238E27FC236}">
                <a16:creationId xmlns:a16="http://schemas.microsoft.com/office/drawing/2014/main" id="{97CAFC21-133E-49CE-B9ED-DE5336CABFB9}"/>
              </a:ext>
            </a:extLst>
          </p:cNvPr>
          <p:cNvSpPr/>
          <p:nvPr/>
        </p:nvSpPr>
        <p:spPr>
          <a:xfrm>
            <a:off x="6885489" y="1653508"/>
            <a:ext cx="4949280" cy="10309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770842BB-6223-43F0-A0A8-325780AE6BF8}"/>
              </a:ext>
            </a:extLst>
          </p:cNvPr>
          <p:cNvSpPr/>
          <p:nvPr/>
        </p:nvSpPr>
        <p:spPr>
          <a:xfrm>
            <a:off x="3122577" y="1653508"/>
            <a:ext cx="2765346" cy="5024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5675D3AB-08AE-403C-ABA8-F9C962B444B5}"/>
              </a:ext>
            </a:extLst>
          </p:cNvPr>
          <p:cNvSpPr/>
          <p:nvPr/>
        </p:nvSpPr>
        <p:spPr>
          <a:xfrm>
            <a:off x="120467" y="1653508"/>
            <a:ext cx="2765346" cy="5024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Flecha: pentágono 1">
            <a:extLst>
              <a:ext uri="{FF2B5EF4-FFF2-40B4-BE49-F238E27FC236}">
                <a16:creationId xmlns:a16="http://schemas.microsoft.com/office/drawing/2014/main" id="{64719E13-0D50-41EC-B59F-2AA263E7EFA7}"/>
              </a:ext>
            </a:extLst>
          </p:cNvPr>
          <p:cNvSpPr/>
          <p:nvPr/>
        </p:nvSpPr>
        <p:spPr>
          <a:xfrm>
            <a:off x="0" y="237769"/>
            <a:ext cx="12192000" cy="713064"/>
          </a:xfrm>
          <a:prstGeom prst="homePlate">
            <a:avLst>
              <a:gd name="adj" fmla="val 676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610B7D5-BC3F-4BBF-B16A-39DF1F07BAFC}"/>
              </a:ext>
            </a:extLst>
          </p:cNvPr>
          <p:cNvSpPr txBox="1"/>
          <p:nvPr/>
        </p:nvSpPr>
        <p:spPr>
          <a:xfrm>
            <a:off x="0" y="26824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>
                <a:solidFill>
                  <a:schemeClr val="bg1">
                    <a:lumMod val="95000"/>
                  </a:schemeClr>
                </a:solidFill>
                <a:latin typeface="Cooper Black" panose="0208090404030B020404" pitchFamily="18" charset="0"/>
              </a:rPr>
              <a:t>DIFTONGS I HIATS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B4DF0C5-AF51-4080-8C7F-0202C261433A}"/>
              </a:ext>
            </a:extLst>
          </p:cNvPr>
          <p:cNvSpPr txBox="1"/>
          <p:nvPr/>
        </p:nvSpPr>
        <p:spPr>
          <a:xfrm>
            <a:off x="1832698" y="1094034"/>
            <a:ext cx="15490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u="sng">
                <a:solidFill>
                  <a:schemeClr val="tx1">
                    <a:lumMod val="75000"/>
                    <a:lumOff val="25000"/>
                  </a:schemeClr>
                </a:solidFill>
              </a:rPr>
              <a:t>DIFTONGS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E03D84CD-015E-4004-948D-98D22176FD96}"/>
              </a:ext>
            </a:extLst>
          </p:cNvPr>
          <p:cNvSpPr txBox="1"/>
          <p:nvPr/>
        </p:nvSpPr>
        <p:spPr>
          <a:xfrm>
            <a:off x="254288" y="1653508"/>
            <a:ext cx="1636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>
                <a:solidFill>
                  <a:schemeClr val="bg1">
                    <a:lumMod val="95000"/>
                  </a:schemeClr>
                </a:solidFill>
              </a:rPr>
              <a:t>decreixents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BCAE21B5-6D07-4D28-AB38-00C2F2B2423B}"/>
              </a:ext>
            </a:extLst>
          </p:cNvPr>
          <p:cNvSpPr txBox="1"/>
          <p:nvPr/>
        </p:nvSpPr>
        <p:spPr>
          <a:xfrm>
            <a:off x="357231" y="1802187"/>
            <a:ext cx="489236" cy="4875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3200" b="1">
                <a:solidFill>
                  <a:schemeClr val="bg1">
                    <a:lumMod val="95000"/>
                  </a:schemeClr>
                </a:solidFill>
              </a:rPr>
              <a:t>A</a:t>
            </a:r>
          </a:p>
          <a:p>
            <a:pPr>
              <a:lnSpc>
                <a:spcPct val="200000"/>
              </a:lnSpc>
            </a:pPr>
            <a:r>
              <a:rPr lang="es-ES" sz="3200" b="1">
                <a:solidFill>
                  <a:schemeClr val="bg1">
                    <a:lumMod val="95000"/>
                  </a:schemeClr>
                </a:solidFill>
              </a:rPr>
              <a:t>E</a:t>
            </a:r>
          </a:p>
          <a:p>
            <a:pPr>
              <a:lnSpc>
                <a:spcPct val="200000"/>
              </a:lnSpc>
            </a:pPr>
            <a:r>
              <a:rPr lang="es-ES" sz="3200" b="1">
                <a:solidFill>
                  <a:schemeClr val="bg1">
                    <a:lumMod val="95000"/>
                  </a:schemeClr>
                </a:solidFill>
              </a:rPr>
              <a:t>I</a:t>
            </a:r>
          </a:p>
          <a:p>
            <a:pPr>
              <a:lnSpc>
                <a:spcPct val="200000"/>
              </a:lnSpc>
            </a:pPr>
            <a:r>
              <a:rPr lang="es-ES" sz="3200" b="1">
                <a:solidFill>
                  <a:schemeClr val="bg1">
                    <a:lumMod val="95000"/>
                  </a:schemeClr>
                </a:solidFill>
              </a:rPr>
              <a:t>O</a:t>
            </a:r>
          </a:p>
          <a:p>
            <a:pPr>
              <a:lnSpc>
                <a:spcPct val="200000"/>
              </a:lnSpc>
            </a:pPr>
            <a:r>
              <a:rPr lang="es-ES" sz="3200" b="1">
                <a:solidFill>
                  <a:schemeClr val="bg1">
                    <a:lumMod val="95000"/>
                  </a:schemeClr>
                </a:solidFill>
              </a:rPr>
              <a:t>U</a:t>
            </a:r>
          </a:p>
        </p:txBody>
      </p: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id="{F0BB5B75-6F6B-4D77-B68F-A79E8655E446}"/>
              </a:ext>
            </a:extLst>
          </p:cNvPr>
          <p:cNvCxnSpPr>
            <a:cxnSpLocks/>
          </p:cNvCxnSpPr>
          <p:nvPr/>
        </p:nvCxnSpPr>
        <p:spPr>
          <a:xfrm>
            <a:off x="1236785" y="4345234"/>
            <a:ext cx="446398" cy="0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2" name="CuadroTexto 31">
            <a:extLst>
              <a:ext uri="{FF2B5EF4-FFF2-40B4-BE49-F238E27FC236}">
                <a16:creationId xmlns:a16="http://schemas.microsoft.com/office/drawing/2014/main" id="{5098FB00-4F5F-4DF3-8968-C80EFF257A17}"/>
              </a:ext>
            </a:extLst>
          </p:cNvPr>
          <p:cNvSpPr txBox="1"/>
          <p:nvPr/>
        </p:nvSpPr>
        <p:spPr>
          <a:xfrm>
            <a:off x="2232417" y="3279515"/>
            <a:ext cx="445956" cy="1921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3200" b="1">
                <a:solidFill>
                  <a:schemeClr val="bg1">
                    <a:lumMod val="95000"/>
                  </a:schemeClr>
                </a:solidFill>
              </a:rPr>
              <a:t>I</a:t>
            </a:r>
          </a:p>
          <a:p>
            <a:pPr>
              <a:lnSpc>
                <a:spcPct val="200000"/>
              </a:lnSpc>
            </a:pPr>
            <a:r>
              <a:rPr lang="es-ES" sz="3200" b="1">
                <a:solidFill>
                  <a:schemeClr val="bg1">
                    <a:lumMod val="95000"/>
                  </a:schemeClr>
                </a:solidFill>
              </a:rPr>
              <a:t>U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13745B74-618B-40C2-92D2-17F5A6358915}"/>
              </a:ext>
            </a:extLst>
          </p:cNvPr>
          <p:cNvSpPr txBox="1"/>
          <p:nvPr/>
        </p:nvSpPr>
        <p:spPr>
          <a:xfrm>
            <a:off x="3238553" y="1653508"/>
            <a:ext cx="13257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>
                <a:solidFill>
                  <a:schemeClr val="bg1">
                    <a:lumMod val="95000"/>
                  </a:schemeClr>
                </a:solidFill>
              </a:rPr>
              <a:t>creixents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CDED6C31-ECD3-46F1-B8C2-03AAD6F16CC3}"/>
              </a:ext>
            </a:extLst>
          </p:cNvPr>
          <p:cNvSpPr txBox="1"/>
          <p:nvPr/>
        </p:nvSpPr>
        <p:spPr>
          <a:xfrm>
            <a:off x="3238553" y="2115173"/>
            <a:ext cx="24506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>
                <a:solidFill>
                  <a:schemeClr val="bg1">
                    <a:lumMod val="95000"/>
                  </a:schemeClr>
                </a:solidFill>
              </a:rPr>
              <a:t>gua, güe, güi, guo,</a:t>
            </a:r>
          </a:p>
          <a:p>
            <a:r>
              <a:rPr lang="es-ES" sz="2400">
                <a:solidFill>
                  <a:schemeClr val="bg1">
                    <a:lumMod val="95000"/>
                  </a:schemeClr>
                </a:solidFill>
              </a:rPr>
              <a:t>qua, qüe, qüi, qüo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03307C7E-AC48-44AF-B929-ECEFB4243770}"/>
              </a:ext>
            </a:extLst>
          </p:cNvPr>
          <p:cNvSpPr txBox="1"/>
          <p:nvPr/>
        </p:nvSpPr>
        <p:spPr>
          <a:xfrm>
            <a:off x="8035783" y="1094034"/>
            <a:ext cx="15490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u="sng">
                <a:solidFill>
                  <a:schemeClr val="tx1">
                    <a:lumMod val="75000"/>
                    <a:lumOff val="25000"/>
                  </a:schemeClr>
                </a:solidFill>
              </a:rPr>
              <a:t>HIATS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94E0A33C-7AAE-41A1-8BB2-410EEE86BA86}"/>
              </a:ext>
            </a:extLst>
          </p:cNvPr>
          <p:cNvSpPr txBox="1"/>
          <p:nvPr/>
        </p:nvSpPr>
        <p:spPr>
          <a:xfrm>
            <a:off x="7077518" y="1653508"/>
            <a:ext cx="39856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>
                <a:solidFill>
                  <a:schemeClr val="bg1">
                    <a:lumMod val="95000"/>
                  </a:schemeClr>
                </a:solidFill>
              </a:rPr>
              <a:t>Conjunt de vocals que no són diftongs.</a:t>
            </a:r>
          </a:p>
        </p:txBody>
      </p:sp>
    </p:spTree>
    <p:extLst>
      <p:ext uri="{BB962C8B-B14F-4D97-AF65-F5344CB8AC3E}">
        <p14:creationId xmlns:p14="http://schemas.microsoft.com/office/powerpoint/2010/main" val="1208248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echa: pentágono 1">
            <a:extLst>
              <a:ext uri="{FF2B5EF4-FFF2-40B4-BE49-F238E27FC236}">
                <a16:creationId xmlns:a16="http://schemas.microsoft.com/office/drawing/2014/main" id="{64719E13-0D50-41EC-B59F-2AA263E7EFA7}"/>
              </a:ext>
            </a:extLst>
          </p:cNvPr>
          <p:cNvSpPr/>
          <p:nvPr/>
        </p:nvSpPr>
        <p:spPr>
          <a:xfrm>
            <a:off x="0" y="237769"/>
            <a:ext cx="12192000" cy="713064"/>
          </a:xfrm>
          <a:prstGeom prst="homePlate">
            <a:avLst>
              <a:gd name="adj" fmla="val 676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610B7D5-BC3F-4BBF-B16A-39DF1F07BAFC}"/>
              </a:ext>
            </a:extLst>
          </p:cNvPr>
          <p:cNvSpPr txBox="1"/>
          <p:nvPr/>
        </p:nvSpPr>
        <p:spPr>
          <a:xfrm>
            <a:off x="0" y="26824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>
                <a:solidFill>
                  <a:schemeClr val="bg1">
                    <a:lumMod val="95000"/>
                  </a:schemeClr>
                </a:solidFill>
                <a:latin typeface="Cooper Black" panose="0208090404030B020404" pitchFamily="18" charset="0"/>
              </a:rPr>
              <a:t>ALTRES NORMES D’ACCENTUACIÓ</a:t>
            </a:r>
          </a:p>
        </p:txBody>
      </p:sp>
      <p:graphicFrame>
        <p:nvGraphicFramePr>
          <p:cNvPr id="4" name="Tabla 5">
            <a:extLst>
              <a:ext uri="{FF2B5EF4-FFF2-40B4-BE49-F238E27FC236}">
                <a16:creationId xmlns:a16="http://schemas.microsoft.com/office/drawing/2014/main" id="{5523533A-6789-4792-982F-F0BFABD98C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778644"/>
              </p:ext>
            </p:extLst>
          </p:nvPr>
        </p:nvGraphicFramePr>
        <p:xfrm>
          <a:off x="1880999" y="1726344"/>
          <a:ext cx="8128000" cy="199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72356048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5535177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MONOSÍL·LABS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>
                          <a:solidFill>
                            <a:schemeClr val="tx1"/>
                          </a:solidFill>
                        </a:rPr>
                        <a:t>normalment no s’accentuen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B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075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ACCENT DIACRÍTIC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permet diferenciar paraules (bé/be)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16617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ADVERBIS ACABATS EN –MENT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/>
                        <a:t>s’accentuen si l’adjectiu en </a:t>
                      </a:r>
                      <a:r>
                        <a:rPr lang="es-ES" sz="1400" b="1"/>
                        <a:t>femení</a:t>
                      </a:r>
                      <a:r>
                        <a:rPr lang="es-ES" sz="1400" b="0"/>
                        <a:t> a partir del qual s’ha format s’accentua (fàcil </a:t>
                      </a:r>
                      <a:r>
                        <a:rPr lang="es-ES" sz="1400" b="0">
                          <a:sym typeface="Wingdings" panose="05000000000000000000" pitchFamily="2" charset="2"/>
                        </a:rPr>
                        <a:t> fàcilment)</a:t>
                      </a:r>
                      <a:endParaRPr lang="es-ES" sz="140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11619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PARAULES COMPOSTES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u="sng"/>
                        <a:t>guionet</a:t>
                      </a:r>
                      <a:r>
                        <a:rPr lang="es-ES" sz="1400" u="none"/>
                        <a:t>: cada element conserva la tilde.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u="sng"/>
                        <a:t>juntes</a:t>
                      </a:r>
                      <a:r>
                        <a:rPr lang="es-ES" sz="1400" u="none"/>
                        <a:t>: s’accentua el segon terme si cal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u="none"/>
                        <a:t>l’accent diacrític es manté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85124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3424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F500AE-6E77-458E-A484-607502EC9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LES PARAULES COMPOSTES</a:t>
            </a:r>
          </a:p>
        </p:txBody>
      </p:sp>
      <p:graphicFrame>
        <p:nvGraphicFramePr>
          <p:cNvPr id="14" name="Tabla 5">
            <a:extLst>
              <a:ext uri="{FF2B5EF4-FFF2-40B4-BE49-F238E27FC236}">
                <a16:creationId xmlns:a16="http://schemas.microsoft.com/office/drawing/2014/main" id="{72093326-11B3-472D-B7CC-E89231C1A4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314960"/>
              </p:ext>
            </p:extLst>
          </p:nvPr>
        </p:nvGraphicFramePr>
        <p:xfrm>
          <a:off x="638585" y="2389684"/>
          <a:ext cx="10707901" cy="245812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67426">
                  <a:extLst>
                    <a:ext uri="{9D8B030D-6E8A-4147-A177-3AD203B41FA5}">
                      <a16:colId xmlns:a16="http://schemas.microsoft.com/office/drawing/2014/main" val="2161207081"/>
                    </a:ext>
                  </a:extLst>
                </a:gridCol>
                <a:gridCol w="10440475">
                  <a:extLst>
                    <a:ext uri="{9D8B030D-6E8A-4147-A177-3AD203B41FA5}">
                      <a16:colId xmlns:a16="http://schemas.microsoft.com/office/drawing/2014/main" val="3743281763"/>
                    </a:ext>
                  </a:extLst>
                </a:gridCol>
              </a:tblGrid>
              <a:tr h="470962">
                <a:tc>
                  <a:txBody>
                    <a:bodyPr/>
                    <a:lstStyle/>
                    <a:p>
                      <a:endParaRPr lang="es-ES" sz="2000" u="none">
                        <a:latin typeface="+mn-lt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u="none"/>
                        <a:t>Hi ha un </a:t>
                      </a:r>
                      <a:r>
                        <a:rPr lang="es-ES" b="1" u="none"/>
                        <a:t>punt cardinal:</a:t>
                      </a:r>
                      <a:r>
                        <a:rPr lang="es-ES" b="0" u="none"/>
                        <a:t> </a:t>
                      </a:r>
                      <a:r>
                        <a:rPr lang="es-ES" b="0" i="1" u="none"/>
                        <a:t>nord-americà</a:t>
                      </a:r>
                      <a:endParaRPr lang="es-ES" b="0" u="none"/>
                    </a:p>
                  </a:txBody>
                  <a:tcPr anchor="ctr">
                    <a:solidFill>
                      <a:srgbClr val="F5EB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998424"/>
                  </a:ext>
                </a:extLst>
              </a:tr>
              <a:tr h="496790">
                <a:tc>
                  <a:txBody>
                    <a:bodyPr/>
                    <a:lstStyle/>
                    <a:p>
                      <a:endParaRPr lang="es-ES" sz="2000" b="0" u="none">
                        <a:latin typeface="+mn-lt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 u="none"/>
                        <a:t>Numerals compostos</a:t>
                      </a:r>
                      <a:r>
                        <a:rPr lang="es-ES" b="0" u="none"/>
                        <a:t> per unir </a:t>
                      </a:r>
                      <a:r>
                        <a:rPr lang="es-ES" b="0" u="none">
                          <a:solidFill>
                            <a:srgbClr val="00B0F0"/>
                          </a:solidFill>
                        </a:rPr>
                        <a:t>unitat</a:t>
                      </a:r>
                      <a:r>
                        <a:rPr lang="es-ES" b="0" u="none"/>
                        <a:t>-</a:t>
                      </a:r>
                      <a:r>
                        <a:rPr lang="es-ES" b="0" u="none">
                          <a:solidFill>
                            <a:srgbClr val="92D050"/>
                          </a:solidFill>
                        </a:rPr>
                        <a:t>centena</a:t>
                      </a:r>
                      <a:r>
                        <a:rPr lang="es-ES" b="0" u="none"/>
                        <a:t> i </a:t>
                      </a:r>
                      <a:r>
                        <a:rPr lang="es-ES" b="0" u="none">
                          <a:solidFill>
                            <a:srgbClr val="FF0000"/>
                          </a:solidFill>
                        </a:rPr>
                        <a:t>decena</a:t>
                      </a:r>
                      <a:r>
                        <a:rPr lang="es-ES" b="0" u="none"/>
                        <a:t>-</a:t>
                      </a:r>
                      <a:r>
                        <a:rPr lang="es-ES" b="0" u="none">
                          <a:solidFill>
                            <a:srgbClr val="00B0F0"/>
                          </a:solidFill>
                        </a:rPr>
                        <a:t>unitat</a:t>
                      </a:r>
                      <a:r>
                        <a:rPr lang="es-ES" b="0" u="none"/>
                        <a:t>: </a:t>
                      </a:r>
                      <a:r>
                        <a:rPr lang="es-ES" b="0" i="1" u="none">
                          <a:solidFill>
                            <a:srgbClr val="FF0000"/>
                          </a:solidFill>
                        </a:rPr>
                        <a:t>trenta</a:t>
                      </a:r>
                      <a:r>
                        <a:rPr lang="es-ES" b="0" i="1" u="none"/>
                        <a:t>-</a:t>
                      </a:r>
                      <a:r>
                        <a:rPr lang="es-ES" b="0" i="1" u="none">
                          <a:solidFill>
                            <a:srgbClr val="00B0F0"/>
                          </a:solidFill>
                        </a:rPr>
                        <a:t>quatre</a:t>
                      </a:r>
                      <a:endParaRPr lang="es-ES" b="1" u="none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solidFill>
                      <a:srgbClr val="EAD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099507"/>
                  </a:ext>
                </a:extLst>
              </a:tr>
              <a:tr h="496790">
                <a:tc>
                  <a:txBody>
                    <a:bodyPr/>
                    <a:lstStyle/>
                    <a:p>
                      <a:endParaRPr lang="es-ES" sz="2000" b="1" u="none">
                        <a:latin typeface="+mn-lt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 u="none"/>
                        <a:t>Onomatopeies</a:t>
                      </a:r>
                      <a:r>
                        <a:rPr lang="es-ES" b="0" u="none"/>
                        <a:t> i </a:t>
                      </a:r>
                      <a:r>
                        <a:rPr lang="es-ES" b="1" u="none"/>
                        <a:t>mots repetitius:</a:t>
                      </a:r>
                      <a:r>
                        <a:rPr lang="es-ES" b="0" u="none"/>
                        <a:t> </a:t>
                      </a:r>
                      <a:r>
                        <a:rPr lang="es-ES" b="0" i="1" u="none"/>
                        <a:t>xino-xano</a:t>
                      </a:r>
                      <a:endParaRPr lang="es-ES" b="1" u="none"/>
                    </a:p>
                  </a:txBody>
                  <a:tcPr anchor="ctr">
                    <a:solidFill>
                      <a:srgbClr val="EAD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948485"/>
                  </a:ext>
                </a:extLst>
              </a:tr>
              <a:tr h="496790">
                <a:tc>
                  <a:txBody>
                    <a:bodyPr/>
                    <a:lstStyle/>
                    <a:p>
                      <a:endParaRPr lang="es-ES" sz="2000" b="1" u="none">
                        <a:latin typeface="+mn-lt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u="none"/>
                        <a:t>Primer element </a:t>
                      </a:r>
                      <a:r>
                        <a:rPr lang="es-ES" b="1" u="none"/>
                        <a:t>–vocal</a:t>
                      </a:r>
                      <a:r>
                        <a:rPr lang="es-ES" b="0" u="none"/>
                        <a:t> i segon </a:t>
                      </a:r>
                      <a:r>
                        <a:rPr lang="es-ES" b="1" u="none"/>
                        <a:t>r-</a:t>
                      </a:r>
                      <a:r>
                        <a:rPr lang="es-ES" b="0" u="none"/>
                        <a:t>, </a:t>
                      </a:r>
                      <a:r>
                        <a:rPr lang="es-ES" b="1" u="none"/>
                        <a:t>s-</a:t>
                      </a:r>
                      <a:r>
                        <a:rPr lang="es-ES" b="0" u="none"/>
                        <a:t>, </a:t>
                      </a:r>
                      <a:r>
                        <a:rPr lang="es-ES" b="1" u="none"/>
                        <a:t>x-</a:t>
                      </a:r>
                      <a:r>
                        <a:rPr lang="es-ES" b="0" u="none"/>
                        <a:t>: </a:t>
                      </a:r>
                      <a:r>
                        <a:rPr lang="es-ES" b="0" i="1" u="none"/>
                        <a:t>para-sol</a:t>
                      </a:r>
                      <a:endParaRPr lang="es-ES" b="0" u="none"/>
                    </a:p>
                  </a:txBody>
                  <a:tcPr anchor="ctr">
                    <a:solidFill>
                      <a:srgbClr val="EAD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837584"/>
                  </a:ext>
                </a:extLst>
              </a:tr>
              <a:tr h="496790">
                <a:tc>
                  <a:txBody>
                    <a:bodyPr/>
                    <a:lstStyle/>
                    <a:p>
                      <a:endParaRPr lang="es-ES" sz="2000" b="1" u="none">
                        <a:latin typeface="+mn-lt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u="none"/>
                        <a:t>Mot amb </a:t>
                      </a:r>
                      <a:r>
                        <a:rPr lang="es-ES" b="1" u="none"/>
                        <a:t>accent gràfic</a:t>
                      </a:r>
                      <a:r>
                        <a:rPr lang="es-ES" b="0" u="none"/>
                        <a:t> com </a:t>
                      </a:r>
                      <a:r>
                        <a:rPr lang="es-ES" b="0" u="sng"/>
                        <a:t>primer element</a:t>
                      </a:r>
                      <a:r>
                        <a:rPr lang="es-ES" b="0" u="none"/>
                        <a:t>: </a:t>
                      </a:r>
                      <a:r>
                        <a:rPr lang="es-ES" b="0" i="1" u="none"/>
                        <a:t>despús-ahir</a:t>
                      </a:r>
                      <a:endParaRPr lang="es-ES" b="0" u="none"/>
                    </a:p>
                  </a:txBody>
                  <a:tcPr anchor="ctr">
                    <a:solidFill>
                      <a:srgbClr val="EAD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803527"/>
                  </a:ext>
                </a:extLst>
              </a:tr>
            </a:tbl>
          </a:graphicData>
        </a:graphic>
      </p:graphicFrame>
      <p:sp>
        <p:nvSpPr>
          <p:cNvPr id="15" name="Marcador de contenido 2">
            <a:extLst>
              <a:ext uri="{FF2B5EF4-FFF2-40B4-BE49-F238E27FC236}">
                <a16:creationId xmlns:a16="http://schemas.microsoft.com/office/drawing/2014/main" id="{F8A89233-A629-4ADB-829B-3A9F89A7B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971" y="1824837"/>
            <a:ext cx="5175336" cy="423414"/>
          </a:xfrm>
        </p:spPr>
        <p:txBody>
          <a:bodyPr/>
          <a:lstStyle/>
          <a:p>
            <a:r>
              <a:rPr lang="es-ES"/>
              <a:t>Les paraules compostes </a:t>
            </a:r>
            <a:r>
              <a:rPr lang="es-ES" b="1"/>
              <a:t>porten guionet</a:t>
            </a:r>
            <a:r>
              <a:rPr lang="es-ES"/>
              <a:t> si:</a:t>
            </a:r>
          </a:p>
        </p:txBody>
      </p:sp>
    </p:spTree>
    <p:extLst>
      <p:ext uri="{BB962C8B-B14F-4D97-AF65-F5344CB8AC3E}">
        <p14:creationId xmlns:p14="http://schemas.microsoft.com/office/powerpoint/2010/main" val="1506743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D2D1EF7-0C1E-4056-83C4-9B0B7D039F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087" y="65341"/>
            <a:ext cx="9138919" cy="6663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028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F500AE-6E77-458E-A484-607502EC9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ESTRUCTURA DEL PREDICAT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2174CD2-B113-4EB3-ABBB-58BFF7DC832C}"/>
              </a:ext>
            </a:extLst>
          </p:cNvPr>
          <p:cNvSpPr/>
          <p:nvPr/>
        </p:nvSpPr>
        <p:spPr>
          <a:xfrm>
            <a:off x="407538" y="1767676"/>
            <a:ext cx="5573813" cy="35341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9DBE7F69-03E1-4427-B5D8-13A3098B6421}"/>
              </a:ext>
            </a:extLst>
          </p:cNvPr>
          <p:cNvSpPr txBox="1">
            <a:spLocks/>
          </p:cNvSpPr>
          <p:nvPr/>
        </p:nvSpPr>
        <p:spPr>
          <a:xfrm>
            <a:off x="558539" y="1820411"/>
            <a:ext cx="3560455" cy="478047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b="1" u="sng">
                <a:solidFill>
                  <a:schemeClr val="bg1">
                    <a:lumMod val="95000"/>
                  </a:schemeClr>
                </a:solidFill>
              </a:rPr>
              <a:t>PREDICAT NOMINAL</a:t>
            </a:r>
          </a:p>
        </p:txBody>
      </p: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4E8BD013-B48E-47C0-AAC0-AEFF6A0EFDF0}"/>
              </a:ext>
            </a:extLst>
          </p:cNvPr>
          <p:cNvCxnSpPr/>
          <p:nvPr/>
        </p:nvCxnSpPr>
        <p:spPr>
          <a:xfrm>
            <a:off x="488320" y="2431141"/>
            <a:ext cx="5335398" cy="0"/>
          </a:xfrm>
          <a:prstGeom prst="line">
            <a:avLst/>
          </a:prstGeom>
          <a:ln w="28575" cap="flat" cmpd="sng" algn="ctr">
            <a:solidFill>
              <a:schemeClr val="accent1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4D7B9D97-4443-4A7F-8562-27AA812EB2A9}"/>
              </a:ext>
            </a:extLst>
          </p:cNvPr>
          <p:cNvCxnSpPr/>
          <p:nvPr/>
        </p:nvCxnSpPr>
        <p:spPr>
          <a:xfrm>
            <a:off x="488320" y="2927490"/>
            <a:ext cx="5335398" cy="0"/>
          </a:xfrm>
          <a:prstGeom prst="line">
            <a:avLst/>
          </a:prstGeom>
          <a:ln w="28575" cap="flat" cmpd="sng" algn="ctr">
            <a:solidFill>
              <a:schemeClr val="accent1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A084E39E-9254-4FE6-A8F9-B662BE81CFA5}"/>
              </a:ext>
            </a:extLst>
          </p:cNvPr>
          <p:cNvCxnSpPr>
            <a:cxnSpLocks/>
          </p:cNvCxnSpPr>
          <p:nvPr/>
        </p:nvCxnSpPr>
        <p:spPr>
          <a:xfrm>
            <a:off x="3090306" y="2431141"/>
            <a:ext cx="0" cy="2811978"/>
          </a:xfrm>
          <a:prstGeom prst="line">
            <a:avLst/>
          </a:prstGeom>
          <a:ln w="28575" cap="flat" cmpd="sng" algn="ctr">
            <a:solidFill>
              <a:schemeClr val="accent1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6" name="Marcador de contenido 2">
            <a:extLst>
              <a:ext uri="{FF2B5EF4-FFF2-40B4-BE49-F238E27FC236}">
                <a16:creationId xmlns:a16="http://schemas.microsoft.com/office/drawing/2014/main" id="{176F6A2F-571E-46E8-8A97-B279B6CA68A7}"/>
              </a:ext>
            </a:extLst>
          </p:cNvPr>
          <p:cNvSpPr txBox="1">
            <a:spLocks/>
          </p:cNvSpPr>
          <p:nvPr/>
        </p:nvSpPr>
        <p:spPr>
          <a:xfrm>
            <a:off x="558539" y="2431016"/>
            <a:ext cx="2442538" cy="478047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b="1">
                <a:solidFill>
                  <a:srgbClr val="FFC000"/>
                </a:solidFill>
              </a:rPr>
              <a:t>verb copulatiu</a:t>
            </a:r>
          </a:p>
        </p:txBody>
      </p:sp>
      <p:sp>
        <p:nvSpPr>
          <p:cNvPr id="37" name="Marcador de contenido 2">
            <a:extLst>
              <a:ext uri="{FF2B5EF4-FFF2-40B4-BE49-F238E27FC236}">
                <a16:creationId xmlns:a16="http://schemas.microsoft.com/office/drawing/2014/main" id="{70BC73FC-0270-447C-BA0A-F32F663C4969}"/>
              </a:ext>
            </a:extLst>
          </p:cNvPr>
          <p:cNvSpPr txBox="1">
            <a:spLocks/>
          </p:cNvSpPr>
          <p:nvPr/>
        </p:nvSpPr>
        <p:spPr>
          <a:xfrm>
            <a:off x="3674379" y="2428321"/>
            <a:ext cx="1316396" cy="478047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b="1">
                <a:solidFill>
                  <a:srgbClr val="92D050"/>
                </a:solidFill>
              </a:rPr>
              <a:t>atribut</a:t>
            </a:r>
          </a:p>
        </p:txBody>
      </p:sp>
      <p:sp>
        <p:nvSpPr>
          <p:cNvPr id="38" name="Marcador de contenido 2">
            <a:extLst>
              <a:ext uri="{FF2B5EF4-FFF2-40B4-BE49-F238E27FC236}">
                <a16:creationId xmlns:a16="http://schemas.microsoft.com/office/drawing/2014/main" id="{959601DC-BC70-4F8A-8643-E4E62B536D17}"/>
              </a:ext>
            </a:extLst>
          </p:cNvPr>
          <p:cNvSpPr txBox="1">
            <a:spLocks/>
          </p:cNvSpPr>
          <p:nvPr/>
        </p:nvSpPr>
        <p:spPr>
          <a:xfrm>
            <a:off x="340840" y="2985200"/>
            <a:ext cx="1763129" cy="344074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000" u="sng">
                <a:solidFill>
                  <a:schemeClr val="bg1">
                    <a:lumMod val="95000"/>
                  </a:schemeClr>
                </a:solidFill>
              </a:rPr>
              <a:t>COPULATIUS:</a:t>
            </a:r>
          </a:p>
        </p:txBody>
      </p:sp>
      <p:sp>
        <p:nvSpPr>
          <p:cNvPr id="39" name="Marcador de contenido 2">
            <a:extLst>
              <a:ext uri="{FF2B5EF4-FFF2-40B4-BE49-F238E27FC236}">
                <a16:creationId xmlns:a16="http://schemas.microsoft.com/office/drawing/2014/main" id="{5099457F-6429-474E-8A23-106E131F54FD}"/>
              </a:ext>
            </a:extLst>
          </p:cNvPr>
          <p:cNvSpPr txBox="1">
            <a:spLocks/>
          </p:cNvSpPr>
          <p:nvPr/>
        </p:nvSpPr>
        <p:spPr>
          <a:xfrm>
            <a:off x="632876" y="3255372"/>
            <a:ext cx="1763129" cy="1832618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800">
                <a:solidFill>
                  <a:schemeClr val="bg1">
                    <a:lumMod val="95000"/>
                  </a:schemeClr>
                </a:solidFill>
              </a:rPr>
              <a:t>ser</a:t>
            </a:r>
          </a:p>
          <a:p>
            <a:pPr>
              <a:lnSpc>
                <a:spcPct val="10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800">
                <a:solidFill>
                  <a:schemeClr val="bg1">
                    <a:lumMod val="95000"/>
                  </a:schemeClr>
                </a:solidFill>
              </a:rPr>
              <a:t>estar</a:t>
            </a:r>
          </a:p>
          <a:p>
            <a:pPr>
              <a:lnSpc>
                <a:spcPct val="10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800">
                <a:solidFill>
                  <a:schemeClr val="bg1">
                    <a:lumMod val="95000"/>
                  </a:schemeClr>
                </a:solidFill>
              </a:rPr>
              <a:t>semblar</a:t>
            </a:r>
          </a:p>
          <a:p>
            <a:pPr>
              <a:lnSpc>
                <a:spcPct val="10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800">
                <a:solidFill>
                  <a:schemeClr val="bg1">
                    <a:lumMod val="95000"/>
                  </a:schemeClr>
                </a:solidFill>
              </a:rPr>
              <a:t>parèixer</a:t>
            </a:r>
          </a:p>
        </p:txBody>
      </p:sp>
      <p:sp>
        <p:nvSpPr>
          <p:cNvPr id="47" name="Marcador de contenido 2">
            <a:extLst>
              <a:ext uri="{FF2B5EF4-FFF2-40B4-BE49-F238E27FC236}">
                <a16:creationId xmlns:a16="http://schemas.microsoft.com/office/drawing/2014/main" id="{64C7DCC2-F33C-46E7-B330-E09F314FE927}"/>
              </a:ext>
            </a:extLst>
          </p:cNvPr>
          <p:cNvSpPr txBox="1">
            <a:spLocks/>
          </p:cNvSpPr>
          <p:nvPr/>
        </p:nvSpPr>
        <p:spPr>
          <a:xfrm>
            <a:off x="3383515" y="3015038"/>
            <a:ext cx="2823161" cy="2286803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800">
                <a:solidFill>
                  <a:schemeClr val="bg1">
                    <a:lumMod val="95000"/>
                  </a:schemeClr>
                </a:solidFill>
              </a:rPr>
              <a:t>adjectiu</a:t>
            </a:r>
          </a:p>
          <a:p>
            <a:pPr>
              <a:lnSpc>
                <a:spcPct val="10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800">
                <a:solidFill>
                  <a:schemeClr val="bg1">
                    <a:lumMod val="95000"/>
                  </a:schemeClr>
                </a:solidFill>
              </a:rPr>
              <a:t>sintagma nominal</a:t>
            </a:r>
          </a:p>
          <a:p>
            <a:pPr>
              <a:lnSpc>
                <a:spcPct val="10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800">
                <a:solidFill>
                  <a:schemeClr val="bg1">
                    <a:lumMod val="95000"/>
                  </a:schemeClr>
                </a:solidFill>
              </a:rPr>
              <a:t>adverbi</a:t>
            </a:r>
          </a:p>
          <a:p>
            <a:pPr>
              <a:lnSpc>
                <a:spcPct val="10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800">
                <a:solidFill>
                  <a:schemeClr val="bg1">
                    <a:lumMod val="95000"/>
                  </a:schemeClr>
                </a:solidFill>
              </a:rPr>
              <a:t>sintagma preposicional</a:t>
            </a:r>
          </a:p>
          <a:p>
            <a:pPr>
              <a:lnSpc>
                <a:spcPct val="10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800">
                <a:solidFill>
                  <a:schemeClr val="bg1">
                    <a:lumMod val="95000"/>
                  </a:schemeClr>
                </a:solidFill>
              </a:rPr>
              <a:t>participi</a:t>
            </a:r>
          </a:p>
        </p:txBody>
      </p:sp>
      <p:sp>
        <p:nvSpPr>
          <p:cNvPr id="48" name="Marcador de contenido 2">
            <a:extLst>
              <a:ext uri="{FF2B5EF4-FFF2-40B4-BE49-F238E27FC236}">
                <a16:creationId xmlns:a16="http://schemas.microsoft.com/office/drawing/2014/main" id="{1EFC9B18-9070-42AE-829C-C332EB709BEF}"/>
              </a:ext>
            </a:extLst>
          </p:cNvPr>
          <p:cNvSpPr txBox="1">
            <a:spLocks/>
          </p:cNvSpPr>
          <p:nvPr/>
        </p:nvSpPr>
        <p:spPr>
          <a:xfrm>
            <a:off x="2103969" y="5389388"/>
            <a:ext cx="2823161" cy="371782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es-ES" sz="1800"/>
              <a:t>El rellotge </a:t>
            </a:r>
            <a:r>
              <a:rPr lang="es-ES" sz="1800">
                <a:solidFill>
                  <a:srgbClr val="FFC000"/>
                </a:solidFill>
              </a:rPr>
              <a:t>és</a:t>
            </a:r>
            <a:r>
              <a:rPr lang="es-ES" sz="1800"/>
              <a:t> </a:t>
            </a:r>
            <a:r>
              <a:rPr lang="es-ES" sz="1800">
                <a:solidFill>
                  <a:srgbClr val="92D050"/>
                </a:solidFill>
              </a:rPr>
              <a:t>bonic</a:t>
            </a:r>
          </a:p>
        </p:txBody>
      </p: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CE36C1BD-FD79-4242-A1EE-C3231234E1A3}"/>
              </a:ext>
            </a:extLst>
          </p:cNvPr>
          <p:cNvCxnSpPr>
            <a:cxnSpLocks/>
          </p:cNvCxnSpPr>
          <p:nvPr/>
        </p:nvCxnSpPr>
        <p:spPr>
          <a:xfrm>
            <a:off x="3171039" y="5686070"/>
            <a:ext cx="212476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0C318C5A-D60E-4FC5-B424-7B18C064AD67}"/>
              </a:ext>
            </a:extLst>
          </p:cNvPr>
          <p:cNvCxnSpPr>
            <a:cxnSpLocks/>
          </p:cNvCxnSpPr>
          <p:nvPr/>
        </p:nvCxnSpPr>
        <p:spPr>
          <a:xfrm>
            <a:off x="3428347" y="5686070"/>
            <a:ext cx="483253" cy="353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5" name="Marcador de contenido 2">
            <a:extLst>
              <a:ext uri="{FF2B5EF4-FFF2-40B4-BE49-F238E27FC236}">
                <a16:creationId xmlns:a16="http://schemas.microsoft.com/office/drawing/2014/main" id="{4A5FE870-FA12-4D89-A5DF-CEF856C0DC43}"/>
              </a:ext>
            </a:extLst>
          </p:cNvPr>
          <p:cNvSpPr txBox="1">
            <a:spLocks/>
          </p:cNvSpPr>
          <p:nvPr/>
        </p:nvSpPr>
        <p:spPr>
          <a:xfrm>
            <a:off x="3098788" y="5612299"/>
            <a:ext cx="524931" cy="371782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es-ES" sz="1400"/>
              <a:t>v.c</a:t>
            </a:r>
            <a:endParaRPr lang="es-ES" sz="1400">
              <a:solidFill>
                <a:srgbClr val="92D050"/>
              </a:solidFill>
            </a:endParaRPr>
          </a:p>
        </p:txBody>
      </p:sp>
      <p:sp>
        <p:nvSpPr>
          <p:cNvPr id="56" name="Marcador de contenido 2">
            <a:extLst>
              <a:ext uri="{FF2B5EF4-FFF2-40B4-BE49-F238E27FC236}">
                <a16:creationId xmlns:a16="http://schemas.microsoft.com/office/drawing/2014/main" id="{A8EDCFDB-D8AB-41A7-856E-7B6FE2F369AF}"/>
              </a:ext>
            </a:extLst>
          </p:cNvPr>
          <p:cNvSpPr txBox="1">
            <a:spLocks/>
          </p:cNvSpPr>
          <p:nvPr/>
        </p:nvSpPr>
        <p:spPr>
          <a:xfrm>
            <a:off x="3352819" y="5641362"/>
            <a:ext cx="1114406" cy="371782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es-ES" sz="1400"/>
              <a:t>atribut (adj)</a:t>
            </a:r>
          </a:p>
        </p:txBody>
      </p: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79945D62-3ADB-4AB8-856D-F5A93E97CA9F}"/>
              </a:ext>
            </a:extLst>
          </p:cNvPr>
          <p:cNvCxnSpPr>
            <a:cxnSpLocks/>
          </p:cNvCxnSpPr>
          <p:nvPr/>
        </p:nvCxnSpPr>
        <p:spPr>
          <a:xfrm>
            <a:off x="3171039" y="5908320"/>
            <a:ext cx="740561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9" name="Marcador de contenido 2">
            <a:extLst>
              <a:ext uri="{FF2B5EF4-FFF2-40B4-BE49-F238E27FC236}">
                <a16:creationId xmlns:a16="http://schemas.microsoft.com/office/drawing/2014/main" id="{9EBAF188-9AFA-4182-AD5E-2AF06E6C7159}"/>
              </a:ext>
            </a:extLst>
          </p:cNvPr>
          <p:cNvSpPr txBox="1">
            <a:spLocks/>
          </p:cNvSpPr>
          <p:nvPr/>
        </p:nvSpPr>
        <p:spPr>
          <a:xfrm>
            <a:off x="3135273" y="5860265"/>
            <a:ext cx="910515" cy="371782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es-ES" sz="1400"/>
              <a:t>p.nominal</a:t>
            </a:r>
          </a:p>
        </p:txBody>
      </p: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FDABCD58-DC5E-4A99-85A1-87BFA64FA412}"/>
              </a:ext>
            </a:extLst>
          </p:cNvPr>
          <p:cNvCxnSpPr>
            <a:cxnSpLocks/>
          </p:cNvCxnSpPr>
          <p:nvPr/>
        </p:nvCxnSpPr>
        <p:spPr>
          <a:xfrm>
            <a:off x="2193925" y="5908320"/>
            <a:ext cx="9413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3" name="Marcador de contenido 2">
            <a:extLst>
              <a:ext uri="{FF2B5EF4-FFF2-40B4-BE49-F238E27FC236}">
                <a16:creationId xmlns:a16="http://schemas.microsoft.com/office/drawing/2014/main" id="{74A2DC5A-B920-4767-ABA9-CDEDE12BDA08}"/>
              </a:ext>
            </a:extLst>
          </p:cNvPr>
          <p:cNvSpPr txBox="1">
            <a:spLocks/>
          </p:cNvSpPr>
          <p:nvPr/>
        </p:nvSpPr>
        <p:spPr>
          <a:xfrm>
            <a:off x="2431134" y="5869311"/>
            <a:ext cx="569951" cy="371782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es-ES" sz="1400"/>
              <a:t>subj.</a:t>
            </a:r>
          </a:p>
        </p:txBody>
      </p:sp>
      <p:sp>
        <p:nvSpPr>
          <p:cNvPr id="64" name="Rectángulo 63">
            <a:extLst>
              <a:ext uri="{FF2B5EF4-FFF2-40B4-BE49-F238E27FC236}">
                <a16:creationId xmlns:a16="http://schemas.microsoft.com/office/drawing/2014/main" id="{62B7CBF2-96F0-40EB-BBFF-4CE8204EEE81}"/>
              </a:ext>
            </a:extLst>
          </p:cNvPr>
          <p:cNvSpPr/>
          <p:nvPr/>
        </p:nvSpPr>
        <p:spPr>
          <a:xfrm>
            <a:off x="6170421" y="1767676"/>
            <a:ext cx="5573813" cy="35341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5" name="Marcador de contenido 2">
            <a:extLst>
              <a:ext uri="{FF2B5EF4-FFF2-40B4-BE49-F238E27FC236}">
                <a16:creationId xmlns:a16="http://schemas.microsoft.com/office/drawing/2014/main" id="{3AC52CE5-A34D-4899-A082-D2D531B2C006}"/>
              </a:ext>
            </a:extLst>
          </p:cNvPr>
          <p:cNvSpPr txBox="1">
            <a:spLocks/>
          </p:cNvSpPr>
          <p:nvPr/>
        </p:nvSpPr>
        <p:spPr>
          <a:xfrm>
            <a:off x="6321422" y="1820411"/>
            <a:ext cx="3560455" cy="478047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b="1" u="sng">
                <a:solidFill>
                  <a:schemeClr val="bg1">
                    <a:lumMod val="95000"/>
                  </a:schemeClr>
                </a:solidFill>
              </a:rPr>
              <a:t>PREDICAT VERBAL</a:t>
            </a:r>
          </a:p>
        </p:txBody>
      </p: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E2C0FF99-7236-4503-93DC-90604BD0523C}"/>
              </a:ext>
            </a:extLst>
          </p:cNvPr>
          <p:cNvCxnSpPr/>
          <p:nvPr/>
        </p:nvCxnSpPr>
        <p:spPr>
          <a:xfrm>
            <a:off x="6251203" y="2431141"/>
            <a:ext cx="5335398" cy="0"/>
          </a:xfrm>
          <a:prstGeom prst="line">
            <a:avLst/>
          </a:prstGeom>
          <a:ln w="28575" cap="flat" cmpd="sng" algn="ctr">
            <a:solidFill>
              <a:schemeClr val="accent1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7" name="Conector recto 66">
            <a:extLst>
              <a:ext uri="{FF2B5EF4-FFF2-40B4-BE49-F238E27FC236}">
                <a16:creationId xmlns:a16="http://schemas.microsoft.com/office/drawing/2014/main" id="{310D187B-B93A-4C65-B430-D9BBACF0337B}"/>
              </a:ext>
            </a:extLst>
          </p:cNvPr>
          <p:cNvCxnSpPr/>
          <p:nvPr/>
        </p:nvCxnSpPr>
        <p:spPr>
          <a:xfrm>
            <a:off x="6251203" y="2927490"/>
            <a:ext cx="5335398" cy="0"/>
          </a:xfrm>
          <a:prstGeom prst="line">
            <a:avLst/>
          </a:prstGeom>
          <a:ln w="28575" cap="flat" cmpd="sng" algn="ctr">
            <a:solidFill>
              <a:schemeClr val="accent1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19052961-DEB2-4036-A5B7-36D3D6882BFC}"/>
              </a:ext>
            </a:extLst>
          </p:cNvPr>
          <p:cNvCxnSpPr>
            <a:cxnSpLocks/>
          </p:cNvCxnSpPr>
          <p:nvPr/>
        </p:nvCxnSpPr>
        <p:spPr>
          <a:xfrm>
            <a:off x="8853189" y="2431141"/>
            <a:ext cx="0" cy="2811978"/>
          </a:xfrm>
          <a:prstGeom prst="line">
            <a:avLst/>
          </a:prstGeom>
          <a:ln w="28575" cap="flat" cmpd="sng" algn="ctr">
            <a:solidFill>
              <a:schemeClr val="accent1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9" name="Marcador de contenido 2">
            <a:extLst>
              <a:ext uri="{FF2B5EF4-FFF2-40B4-BE49-F238E27FC236}">
                <a16:creationId xmlns:a16="http://schemas.microsoft.com/office/drawing/2014/main" id="{66E2C77A-81BF-48CB-803C-CDDAADC85B68}"/>
              </a:ext>
            </a:extLst>
          </p:cNvPr>
          <p:cNvSpPr txBox="1">
            <a:spLocks/>
          </p:cNvSpPr>
          <p:nvPr/>
        </p:nvSpPr>
        <p:spPr>
          <a:xfrm>
            <a:off x="6206676" y="2431016"/>
            <a:ext cx="2677951" cy="478047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b="1">
                <a:solidFill>
                  <a:srgbClr val="FFC000"/>
                </a:solidFill>
              </a:rPr>
              <a:t>verb predicatiu</a:t>
            </a:r>
          </a:p>
        </p:txBody>
      </p:sp>
      <p:sp>
        <p:nvSpPr>
          <p:cNvPr id="70" name="Marcador de contenido 2">
            <a:extLst>
              <a:ext uri="{FF2B5EF4-FFF2-40B4-BE49-F238E27FC236}">
                <a16:creationId xmlns:a16="http://schemas.microsoft.com/office/drawing/2014/main" id="{7664E2E8-9502-4DC0-83DC-42A4C3F2F9D0}"/>
              </a:ext>
            </a:extLst>
          </p:cNvPr>
          <p:cNvSpPr txBox="1">
            <a:spLocks/>
          </p:cNvSpPr>
          <p:nvPr/>
        </p:nvSpPr>
        <p:spPr>
          <a:xfrm>
            <a:off x="9042260" y="2428321"/>
            <a:ext cx="2357260" cy="478047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b="1">
                <a:solidFill>
                  <a:srgbClr val="92D050"/>
                </a:solidFill>
              </a:rPr>
              <a:t>complements</a:t>
            </a:r>
          </a:p>
        </p:txBody>
      </p:sp>
      <p:sp>
        <p:nvSpPr>
          <p:cNvPr id="71" name="Marcador de contenido 2">
            <a:extLst>
              <a:ext uri="{FF2B5EF4-FFF2-40B4-BE49-F238E27FC236}">
                <a16:creationId xmlns:a16="http://schemas.microsoft.com/office/drawing/2014/main" id="{9540C4B8-719F-4062-A720-73AE84C7ADE5}"/>
              </a:ext>
            </a:extLst>
          </p:cNvPr>
          <p:cNvSpPr txBox="1">
            <a:spLocks/>
          </p:cNvSpPr>
          <p:nvPr/>
        </p:nvSpPr>
        <p:spPr>
          <a:xfrm>
            <a:off x="6103723" y="2985200"/>
            <a:ext cx="1763129" cy="344074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000" u="sng">
                <a:solidFill>
                  <a:schemeClr val="bg1">
                    <a:lumMod val="95000"/>
                  </a:schemeClr>
                </a:solidFill>
              </a:rPr>
              <a:t>PREDICATIUS</a:t>
            </a:r>
            <a:r>
              <a:rPr lang="es-ES" sz="2000">
                <a:solidFill>
                  <a:schemeClr val="bg1">
                    <a:lumMod val="95000"/>
                  </a:schemeClr>
                </a:solidFill>
              </a:rPr>
              <a:t>:</a:t>
            </a:r>
            <a:endParaRPr lang="es-ES" sz="2000" u="sng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2" name="Marcador de contenido 2">
            <a:extLst>
              <a:ext uri="{FF2B5EF4-FFF2-40B4-BE49-F238E27FC236}">
                <a16:creationId xmlns:a16="http://schemas.microsoft.com/office/drawing/2014/main" id="{53746DC1-3EDF-46D7-ACCD-6520C059BC0F}"/>
              </a:ext>
            </a:extLst>
          </p:cNvPr>
          <p:cNvSpPr txBox="1">
            <a:spLocks/>
          </p:cNvSpPr>
          <p:nvPr/>
        </p:nvSpPr>
        <p:spPr>
          <a:xfrm>
            <a:off x="6395759" y="3255372"/>
            <a:ext cx="1763129" cy="675137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800">
                <a:solidFill>
                  <a:schemeClr val="bg1">
                    <a:lumMod val="95000"/>
                  </a:schemeClr>
                </a:solidFill>
              </a:rPr>
              <a:t>tots menys els copulatius</a:t>
            </a:r>
          </a:p>
        </p:txBody>
      </p:sp>
      <p:sp>
        <p:nvSpPr>
          <p:cNvPr id="73" name="Marcador de contenido 2">
            <a:extLst>
              <a:ext uri="{FF2B5EF4-FFF2-40B4-BE49-F238E27FC236}">
                <a16:creationId xmlns:a16="http://schemas.microsoft.com/office/drawing/2014/main" id="{A9552BD2-F4A9-4574-BBC2-78F8E15D3766}"/>
              </a:ext>
            </a:extLst>
          </p:cNvPr>
          <p:cNvSpPr txBox="1">
            <a:spLocks/>
          </p:cNvSpPr>
          <p:nvPr/>
        </p:nvSpPr>
        <p:spPr>
          <a:xfrm>
            <a:off x="9146398" y="3015038"/>
            <a:ext cx="2823161" cy="2286803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800" u="sng">
                <a:solidFill>
                  <a:schemeClr val="bg1">
                    <a:lumMod val="95000"/>
                  </a:schemeClr>
                </a:solidFill>
              </a:rPr>
              <a:t>Directe</a:t>
            </a:r>
            <a:r>
              <a:rPr lang="es-ES" sz="1800">
                <a:solidFill>
                  <a:schemeClr val="bg1">
                    <a:lumMod val="95000"/>
                  </a:schemeClr>
                </a:solidFill>
              </a:rPr>
              <a:t>: què?</a:t>
            </a:r>
          </a:p>
          <a:p>
            <a:pPr>
              <a:lnSpc>
                <a:spcPct val="10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800" u="sng">
                <a:solidFill>
                  <a:schemeClr val="bg1">
                    <a:lumMod val="95000"/>
                  </a:schemeClr>
                </a:solidFill>
              </a:rPr>
              <a:t>Indirecte</a:t>
            </a:r>
            <a:r>
              <a:rPr lang="es-ES" sz="1800">
                <a:solidFill>
                  <a:schemeClr val="bg1">
                    <a:lumMod val="95000"/>
                  </a:schemeClr>
                </a:solidFill>
              </a:rPr>
              <a:t>: qui? / a qui?</a:t>
            </a:r>
          </a:p>
          <a:p>
            <a:pPr>
              <a:lnSpc>
                <a:spcPct val="100000"/>
              </a:lnSpc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800" u="sng">
                <a:solidFill>
                  <a:schemeClr val="bg1">
                    <a:lumMod val="95000"/>
                  </a:schemeClr>
                </a:solidFill>
              </a:rPr>
              <a:t>Circumstancial</a:t>
            </a:r>
            <a:r>
              <a:rPr lang="es-ES" sz="1800">
                <a:solidFill>
                  <a:schemeClr val="bg1">
                    <a:lumMod val="95000"/>
                  </a:schemeClr>
                </a:solidFill>
              </a:rPr>
              <a:t>: altres</a:t>
            </a:r>
            <a:endParaRPr lang="es-ES" sz="1800" u="sng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4" name="Marcador de contenido 2">
            <a:extLst>
              <a:ext uri="{FF2B5EF4-FFF2-40B4-BE49-F238E27FC236}">
                <a16:creationId xmlns:a16="http://schemas.microsoft.com/office/drawing/2014/main" id="{96CDF859-2046-48D5-8666-F5EECB29888E}"/>
              </a:ext>
            </a:extLst>
          </p:cNvPr>
          <p:cNvSpPr txBox="1">
            <a:spLocks/>
          </p:cNvSpPr>
          <p:nvPr/>
        </p:nvSpPr>
        <p:spPr>
          <a:xfrm>
            <a:off x="7866852" y="5389388"/>
            <a:ext cx="2823161" cy="371782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es-ES" sz="1800"/>
              <a:t>L’ordinador </a:t>
            </a:r>
            <a:r>
              <a:rPr lang="es-ES" sz="1800">
                <a:solidFill>
                  <a:srgbClr val="92D050"/>
                </a:solidFill>
              </a:rPr>
              <a:t>no</a:t>
            </a:r>
            <a:r>
              <a:rPr lang="es-ES" sz="1800"/>
              <a:t> </a:t>
            </a:r>
            <a:r>
              <a:rPr lang="es-ES" sz="1800">
                <a:solidFill>
                  <a:srgbClr val="FFC000"/>
                </a:solidFill>
              </a:rPr>
              <a:t>funciona</a:t>
            </a:r>
          </a:p>
        </p:txBody>
      </p: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id="{E81602D9-8CF2-4CB5-9758-62AE42182F90}"/>
              </a:ext>
            </a:extLst>
          </p:cNvPr>
          <p:cNvCxnSpPr>
            <a:cxnSpLocks/>
          </p:cNvCxnSpPr>
          <p:nvPr/>
        </p:nvCxnSpPr>
        <p:spPr>
          <a:xfrm>
            <a:off x="9322835" y="5686070"/>
            <a:ext cx="768903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6" name="Conector recto 75">
            <a:extLst>
              <a:ext uri="{FF2B5EF4-FFF2-40B4-BE49-F238E27FC236}">
                <a16:creationId xmlns:a16="http://schemas.microsoft.com/office/drawing/2014/main" id="{20D11661-443E-4752-98B3-CF04DF5698B3}"/>
              </a:ext>
            </a:extLst>
          </p:cNvPr>
          <p:cNvCxnSpPr>
            <a:cxnSpLocks/>
          </p:cNvCxnSpPr>
          <p:nvPr/>
        </p:nvCxnSpPr>
        <p:spPr>
          <a:xfrm>
            <a:off x="9042260" y="5678260"/>
            <a:ext cx="241626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7" name="Marcador de contenido 2">
            <a:extLst>
              <a:ext uri="{FF2B5EF4-FFF2-40B4-BE49-F238E27FC236}">
                <a16:creationId xmlns:a16="http://schemas.microsoft.com/office/drawing/2014/main" id="{F087B8E2-DF86-4D0C-BBEB-B0EF83CA4B14}"/>
              </a:ext>
            </a:extLst>
          </p:cNvPr>
          <p:cNvSpPr txBox="1">
            <a:spLocks/>
          </p:cNvSpPr>
          <p:nvPr/>
        </p:nvSpPr>
        <p:spPr>
          <a:xfrm>
            <a:off x="9445662" y="5601146"/>
            <a:ext cx="612926" cy="371782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es-ES" sz="1400"/>
              <a:t>v.p (i)</a:t>
            </a:r>
            <a:endParaRPr lang="es-ES" sz="1400">
              <a:solidFill>
                <a:srgbClr val="92D050"/>
              </a:solidFill>
            </a:endParaRPr>
          </a:p>
        </p:txBody>
      </p:sp>
      <p:sp>
        <p:nvSpPr>
          <p:cNvPr id="78" name="Marcador de contenido 2">
            <a:extLst>
              <a:ext uri="{FF2B5EF4-FFF2-40B4-BE49-F238E27FC236}">
                <a16:creationId xmlns:a16="http://schemas.microsoft.com/office/drawing/2014/main" id="{DFE83362-7E5F-4BFE-BC97-4E7E25008030}"/>
              </a:ext>
            </a:extLst>
          </p:cNvPr>
          <p:cNvSpPr txBox="1">
            <a:spLocks/>
          </p:cNvSpPr>
          <p:nvPr/>
        </p:nvSpPr>
        <p:spPr>
          <a:xfrm>
            <a:off x="8985756" y="5601146"/>
            <a:ext cx="423015" cy="371782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es-ES" sz="1400"/>
              <a:t>c.c</a:t>
            </a:r>
          </a:p>
        </p:txBody>
      </p:sp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id="{9F12E984-AF3E-4B03-8ECE-9F30642777F9}"/>
              </a:ext>
            </a:extLst>
          </p:cNvPr>
          <p:cNvCxnSpPr>
            <a:cxnSpLocks/>
          </p:cNvCxnSpPr>
          <p:nvPr/>
        </p:nvCxnSpPr>
        <p:spPr>
          <a:xfrm>
            <a:off x="9038490" y="5933068"/>
            <a:ext cx="105324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0" name="Marcador de contenido 2">
            <a:extLst>
              <a:ext uri="{FF2B5EF4-FFF2-40B4-BE49-F238E27FC236}">
                <a16:creationId xmlns:a16="http://schemas.microsoft.com/office/drawing/2014/main" id="{18A66A31-C126-4D64-AF56-A3F82BB146BE}"/>
              </a:ext>
            </a:extLst>
          </p:cNvPr>
          <p:cNvSpPr txBox="1">
            <a:spLocks/>
          </p:cNvSpPr>
          <p:nvPr/>
        </p:nvSpPr>
        <p:spPr>
          <a:xfrm>
            <a:off x="9181223" y="5872008"/>
            <a:ext cx="910515" cy="371782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es-ES" sz="1400"/>
              <a:t>p.verbal</a:t>
            </a:r>
          </a:p>
        </p:txBody>
      </p:sp>
      <p:cxnSp>
        <p:nvCxnSpPr>
          <p:cNvPr id="81" name="Conector recto 80">
            <a:extLst>
              <a:ext uri="{FF2B5EF4-FFF2-40B4-BE49-F238E27FC236}">
                <a16:creationId xmlns:a16="http://schemas.microsoft.com/office/drawing/2014/main" id="{C21797A1-C1AF-4986-80D4-30475A582207}"/>
              </a:ext>
            </a:extLst>
          </p:cNvPr>
          <p:cNvCxnSpPr>
            <a:cxnSpLocks/>
          </p:cNvCxnSpPr>
          <p:nvPr/>
        </p:nvCxnSpPr>
        <p:spPr>
          <a:xfrm>
            <a:off x="7967663" y="5717276"/>
            <a:ext cx="1018093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2" name="Marcador de contenido 2">
            <a:extLst>
              <a:ext uri="{FF2B5EF4-FFF2-40B4-BE49-F238E27FC236}">
                <a16:creationId xmlns:a16="http://schemas.microsoft.com/office/drawing/2014/main" id="{4411454F-CA7A-4ED5-8A96-64915FACEE74}"/>
              </a:ext>
            </a:extLst>
          </p:cNvPr>
          <p:cNvSpPr txBox="1">
            <a:spLocks/>
          </p:cNvSpPr>
          <p:nvPr/>
        </p:nvSpPr>
        <p:spPr>
          <a:xfrm>
            <a:off x="8191733" y="5669889"/>
            <a:ext cx="569951" cy="371782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es-ES" sz="1400"/>
              <a:t>subj.</a:t>
            </a:r>
          </a:p>
        </p:txBody>
      </p:sp>
      <p:cxnSp>
        <p:nvCxnSpPr>
          <p:cNvPr id="83" name="Conector recto 82">
            <a:extLst>
              <a:ext uri="{FF2B5EF4-FFF2-40B4-BE49-F238E27FC236}">
                <a16:creationId xmlns:a16="http://schemas.microsoft.com/office/drawing/2014/main" id="{5375C189-D9EC-42B1-AF68-47E30C97AE85}"/>
              </a:ext>
            </a:extLst>
          </p:cNvPr>
          <p:cNvCxnSpPr>
            <a:cxnSpLocks/>
          </p:cNvCxnSpPr>
          <p:nvPr/>
        </p:nvCxnSpPr>
        <p:spPr>
          <a:xfrm>
            <a:off x="6266223" y="3939539"/>
            <a:ext cx="2586966" cy="0"/>
          </a:xfrm>
          <a:prstGeom prst="line">
            <a:avLst/>
          </a:prstGeom>
          <a:ln w="28575" cap="flat" cmpd="sng" algn="ctr">
            <a:solidFill>
              <a:schemeClr val="accent1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id="{B95312D4-20BA-4456-8BB1-354DF7881128}"/>
              </a:ext>
            </a:extLst>
          </p:cNvPr>
          <p:cNvCxnSpPr>
            <a:cxnSpLocks/>
          </p:cNvCxnSpPr>
          <p:nvPr/>
        </p:nvCxnSpPr>
        <p:spPr>
          <a:xfrm>
            <a:off x="7504449" y="3964311"/>
            <a:ext cx="0" cy="1278808"/>
          </a:xfrm>
          <a:prstGeom prst="line">
            <a:avLst/>
          </a:prstGeom>
          <a:ln w="28575" cap="flat" cmpd="sng" algn="ctr">
            <a:solidFill>
              <a:schemeClr val="accent1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7" name="Marcador de contenido 2">
            <a:extLst>
              <a:ext uri="{FF2B5EF4-FFF2-40B4-BE49-F238E27FC236}">
                <a16:creationId xmlns:a16="http://schemas.microsoft.com/office/drawing/2014/main" id="{0301B944-70F4-4D0F-BB4E-43F200E337EC}"/>
              </a:ext>
            </a:extLst>
          </p:cNvPr>
          <p:cNvSpPr txBox="1">
            <a:spLocks/>
          </p:cNvSpPr>
          <p:nvPr/>
        </p:nvSpPr>
        <p:spPr>
          <a:xfrm>
            <a:off x="6321422" y="3894840"/>
            <a:ext cx="1763129" cy="344074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u="sng">
                <a:solidFill>
                  <a:schemeClr val="bg1">
                    <a:lumMod val="95000"/>
                  </a:schemeClr>
                </a:solidFill>
              </a:rPr>
              <a:t>transitiu</a:t>
            </a:r>
          </a:p>
        </p:txBody>
      </p:sp>
      <p:sp>
        <p:nvSpPr>
          <p:cNvPr id="88" name="Marcador de contenido 2">
            <a:extLst>
              <a:ext uri="{FF2B5EF4-FFF2-40B4-BE49-F238E27FC236}">
                <a16:creationId xmlns:a16="http://schemas.microsoft.com/office/drawing/2014/main" id="{9E07E100-69E2-4B95-9EA9-1C1A473E5761}"/>
              </a:ext>
            </a:extLst>
          </p:cNvPr>
          <p:cNvSpPr txBox="1">
            <a:spLocks/>
          </p:cNvSpPr>
          <p:nvPr/>
        </p:nvSpPr>
        <p:spPr>
          <a:xfrm>
            <a:off x="7559706" y="3917279"/>
            <a:ext cx="1763129" cy="344074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u="sng">
                <a:solidFill>
                  <a:schemeClr val="bg1">
                    <a:lumMod val="95000"/>
                  </a:schemeClr>
                </a:solidFill>
              </a:rPr>
              <a:t>intransitiu</a:t>
            </a:r>
          </a:p>
        </p:txBody>
      </p:sp>
      <p:sp>
        <p:nvSpPr>
          <p:cNvPr id="89" name="Marcador de contenido 2">
            <a:extLst>
              <a:ext uri="{FF2B5EF4-FFF2-40B4-BE49-F238E27FC236}">
                <a16:creationId xmlns:a16="http://schemas.microsoft.com/office/drawing/2014/main" id="{BC10802E-A4B3-439B-B47B-06ABA055B390}"/>
              </a:ext>
            </a:extLst>
          </p:cNvPr>
          <p:cNvSpPr txBox="1">
            <a:spLocks/>
          </p:cNvSpPr>
          <p:nvPr/>
        </p:nvSpPr>
        <p:spPr>
          <a:xfrm>
            <a:off x="6273374" y="4261100"/>
            <a:ext cx="1763129" cy="344074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>
                <a:solidFill>
                  <a:schemeClr val="bg1">
                    <a:lumMod val="95000"/>
                  </a:schemeClr>
                </a:solidFill>
              </a:rPr>
              <a:t>amb C.D</a:t>
            </a:r>
          </a:p>
        </p:txBody>
      </p:sp>
      <p:sp>
        <p:nvSpPr>
          <p:cNvPr id="90" name="Marcador de contenido 2">
            <a:extLst>
              <a:ext uri="{FF2B5EF4-FFF2-40B4-BE49-F238E27FC236}">
                <a16:creationId xmlns:a16="http://schemas.microsoft.com/office/drawing/2014/main" id="{3AC0D983-80AF-46FD-94F8-50AF91825FA4}"/>
              </a:ext>
            </a:extLst>
          </p:cNvPr>
          <p:cNvSpPr txBox="1">
            <a:spLocks/>
          </p:cNvSpPr>
          <p:nvPr/>
        </p:nvSpPr>
        <p:spPr>
          <a:xfrm>
            <a:off x="7545917" y="4238788"/>
            <a:ext cx="1763129" cy="344074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>
                <a:solidFill>
                  <a:schemeClr val="bg1">
                    <a:lumMod val="95000"/>
                  </a:schemeClr>
                </a:solidFill>
              </a:rPr>
              <a:t>sense C.D</a:t>
            </a:r>
          </a:p>
        </p:txBody>
      </p:sp>
    </p:spTree>
    <p:extLst>
      <p:ext uri="{BB962C8B-B14F-4D97-AF65-F5344CB8AC3E}">
        <p14:creationId xmlns:p14="http://schemas.microsoft.com/office/powerpoint/2010/main" val="42344272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echa: pentágono 1">
            <a:extLst>
              <a:ext uri="{FF2B5EF4-FFF2-40B4-BE49-F238E27FC236}">
                <a16:creationId xmlns:a16="http://schemas.microsoft.com/office/drawing/2014/main" id="{64719E13-0D50-41EC-B59F-2AA263E7EFA7}"/>
              </a:ext>
            </a:extLst>
          </p:cNvPr>
          <p:cNvSpPr/>
          <p:nvPr/>
        </p:nvSpPr>
        <p:spPr>
          <a:xfrm>
            <a:off x="0" y="237769"/>
            <a:ext cx="12192000" cy="713064"/>
          </a:xfrm>
          <a:prstGeom prst="homePlate">
            <a:avLst>
              <a:gd name="adj" fmla="val 676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610B7D5-BC3F-4BBF-B16A-39DF1F07BAFC}"/>
              </a:ext>
            </a:extLst>
          </p:cNvPr>
          <p:cNvSpPr txBox="1"/>
          <p:nvPr/>
        </p:nvSpPr>
        <p:spPr>
          <a:xfrm>
            <a:off x="0" y="26824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>
                <a:solidFill>
                  <a:schemeClr val="bg1">
                    <a:lumMod val="95000"/>
                  </a:schemeClr>
                </a:solidFill>
                <a:latin typeface="Cooper Black" panose="0208090404030B020404" pitchFamily="18" charset="0"/>
              </a:rPr>
              <a:t>SUBSTITUCIÓ PRONOMINAL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2D774F2-EE0A-42A2-8387-2ED8FC3306F7}"/>
              </a:ext>
            </a:extLst>
          </p:cNvPr>
          <p:cNvSpPr txBox="1"/>
          <p:nvPr/>
        </p:nvSpPr>
        <p:spPr>
          <a:xfrm>
            <a:off x="167780" y="3198167"/>
            <a:ext cx="1291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u="sng"/>
              <a:t>ATRIBUT</a:t>
            </a:r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AF3123E2-1063-4036-A4D4-DC6AE8A248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383293"/>
              </p:ext>
            </p:extLst>
          </p:nvPr>
        </p:nvGraphicFramePr>
        <p:xfrm>
          <a:off x="2828954" y="1768291"/>
          <a:ext cx="6549938" cy="107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49938">
                  <a:extLst>
                    <a:ext uri="{9D8B030D-6E8A-4147-A177-3AD203B41FA5}">
                      <a16:colId xmlns:a16="http://schemas.microsoft.com/office/drawing/2014/main" val="1735799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000" b="1"/>
                        <a:t>determinant </a:t>
                      </a:r>
                      <a:r>
                        <a:rPr lang="es-ES" sz="2000" b="0"/>
                        <a:t>(article, demostratiu, possessiu)</a:t>
                      </a:r>
                    </a:p>
                    <a:p>
                      <a:pPr algn="ctr"/>
                      <a:r>
                        <a:rPr lang="es-ES" sz="2000" b="1"/>
                        <a:t>EL, LA, ELS, 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059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/>
                        <a:t>Ell és </a:t>
                      </a:r>
                      <a:r>
                        <a:rPr lang="es-ES" sz="1800" b="1"/>
                        <a:t>el meu professor </a:t>
                      </a:r>
                      <a:r>
                        <a:rPr lang="es-ES" sz="1800">
                          <a:sym typeface="Wingdings" panose="05000000000000000000" pitchFamily="2" charset="2"/>
                        </a:rPr>
                        <a:t> Ell </a:t>
                      </a:r>
                      <a:r>
                        <a:rPr lang="es-ES" sz="1800" b="1">
                          <a:sym typeface="Wingdings" panose="05000000000000000000" pitchFamily="2" charset="2"/>
                        </a:rPr>
                        <a:t>el és</a:t>
                      </a:r>
                      <a:r>
                        <a:rPr lang="es-ES" sz="1800" b="0">
                          <a:sym typeface="Wingdings" panose="05000000000000000000" pitchFamily="2" charset="2"/>
                        </a:rPr>
                        <a:t>  Ell </a:t>
                      </a:r>
                      <a:r>
                        <a:rPr lang="es-ES" sz="1800" b="1">
                          <a:sym typeface="Wingdings" panose="05000000000000000000" pitchFamily="2" charset="2"/>
                        </a:rPr>
                        <a:t>l’és</a:t>
                      </a:r>
                      <a:endParaRPr lang="es-E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5263"/>
                  </a:ext>
                </a:extLst>
              </a:tr>
            </a:tbl>
          </a:graphicData>
        </a:graphic>
      </p:graphicFrame>
      <p:graphicFrame>
        <p:nvGraphicFramePr>
          <p:cNvPr id="9" name="Tabla 7">
            <a:extLst>
              <a:ext uri="{FF2B5EF4-FFF2-40B4-BE49-F238E27FC236}">
                <a16:creationId xmlns:a16="http://schemas.microsoft.com/office/drawing/2014/main" id="{4B71CF42-C428-42D8-962C-09B9D0A3FE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693864"/>
              </p:ext>
            </p:extLst>
          </p:nvPr>
        </p:nvGraphicFramePr>
        <p:xfrm>
          <a:off x="2828954" y="4017830"/>
          <a:ext cx="6499604" cy="107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9604">
                  <a:extLst>
                    <a:ext uri="{9D8B030D-6E8A-4147-A177-3AD203B41FA5}">
                      <a16:colId xmlns:a16="http://schemas.microsoft.com/office/drawing/2014/main" val="1735799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000" b="1"/>
                        <a:t>indeterminant </a:t>
                      </a:r>
                      <a:r>
                        <a:rPr lang="es-ES" sz="2000" b="0"/>
                        <a:t>o amb </a:t>
                      </a:r>
                      <a:r>
                        <a:rPr lang="es-ES" sz="2000" b="1"/>
                        <a:t>SEMBLAR, PARÈIXER</a:t>
                      </a:r>
                      <a:endParaRPr lang="es-ES" sz="2000" b="0"/>
                    </a:p>
                    <a:p>
                      <a:pPr algn="ctr"/>
                      <a:r>
                        <a:rPr lang="es-ES" sz="2000" b="1"/>
                        <a:t>HO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059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800"/>
                        <a:t>Ell </a:t>
                      </a:r>
                      <a:r>
                        <a:rPr lang="es-ES" sz="1800" b="0"/>
                        <a:t>és </a:t>
                      </a:r>
                      <a:r>
                        <a:rPr lang="es-ES" sz="1800" b="1"/>
                        <a:t>professor</a:t>
                      </a:r>
                      <a:r>
                        <a:rPr lang="es-ES" sz="1800" b="0"/>
                        <a:t> </a:t>
                      </a:r>
                      <a:r>
                        <a:rPr lang="es-ES" sz="1800" b="0">
                          <a:sym typeface="Wingdings" panose="05000000000000000000" pitchFamily="2" charset="2"/>
                        </a:rPr>
                        <a:t> Ell </a:t>
                      </a:r>
                      <a:r>
                        <a:rPr lang="es-ES" sz="1800" b="1">
                          <a:sym typeface="Wingdings" panose="05000000000000000000" pitchFamily="2" charset="2"/>
                        </a:rPr>
                        <a:t>ho és</a:t>
                      </a:r>
                      <a:endParaRPr lang="es-E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5263"/>
                  </a:ext>
                </a:extLst>
              </a:tr>
            </a:tbl>
          </a:graphicData>
        </a:graphic>
      </p:graphicFrame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17B03DAC-EFDC-4E43-88EA-78379161360B}"/>
              </a:ext>
            </a:extLst>
          </p:cNvPr>
          <p:cNvCxnSpPr>
            <a:stCxn id="5" idx="3"/>
            <a:endCxn id="7" idx="1"/>
          </p:cNvCxnSpPr>
          <p:nvPr/>
        </p:nvCxnSpPr>
        <p:spPr>
          <a:xfrm flipV="1">
            <a:off x="1459287" y="2304231"/>
            <a:ext cx="1369667" cy="11247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94C1CBB3-CAE7-401B-B6F6-DC1E34156DB2}"/>
              </a:ext>
            </a:extLst>
          </p:cNvPr>
          <p:cNvCxnSpPr>
            <a:stCxn id="5" idx="3"/>
            <a:endCxn id="9" idx="1"/>
          </p:cNvCxnSpPr>
          <p:nvPr/>
        </p:nvCxnSpPr>
        <p:spPr>
          <a:xfrm>
            <a:off x="1459287" y="3429000"/>
            <a:ext cx="1369667" cy="11247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Rectángulo: esquina doblada 13">
            <a:extLst>
              <a:ext uri="{FF2B5EF4-FFF2-40B4-BE49-F238E27FC236}">
                <a16:creationId xmlns:a16="http://schemas.microsoft.com/office/drawing/2014/main" id="{051BAC58-FA9D-41A5-9379-5E5EBBA35D11}"/>
              </a:ext>
            </a:extLst>
          </p:cNvPr>
          <p:cNvSpPr/>
          <p:nvPr/>
        </p:nvSpPr>
        <p:spPr>
          <a:xfrm>
            <a:off x="10549049" y="1242364"/>
            <a:ext cx="1642951" cy="2893407"/>
          </a:xfrm>
          <a:prstGeom prst="foldedCorner">
            <a:avLst>
              <a:gd name="adj" fmla="val 198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DF0C1E7-B231-4729-A7CC-CF59C0B6D1BD}"/>
              </a:ext>
            </a:extLst>
          </p:cNvPr>
          <p:cNvSpPr txBox="1"/>
          <p:nvPr/>
        </p:nvSpPr>
        <p:spPr>
          <a:xfrm>
            <a:off x="10549049" y="1242364"/>
            <a:ext cx="164295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>
                <a:solidFill>
                  <a:schemeClr val="bg1">
                    <a:lumMod val="95000"/>
                  </a:schemeClr>
                </a:solidFill>
              </a:rPr>
              <a:t>Ús de l’apòstrof:</a:t>
            </a:r>
          </a:p>
          <a:p>
            <a:r>
              <a:rPr lang="es-ES" sz="1200" b="1" u="sng">
                <a:solidFill>
                  <a:schemeClr val="bg1">
                    <a:lumMod val="95000"/>
                  </a:schemeClr>
                </a:solidFill>
              </a:rPr>
              <a:t>EL: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bg1">
                    <a:lumMod val="95000"/>
                  </a:schemeClr>
                </a:solidFill>
              </a:rPr>
              <a:t>sempre davant de </a:t>
            </a:r>
            <a:r>
              <a:rPr lang="es-ES" sz="1200" b="1">
                <a:solidFill>
                  <a:schemeClr val="bg1">
                    <a:lumMod val="95000"/>
                  </a:schemeClr>
                </a:solidFill>
              </a:rPr>
              <a:t>vocal</a:t>
            </a:r>
            <a:r>
              <a:rPr lang="es-ES" sz="1200">
                <a:solidFill>
                  <a:schemeClr val="bg1">
                    <a:lumMod val="95000"/>
                  </a:schemeClr>
                </a:solidFill>
              </a:rPr>
              <a:t> / </a:t>
            </a:r>
            <a:r>
              <a:rPr lang="es-ES" sz="1200" b="1">
                <a:solidFill>
                  <a:schemeClr val="bg1">
                    <a:lumMod val="95000"/>
                  </a:schemeClr>
                </a:solidFill>
              </a:rPr>
              <a:t>h</a:t>
            </a:r>
            <a:r>
              <a:rPr lang="es-ES" sz="1200">
                <a:solidFill>
                  <a:schemeClr val="bg1">
                    <a:lumMod val="95000"/>
                  </a:schemeClr>
                </a:solidFill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bg1">
                    <a:lumMod val="95000"/>
                  </a:schemeClr>
                </a:solidFill>
              </a:rPr>
              <a:t>no s’apostrofa amb </a:t>
            </a:r>
            <a:r>
              <a:rPr lang="es-ES" sz="1200" b="1">
                <a:solidFill>
                  <a:schemeClr val="bg1">
                    <a:lumMod val="95000"/>
                  </a:schemeClr>
                </a:solidFill>
              </a:rPr>
              <a:t>i</a:t>
            </a:r>
            <a:r>
              <a:rPr lang="es-ES" sz="1200">
                <a:solidFill>
                  <a:schemeClr val="bg1">
                    <a:lumMod val="95000"/>
                  </a:schemeClr>
                </a:solidFill>
              </a:rPr>
              <a:t> / </a:t>
            </a:r>
            <a:r>
              <a:rPr lang="es-ES" sz="1200" b="1">
                <a:solidFill>
                  <a:schemeClr val="bg1">
                    <a:lumMod val="95000"/>
                  </a:schemeClr>
                </a:solidFill>
              </a:rPr>
              <a:t>u</a:t>
            </a:r>
            <a:r>
              <a:rPr lang="es-ES" sz="1200">
                <a:solidFill>
                  <a:schemeClr val="bg1">
                    <a:lumMod val="95000"/>
                  </a:schemeClr>
                </a:solidFill>
              </a:rPr>
              <a:t> consonàntiques.</a:t>
            </a:r>
          </a:p>
          <a:p>
            <a:r>
              <a:rPr lang="es-ES" sz="1200" b="1" u="sng">
                <a:solidFill>
                  <a:schemeClr val="bg1">
                    <a:lumMod val="95000"/>
                  </a:schemeClr>
                </a:solidFill>
              </a:rPr>
              <a:t>LA: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bg1">
                    <a:lumMod val="95000"/>
                  </a:schemeClr>
                </a:solidFill>
              </a:rPr>
              <a:t>davant de </a:t>
            </a:r>
            <a:r>
              <a:rPr lang="es-ES" sz="1200" b="1">
                <a:solidFill>
                  <a:schemeClr val="bg1">
                    <a:lumMod val="95000"/>
                  </a:schemeClr>
                </a:solidFill>
              </a:rPr>
              <a:t>vocal</a:t>
            </a:r>
            <a:r>
              <a:rPr lang="es-ES" sz="1200">
                <a:solidFill>
                  <a:schemeClr val="bg1">
                    <a:lumMod val="95000"/>
                  </a:schemeClr>
                </a:solidFill>
              </a:rPr>
              <a:t> / </a:t>
            </a:r>
            <a:r>
              <a:rPr lang="es-ES" sz="1200" b="1">
                <a:solidFill>
                  <a:schemeClr val="bg1">
                    <a:lumMod val="95000"/>
                  </a:schemeClr>
                </a:solidFill>
              </a:rPr>
              <a:t>h</a:t>
            </a:r>
            <a:r>
              <a:rPr lang="es-ES" sz="1200">
                <a:solidFill>
                  <a:schemeClr val="bg1">
                    <a:lumMod val="95000"/>
                  </a:schemeClr>
                </a:solidFill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bg1">
                    <a:lumMod val="95000"/>
                  </a:schemeClr>
                </a:solidFill>
              </a:rPr>
              <a:t>no s’apostrofa davant de paraules femenines que comencen per </a:t>
            </a:r>
            <a:r>
              <a:rPr lang="es-ES" sz="1200" b="1">
                <a:solidFill>
                  <a:schemeClr val="bg1">
                    <a:lumMod val="95000"/>
                  </a:schemeClr>
                </a:solidFill>
              </a:rPr>
              <a:t>i/hi/u/hu</a:t>
            </a:r>
            <a:r>
              <a:rPr lang="es-ES" sz="1200">
                <a:solidFill>
                  <a:schemeClr val="bg1">
                    <a:lumMod val="95000"/>
                  </a:schemeClr>
                </a:solidFill>
              </a:rPr>
              <a:t> àtones.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>
                <a:solidFill>
                  <a:schemeClr val="bg1">
                    <a:lumMod val="95000"/>
                  </a:schemeClr>
                </a:solidFill>
              </a:rPr>
              <a:t>no s’apostrofa amb </a:t>
            </a:r>
            <a:r>
              <a:rPr lang="es-ES" sz="1200" b="1">
                <a:solidFill>
                  <a:schemeClr val="bg1">
                    <a:lumMod val="95000"/>
                  </a:schemeClr>
                </a:solidFill>
              </a:rPr>
              <a:t>i/u</a:t>
            </a:r>
            <a:r>
              <a:rPr lang="es-ES" sz="1200">
                <a:solidFill>
                  <a:schemeClr val="bg1">
                    <a:lumMod val="95000"/>
                  </a:schemeClr>
                </a:solidFill>
              </a:rPr>
              <a:t> consonàntiques</a:t>
            </a:r>
          </a:p>
          <a:p>
            <a:endParaRPr lang="es-ES" sz="1200" b="1" u="sng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557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ángulo 93">
            <a:extLst>
              <a:ext uri="{FF2B5EF4-FFF2-40B4-BE49-F238E27FC236}">
                <a16:creationId xmlns:a16="http://schemas.microsoft.com/office/drawing/2014/main" id="{ADF7539F-F201-46C4-A4F7-68A7143F88C4}"/>
              </a:ext>
            </a:extLst>
          </p:cNvPr>
          <p:cNvSpPr/>
          <p:nvPr/>
        </p:nvSpPr>
        <p:spPr>
          <a:xfrm>
            <a:off x="8687163" y="3564636"/>
            <a:ext cx="2780587" cy="98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3" name="Rectángulo 92">
            <a:extLst>
              <a:ext uri="{FF2B5EF4-FFF2-40B4-BE49-F238E27FC236}">
                <a16:creationId xmlns:a16="http://schemas.microsoft.com/office/drawing/2014/main" id="{51E5B0A1-D26A-450D-BA2A-C90AB8410973}"/>
              </a:ext>
            </a:extLst>
          </p:cNvPr>
          <p:cNvSpPr/>
          <p:nvPr/>
        </p:nvSpPr>
        <p:spPr>
          <a:xfrm>
            <a:off x="4551034" y="3564636"/>
            <a:ext cx="2948724" cy="98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2" name="Rectángulo 91">
            <a:extLst>
              <a:ext uri="{FF2B5EF4-FFF2-40B4-BE49-F238E27FC236}">
                <a16:creationId xmlns:a16="http://schemas.microsoft.com/office/drawing/2014/main" id="{14704FDC-B283-4672-9E7A-FAFF09205276}"/>
              </a:ext>
            </a:extLst>
          </p:cNvPr>
          <p:cNvSpPr/>
          <p:nvPr/>
        </p:nvSpPr>
        <p:spPr>
          <a:xfrm>
            <a:off x="826319" y="3564636"/>
            <a:ext cx="2629946" cy="98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9F500AE-6E77-458E-A484-607502EC9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EL PARTICIPI</a:t>
            </a:r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E6ECBAB6-C8EB-4E62-AFDC-A00FE40798DD}"/>
              </a:ext>
            </a:extLst>
          </p:cNvPr>
          <p:cNvSpPr/>
          <p:nvPr/>
        </p:nvSpPr>
        <p:spPr>
          <a:xfrm>
            <a:off x="511365" y="1835904"/>
            <a:ext cx="11169270" cy="1375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Marcador de contenido 2">
            <a:extLst>
              <a:ext uri="{FF2B5EF4-FFF2-40B4-BE49-F238E27FC236}">
                <a16:creationId xmlns:a16="http://schemas.microsoft.com/office/drawing/2014/main" id="{22522649-E6E5-4C4C-A676-6A848BA74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058" y="1835904"/>
            <a:ext cx="10770795" cy="1457461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bg1">
                    <a:lumMod val="95000"/>
                  </a:schemeClr>
                </a:solidFill>
              </a:rPr>
              <a:t>El participi és una forma </a:t>
            </a:r>
            <a:r>
              <a:rPr lang="es-ES" b="1" u="sng">
                <a:solidFill>
                  <a:schemeClr val="bg1">
                    <a:lumMod val="95000"/>
                  </a:schemeClr>
                </a:solidFill>
              </a:rPr>
              <a:t>no personal</a:t>
            </a:r>
            <a:r>
              <a:rPr lang="es-ES">
                <a:solidFill>
                  <a:schemeClr val="bg1">
                    <a:lumMod val="95000"/>
                  </a:schemeClr>
                </a:solidFill>
              </a:rPr>
              <a:t> (com l’infinitiu i el gerundi).</a:t>
            </a:r>
          </a:p>
          <a:p>
            <a:pPr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bg1">
                    <a:lumMod val="95000"/>
                  </a:schemeClr>
                </a:solidFill>
              </a:rPr>
              <a:t>Pot funcionar:</a:t>
            </a:r>
          </a:p>
          <a:p>
            <a:pPr lvl="1">
              <a:buClr>
                <a:schemeClr val="accent1">
                  <a:lumMod val="20000"/>
                  <a:lumOff val="80000"/>
                </a:schemeClr>
              </a:buClr>
              <a:buFont typeface="Courier New" panose="02070309020205020404" pitchFamily="49" charset="0"/>
              <a:buChar char="o"/>
            </a:pPr>
            <a:r>
              <a:rPr lang="es-ES">
                <a:solidFill>
                  <a:schemeClr val="bg1">
                    <a:lumMod val="95000"/>
                  </a:schemeClr>
                </a:solidFill>
              </a:rPr>
              <a:t>Com a </a:t>
            </a:r>
            <a:r>
              <a:rPr lang="es-ES" u="sng">
                <a:solidFill>
                  <a:schemeClr val="bg1">
                    <a:lumMod val="95000"/>
                  </a:schemeClr>
                </a:solidFill>
              </a:rPr>
              <a:t>verb</a:t>
            </a:r>
            <a:r>
              <a:rPr lang="es-ES">
                <a:solidFill>
                  <a:schemeClr val="bg1">
                    <a:lumMod val="95000"/>
                  </a:schemeClr>
                </a:solidFill>
              </a:rPr>
              <a:t> en alguns temps compostos: </a:t>
            </a:r>
            <a:r>
              <a:rPr lang="es-ES" i="1">
                <a:solidFill>
                  <a:schemeClr val="bg1">
                    <a:lumMod val="95000"/>
                  </a:schemeClr>
                </a:solidFill>
              </a:rPr>
              <a:t>haver+participi</a:t>
            </a:r>
            <a:endParaRPr lang="es-ES">
              <a:solidFill>
                <a:schemeClr val="bg1">
                  <a:lumMod val="95000"/>
                </a:schemeClr>
              </a:solidFill>
            </a:endParaRPr>
          </a:p>
          <a:p>
            <a:pPr lvl="1">
              <a:buClr>
                <a:schemeClr val="accent1">
                  <a:lumMod val="20000"/>
                  <a:lumOff val="80000"/>
                </a:schemeClr>
              </a:buClr>
              <a:buFont typeface="Courier New" panose="02070309020205020404" pitchFamily="49" charset="0"/>
              <a:buChar char="o"/>
            </a:pPr>
            <a:r>
              <a:rPr lang="es-ES">
                <a:solidFill>
                  <a:schemeClr val="bg1">
                    <a:lumMod val="95000"/>
                  </a:schemeClr>
                </a:solidFill>
              </a:rPr>
              <a:t>Com a </a:t>
            </a:r>
            <a:r>
              <a:rPr lang="es-ES" u="sng">
                <a:solidFill>
                  <a:schemeClr val="bg1">
                    <a:lumMod val="95000"/>
                  </a:schemeClr>
                </a:solidFill>
              </a:rPr>
              <a:t>adjectiu</a:t>
            </a:r>
            <a:r>
              <a:rPr lang="es-ES">
                <a:solidFill>
                  <a:schemeClr val="bg1">
                    <a:lumMod val="95000"/>
                  </a:schemeClr>
                </a:solidFill>
              </a:rPr>
              <a:t>.</a:t>
            </a:r>
          </a:p>
          <a:p>
            <a:pPr lvl="1"/>
            <a:endParaRPr lang="es-E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8" name="Marcador de contenido 2">
            <a:extLst>
              <a:ext uri="{FF2B5EF4-FFF2-40B4-BE49-F238E27FC236}">
                <a16:creationId xmlns:a16="http://schemas.microsoft.com/office/drawing/2014/main" id="{8F9035EE-2495-4573-B5A7-992715479C96}"/>
              </a:ext>
            </a:extLst>
          </p:cNvPr>
          <p:cNvSpPr txBox="1">
            <a:spLocks/>
          </p:cNvSpPr>
          <p:nvPr/>
        </p:nvSpPr>
        <p:spPr>
          <a:xfrm>
            <a:off x="813369" y="3581667"/>
            <a:ext cx="3560455" cy="478047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b="1">
                <a:solidFill>
                  <a:schemeClr val="bg1">
                    <a:lumMod val="95000"/>
                  </a:schemeClr>
                </a:solidFill>
              </a:rPr>
              <a:t>1ª conjugació</a:t>
            </a:r>
          </a:p>
        </p:txBody>
      </p:sp>
      <p:sp>
        <p:nvSpPr>
          <p:cNvPr id="61" name="Marcador de contenido 2">
            <a:extLst>
              <a:ext uri="{FF2B5EF4-FFF2-40B4-BE49-F238E27FC236}">
                <a16:creationId xmlns:a16="http://schemas.microsoft.com/office/drawing/2014/main" id="{87F31375-2421-4C42-A974-BBAEDBD1A96A}"/>
              </a:ext>
            </a:extLst>
          </p:cNvPr>
          <p:cNvSpPr txBox="1">
            <a:spLocks/>
          </p:cNvSpPr>
          <p:nvPr/>
        </p:nvSpPr>
        <p:spPr>
          <a:xfrm>
            <a:off x="893062" y="4059714"/>
            <a:ext cx="3560455" cy="478047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>
                <a:solidFill>
                  <a:schemeClr val="bg1">
                    <a:lumMod val="95000"/>
                  </a:schemeClr>
                </a:solidFill>
              </a:rPr>
              <a:t>-at / -ada</a:t>
            </a:r>
          </a:p>
        </p:txBody>
      </p:sp>
      <p:sp>
        <p:nvSpPr>
          <p:cNvPr id="62" name="Marcador de contenido 2">
            <a:extLst>
              <a:ext uri="{FF2B5EF4-FFF2-40B4-BE49-F238E27FC236}">
                <a16:creationId xmlns:a16="http://schemas.microsoft.com/office/drawing/2014/main" id="{4F9B9B93-81C9-4C2C-A8A8-56ED87F530D0}"/>
              </a:ext>
            </a:extLst>
          </p:cNvPr>
          <p:cNvSpPr txBox="1">
            <a:spLocks/>
          </p:cNvSpPr>
          <p:nvPr/>
        </p:nvSpPr>
        <p:spPr>
          <a:xfrm>
            <a:off x="4630727" y="3579319"/>
            <a:ext cx="3560455" cy="478047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b="1">
                <a:solidFill>
                  <a:schemeClr val="bg1">
                    <a:lumMod val="95000"/>
                  </a:schemeClr>
                </a:solidFill>
              </a:rPr>
              <a:t>2ª conjugació</a:t>
            </a:r>
          </a:p>
        </p:txBody>
      </p:sp>
      <p:sp>
        <p:nvSpPr>
          <p:cNvPr id="84" name="Marcador de contenido 2">
            <a:extLst>
              <a:ext uri="{FF2B5EF4-FFF2-40B4-BE49-F238E27FC236}">
                <a16:creationId xmlns:a16="http://schemas.microsoft.com/office/drawing/2014/main" id="{3D91E237-363E-45CF-88A2-640913EA1BB1}"/>
              </a:ext>
            </a:extLst>
          </p:cNvPr>
          <p:cNvSpPr txBox="1">
            <a:spLocks/>
          </p:cNvSpPr>
          <p:nvPr/>
        </p:nvSpPr>
        <p:spPr>
          <a:xfrm>
            <a:off x="4710420" y="4057366"/>
            <a:ext cx="3560455" cy="478047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>
                <a:solidFill>
                  <a:schemeClr val="bg1">
                    <a:lumMod val="95000"/>
                  </a:schemeClr>
                </a:solidFill>
              </a:rPr>
              <a:t>-ut / -uda, -t / -ta, -s / -sa</a:t>
            </a:r>
          </a:p>
        </p:txBody>
      </p:sp>
      <p:sp>
        <p:nvSpPr>
          <p:cNvPr id="86" name="Marcador de contenido 2">
            <a:extLst>
              <a:ext uri="{FF2B5EF4-FFF2-40B4-BE49-F238E27FC236}">
                <a16:creationId xmlns:a16="http://schemas.microsoft.com/office/drawing/2014/main" id="{C4250A14-8E59-47BA-A807-0A863B6F7F82}"/>
              </a:ext>
            </a:extLst>
          </p:cNvPr>
          <p:cNvSpPr txBox="1">
            <a:spLocks/>
          </p:cNvSpPr>
          <p:nvPr/>
        </p:nvSpPr>
        <p:spPr>
          <a:xfrm>
            <a:off x="8687164" y="3590182"/>
            <a:ext cx="3560455" cy="478047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b="1">
                <a:solidFill>
                  <a:schemeClr val="bg1">
                    <a:lumMod val="95000"/>
                  </a:schemeClr>
                </a:solidFill>
              </a:rPr>
              <a:t>3ª conjugació</a:t>
            </a:r>
          </a:p>
        </p:txBody>
      </p:sp>
      <p:sp>
        <p:nvSpPr>
          <p:cNvPr id="91" name="Marcador de contenido 2">
            <a:extLst>
              <a:ext uri="{FF2B5EF4-FFF2-40B4-BE49-F238E27FC236}">
                <a16:creationId xmlns:a16="http://schemas.microsoft.com/office/drawing/2014/main" id="{52B7B0D5-8167-4810-B399-DD04685C1F50}"/>
              </a:ext>
            </a:extLst>
          </p:cNvPr>
          <p:cNvSpPr txBox="1">
            <a:spLocks/>
          </p:cNvSpPr>
          <p:nvPr/>
        </p:nvSpPr>
        <p:spPr>
          <a:xfrm>
            <a:off x="8766857" y="4068229"/>
            <a:ext cx="3560455" cy="478047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>
                <a:solidFill>
                  <a:schemeClr val="bg1">
                    <a:lumMod val="95000"/>
                  </a:schemeClr>
                </a:solidFill>
              </a:rPr>
              <a:t>-it / -ida, -t / -ta, -s / -sa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B838404-EC6F-4B86-99CE-C8A5E721E61C}"/>
              </a:ext>
            </a:extLst>
          </p:cNvPr>
          <p:cNvSpPr txBox="1"/>
          <p:nvPr/>
        </p:nvSpPr>
        <p:spPr>
          <a:xfrm>
            <a:off x="1068722" y="4535413"/>
            <a:ext cx="214513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explicat – explicada</a:t>
            </a:r>
          </a:p>
          <a:p>
            <a:r>
              <a:rPr lang="es-ES"/>
              <a:t>marejat – marejada</a:t>
            </a:r>
          </a:p>
          <a:p>
            <a:r>
              <a:rPr lang="es-ES"/>
              <a:t>passejat – passejada</a:t>
            </a:r>
          </a:p>
          <a:p>
            <a:r>
              <a:rPr lang="es-ES"/>
              <a:t>trencat – trencada</a:t>
            </a:r>
          </a:p>
          <a:p>
            <a:r>
              <a:rPr lang="es-ES"/>
              <a:t>escoltat – escoltada</a:t>
            </a:r>
          </a:p>
          <a:p>
            <a:r>
              <a:rPr lang="es-ES"/>
              <a:t>repassat - repassada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AD75D390-5DEA-4E23-8946-86C95BB0250D}"/>
              </a:ext>
            </a:extLst>
          </p:cNvPr>
          <p:cNvSpPr txBox="1"/>
          <p:nvPr/>
        </p:nvSpPr>
        <p:spPr>
          <a:xfrm>
            <a:off x="5204521" y="4560959"/>
            <a:ext cx="162897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encès – encesa</a:t>
            </a:r>
          </a:p>
          <a:p>
            <a:r>
              <a:rPr lang="es-ES"/>
              <a:t>cabut – cabuda</a:t>
            </a:r>
          </a:p>
          <a:p>
            <a:r>
              <a:rPr lang="es-ES"/>
              <a:t>dut – duta</a:t>
            </a:r>
          </a:p>
          <a:p>
            <a:r>
              <a:rPr lang="es-ES"/>
              <a:t>sabut – sabuda</a:t>
            </a:r>
          </a:p>
          <a:p>
            <a:r>
              <a:rPr lang="es-ES"/>
              <a:t>resolt – resolta</a:t>
            </a:r>
          </a:p>
          <a:p>
            <a:r>
              <a:rPr lang="es-ES"/>
              <a:t>vist -vista</a:t>
            </a:r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4D0AD3E9-50DB-44A4-BF4C-8DD020C87C37}"/>
              </a:ext>
            </a:extLst>
          </p:cNvPr>
          <p:cNvSpPr txBox="1"/>
          <p:nvPr/>
        </p:nvSpPr>
        <p:spPr>
          <a:xfrm>
            <a:off x="9299721" y="4571822"/>
            <a:ext cx="175721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oferit – oferida</a:t>
            </a:r>
          </a:p>
          <a:p>
            <a:r>
              <a:rPr lang="es-ES"/>
              <a:t>omplit – omplida</a:t>
            </a:r>
          </a:p>
          <a:p>
            <a:r>
              <a:rPr lang="es-ES"/>
              <a:t>mort – morta</a:t>
            </a:r>
          </a:p>
          <a:p>
            <a:r>
              <a:rPr lang="es-ES"/>
              <a:t>imprés – impresa</a:t>
            </a:r>
          </a:p>
          <a:p>
            <a:r>
              <a:rPr lang="es-ES"/>
              <a:t>llegit – llegida</a:t>
            </a:r>
          </a:p>
          <a:p>
            <a:r>
              <a:rPr lang="es-ES"/>
              <a:t>partit - partida</a:t>
            </a:r>
          </a:p>
        </p:txBody>
      </p:sp>
    </p:spTree>
    <p:extLst>
      <p:ext uri="{BB962C8B-B14F-4D97-AF65-F5344CB8AC3E}">
        <p14:creationId xmlns:p14="http://schemas.microsoft.com/office/powerpoint/2010/main" val="2672748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F500AE-6E77-458E-A484-607502EC9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G / J / TG / TJ</a:t>
            </a: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AEF4986E-A565-46AD-AEB6-7F289624F7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438263"/>
              </p:ext>
            </p:extLst>
          </p:nvPr>
        </p:nvGraphicFramePr>
        <p:xfrm>
          <a:off x="916264" y="2162572"/>
          <a:ext cx="812800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34881599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601689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bg1"/>
                          </a:solidFill>
                        </a:rPr>
                        <a:t>ESCRIVIM </a:t>
                      </a:r>
                      <a:r>
                        <a:rPr lang="es-ES" u="sng">
                          <a:solidFill>
                            <a:schemeClr val="bg1"/>
                          </a:solidFill>
                        </a:rPr>
                        <a:t>G</a:t>
                      </a:r>
                      <a:endParaRPr lang="es-ES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i="0">
                          <a:solidFill>
                            <a:schemeClr val="tx1"/>
                          </a:solidFill>
                        </a:rPr>
                        <a:t>gel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i="0">
                          <a:solidFill>
                            <a:schemeClr val="tx1"/>
                          </a:solidFill>
                        </a:rPr>
                        <a:t>germà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i="0">
                          <a:solidFill>
                            <a:schemeClr val="tx1"/>
                          </a:solidFill>
                        </a:rPr>
                        <a:t>girafa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i="0">
                          <a:solidFill>
                            <a:schemeClr val="tx1"/>
                          </a:solidFill>
                        </a:rPr>
                        <a:t>ágil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i="0">
                          <a:solidFill>
                            <a:schemeClr val="tx1"/>
                          </a:solidFill>
                        </a:rPr>
                        <a:t>pàgina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5EB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80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tx1"/>
                          </a:solidFill>
                        </a:rPr>
                        <a:t>davant de les vocals </a:t>
                      </a:r>
                      <a:r>
                        <a:rPr lang="es-ES" u="sng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es-ES" u="none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s-ES" u="sng">
                          <a:solidFill>
                            <a:schemeClr val="tx1"/>
                          </a:solidFill>
                        </a:rPr>
                        <a:t>i</a:t>
                      </a:r>
                      <a:endParaRPr lang="es-ES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507136"/>
                  </a:ext>
                </a:extLst>
              </a:tr>
            </a:tbl>
          </a:graphicData>
        </a:graphic>
      </p:graphicFrame>
      <p:graphicFrame>
        <p:nvGraphicFramePr>
          <p:cNvPr id="21" name="Tabla 6">
            <a:extLst>
              <a:ext uri="{FF2B5EF4-FFF2-40B4-BE49-F238E27FC236}">
                <a16:creationId xmlns:a16="http://schemas.microsoft.com/office/drawing/2014/main" id="{8761CBCB-F203-40EA-A120-F0D935ECB5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691175"/>
              </p:ext>
            </p:extLst>
          </p:nvPr>
        </p:nvGraphicFramePr>
        <p:xfrm>
          <a:off x="916264" y="4152162"/>
          <a:ext cx="812800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34881599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601689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bg1"/>
                          </a:solidFill>
                        </a:rPr>
                        <a:t>ESCRIVIM </a:t>
                      </a:r>
                      <a:r>
                        <a:rPr lang="es-ES" u="sng">
                          <a:solidFill>
                            <a:schemeClr val="bg1"/>
                          </a:solidFill>
                        </a:rPr>
                        <a:t>J</a:t>
                      </a:r>
                      <a:endParaRPr lang="es-ES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i="0">
                          <a:solidFill>
                            <a:schemeClr val="tx1"/>
                          </a:solidFill>
                        </a:rPr>
                        <a:t>jove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i="0">
                          <a:solidFill>
                            <a:schemeClr val="tx1"/>
                          </a:solidFill>
                        </a:rPr>
                        <a:t>jardí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i="0">
                          <a:solidFill>
                            <a:schemeClr val="tx1"/>
                          </a:solidFill>
                        </a:rPr>
                        <a:t>junta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i="0">
                          <a:solidFill>
                            <a:schemeClr val="tx1"/>
                          </a:solidFill>
                        </a:rPr>
                        <a:t>juliol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i="0">
                          <a:solidFill>
                            <a:schemeClr val="tx1"/>
                          </a:solidFill>
                        </a:rPr>
                        <a:t>jersei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i="0">
                          <a:solidFill>
                            <a:schemeClr val="tx1"/>
                          </a:solidFill>
                        </a:rPr>
                        <a:t>Jesús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i="0">
                          <a:solidFill>
                            <a:schemeClr val="tx1"/>
                          </a:solidFill>
                        </a:rPr>
                        <a:t>majestat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5EB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80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tx1"/>
                          </a:solidFill>
                        </a:rPr>
                        <a:t>davant de les vocals </a:t>
                      </a:r>
                      <a:r>
                        <a:rPr lang="es-ES" u="sng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s-ES" u="none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s-ES" u="sng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s-ES" u="none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s-ES" u="sng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es-ES" u="none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r>
                        <a:rPr lang="es-ES" u="none">
                          <a:solidFill>
                            <a:schemeClr val="tx1"/>
                          </a:solidFill>
                        </a:rPr>
                        <a:t>en els grups </a:t>
                      </a:r>
                      <a:r>
                        <a:rPr lang="es-ES" u="sng">
                          <a:solidFill>
                            <a:schemeClr val="tx1"/>
                          </a:solidFill>
                        </a:rPr>
                        <a:t>–jecc</a:t>
                      </a:r>
                      <a:r>
                        <a:rPr lang="es-ES" u="none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s-ES" u="sng">
                          <a:solidFill>
                            <a:schemeClr val="tx1"/>
                          </a:solidFill>
                        </a:rPr>
                        <a:t>-ject</a:t>
                      </a:r>
                      <a:r>
                        <a:rPr lang="es-ES" u="none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r>
                        <a:rPr lang="es-ES" u="none">
                          <a:solidFill>
                            <a:schemeClr val="tx1"/>
                          </a:solidFill>
                        </a:rPr>
                        <a:t>en algunes paraules pel seu origen.</a:t>
                      </a:r>
                      <a:endParaRPr lang="es-ES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507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89275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6">
            <a:extLst>
              <a:ext uri="{FF2B5EF4-FFF2-40B4-BE49-F238E27FC236}">
                <a16:creationId xmlns:a16="http://schemas.microsoft.com/office/drawing/2014/main" id="{18EC573A-5E5D-4FD3-9530-B6876A5318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271867"/>
              </p:ext>
            </p:extLst>
          </p:nvPr>
        </p:nvGraphicFramePr>
        <p:xfrm>
          <a:off x="1260213" y="2632356"/>
          <a:ext cx="81280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34881599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601689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bg1"/>
                          </a:solidFill>
                        </a:rPr>
                        <a:t>ESCRIVIM </a:t>
                      </a:r>
                      <a:r>
                        <a:rPr lang="es-ES" u="sng">
                          <a:solidFill>
                            <a:schemeClr val="bg1"/>
                          </a:solidFill>
                        </a:rPr>
                        <a:t>TG</a:t>
                      </a:r>
                      <a:endParaRPr lang="es-ES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i="0">
                          <a:solidFill>
                            <a:schemeClr val="tx1"/>
                          </a:solidFill>
                        </a:rPr>
                        <a:t>reciclatge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i="0">
                          <a:solidFill>
                            <a:schemeClr val="tx1"/>
                          </a:solidFill>
                        </a:rPr>
                        <a:t>metge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i="0">
                          <a:solidFill>
                            <a:schemeClr val="tx1"/>
                          </a:solidFill>
                        </a:rPr>
                        <a:t>massatgista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i="0">
                          <a:solidFill>
                            <a:schemeClr val="tx1"/>
                          </a:solidFill>
                        </a:rPr>
                        <a:t>paisatgista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i="0">
                          <a:solidFill>
                            <a:schemeClr val="tx1"/>
                          </a:solidFill>
                        </a:rPr>
                        <a:t>garatge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i="0">
                          <a:solidFill>
                            <a:schemeClr val="tx1"/>
                          </a:solidFill>
                        </a:rPr>
                        <a:t>peatge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5EB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80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tx1"/>
                          </a:solidFill>
                        </a:rPr>
                        <a:t>davant de les vocals </a:t>
                      </a:r>
                      <a:r>
                        <a:rPr lang="es-ES" u="sng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es-ES" u="none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s-ES" u="sng">
                          <a:solidFill>
                            <a:schemeClr val="tx1"/>
                          </a:solidFill>
                        </a:rPr>
                        <a:t>i</a:t>
                      </a:r>
                      <a:endParaRPr lang="es-ES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507136"/>
                  </a:ext>
                </a:extLst>
              </a:tr>
            </a:tbl>
          </a:graphicData>
        </a:graphic>
      </p:graphicFrame>
      <p:graphicFrame>
        <p:nvGraphicFramePr>
          <p:cNvPr id="3" name="Tabla 6">
            <a:extLst>
              <a:ext uri="{FF2B5EF4-FFF2-40B4-BE49-F238E27FC236}">
                <a16:creationId xmlns:a16="http://schemas.microsoft.com/office/drawing/2014/main" id="{ACAA3269-BC45-48B6-AE3E-0BE17911A9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582826"/>
              </p:ext>
            </p:extLst>
          </p:nvPr>
        </p:nvGraphicFramePr>
        <p:xfrm>
          <a:off x="1260213" y="4621946"/>
          <a:ext cx="812800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34881599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601689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bg1"/>
                          </a:solidFill>
                        </a:rPr>
                        <a:t>ESCRIVIM </a:t>
                      </a:r>
                      <a:r>
                        <a:rPr lang="es-ES" u="sng">
                          <a:solidFill>
                            <a:schemeClr val="bg1"/>
                          </a:solidFill>
                        </a:rPr>
                        <a:t>TJ</a:t>
                      </a:r>
                      <a:endParaRPr lang="es-ES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i="0">
                          <a:solidFill>
                            <a:schemeClr val="tx1"/>
                          </a:solidFill>
                        </a:rPr>
                        <a:t>platja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i="0">
                          <a:solidFill>
                            <a:schemeClr val="tx1"/>
                          </a:solidFill>
                        </a:rPr>
                        <a:t>pitjar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i="0">
                          <a:solidFill>
                            <a:schemeClr val="tx1"/>
                          </a:solidFill>
                        </a:rPr>
                        <a:t>desitjar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i="0">
                          <a:solidFill>
                            <a:schemeClr val="tx1"/>
                          </a:solidFill>
                        </a:rPr>
                        <a:t>jutjat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400" b="0" i="0">
                          <a:solidFill>
                            <a:schemeClr val="tx1"/>
                          </a:solidFill>
                        </a:rPr>
                        <a:t>mitja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5EB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80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tx1"/>
                          </a:solidFill>
                        </a:rPr>
                        <a:t>davant de les vocals </a:t>
                      </a:r>
                      <a:r>
                        <a:rPr lang="es-ES" u="sng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s-ES" u="none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s-ES" u="sng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s-ES" u="none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s-ES" u="sng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es-ES" u="none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507136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93174857-8C43-4036-AFB2-0FBD09235CAB}"/>
              </a:ext>
            </a:extLst>
          </p:cNvPr>
          <p:cNvSpPr txBox="1"/>
          <p:nvPr/>
        </p:nvSpPr>
        <p:spPr>
          <a:xfrm>
            <a:off x="522415" y="354456"/>
            <a:ext cx="297389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/>
              <a:t>TG</a:t>
            </a:r>
            <a:r>
              <a:rPr lang="es-ES"/>
              <a:t> i </a:t>
            </a:r>
            <a:r>
              <a:rPr lang="es-ES" b="1"/>
              <a:t>TJ</a:t>
            </a:r>
            <a:r>
              <a:rPr lang="es-ES"/>
              <a:t> són dígrafs: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/>
              <a:t>no se separen en diferents síl·labes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/>
              <a:t>s’escriuen en posició </a:t>
            </a:r>
            <a:r>
              <a:rPr lang="es-ES" sz="1400" u="sng"/>
              <a:t>intervocàlica</a:t>
            </a:r>
            <a:r>
              <a:rPr lang="es-ES" sz="140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/>
              <a:t>trobats en les terminacions: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s-ES" sz="1400"/>
              <a:t>-atge, -etge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s-ES" sz="1400"/>
              <a:t>-atja, -etja, -itja</a:t>
            </a:r>
          </a:p>
        </p:txBody>
      </p:sp>
    </p:spTree>
    <p:extLst>
      <p:ext uri="{BB962C8B-B14F-4D97-AF65-F5344CB8AC3E}">
        <p14:creationId xmlns:p14="http://schemas.microsoft.com/office/powerpoint/2010/main" val="2539571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5C4341-916A-4BFE-874E-CB6D00503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L’oració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E233392B-B874-406A-8B2B-CB0DAC47E572}"/>
              </a:ext>
            </a:extLst>
          </p:cNvPr>
          <p:cNvSpPr/>
          <p:nvPr/>
        </p:nvSpPr>
        <p:spPr>
          <a:xfrm>
            <a:off x="566928" y="1971539"/>
            <a:ext cx="1116927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5E775D-C410-4EC7-9AB5-55D24538A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622" y="1971539"/>
            <a:ext cx="5175336" cy="935373"/>
          </a:xfrm>
        </p:spPr>
        <p:txBody>
          <a:bodyPr/>
          <a:lstStyle/>
          <a:p>
            <a:r>
              <a:rPr lang="es-ES">
                <a:solidFill>
                  <a:schemeClr val="bg1">
                    <a:lumMod val="95000"/>
                  </a:schemeClr>
                </a:solidFill>
              </a:rPr>
              <a:t>Una </a:t>
            </a:r>
            <a:r>
              <a:rPr lang="es-ES" b="1">
                <a:solidFill>
                  <a:schemeClr val="bg1">
                    <a:lumMod val="95000"/>
                  </a:schemeClr>
                </a:solidFill>
              </a:rPr>
              <a:t>oració</a:t>
            </a:r>
            <a:r>
              <a:rPr lang="es-ES">
                <a:solidFill>
                  <a:schemeClr val="bg1">
                    <a:lumMod val="95000"/>
                  </a:schemeClr>
                </a:solidFill>
              </a:rPr>
              <a:t> sempre té un </a:t>
            </a:r>
            <a:r>
              <a:rPr lang="es-ES" b="1">
                <a:solidFill>
                  <a:schemeClr val="bg1">
                    <a:lumMod val="95000"/>
                  </a:schemeClr>
                </a:solidFill>
              </a:rPr>
              <a:t>verb</a:t>
            </a:r>
            <a:r>
              <a:rPr lang="es-ES">
                <a:solidFill>
                  <a:schemeClr val="bg1">
                    <a:lumMod val="95000"/>
                  </a:schemeClr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s-ES">
                <a:solidFill>
                  <a:schemeClr val="bg1">
                    <a:lumMod val="95000"/>
                  </a:schemeClr>
                </a:solidFill>
              </a:rPr>
              <a:t>A diferencia de les </a:t>
            </a:r>
            <a:r>
              <a:rPr lang="es-ES" b="1">
                <a:solidFill>
                  <a:schemeClr val="bg1">
                    <a:lumMod val="95000"/>
                  </a:schemeClr>
                </a:solidFill>
              </a:rPr>
              <a:t>frases</a:t>
            </a:r>
            <a:r>
              <a:rPr lang="es-ES">
                <a:solidFill>
                  <a:schemeClr val="bg1">
                    <a:lumMod val="95000"/>
                  </a:schemeClr>
                </a:solidFill>
              </a:rPr>
              <a:t>, que no en tenen.</a:t>
            </a:r>
          </a:p>
        </p:txBody>
      </p:sp>
    </p:spTree>
    <p:extLst>
      <p:ext uri="{BB962C8B-B14F-4D97-AF65-F5344CB8AC3E}">
        <p14:creationId xmlns:p14="http://schemas.microsoft.com/office/powerpoint/2010/main" val="42574609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67153325-49A6-4D89-81CA-EE1CBA6EF017}"/>
              </a:ext>
            </a:extLst>
          </p:cNvPr>
          <p:cNvSpPr/>
          <p:nvPr/>
        </p:nvSpPr>
        <p:spPr>
          <a:xfrm>
            <a:off x="6498644" y="1652631"/>
            <a:ext cx="4488110" cy="2315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8A89C7EE-6E58-45D4-ADDF-DD679FA6E66F}"/>
              </a:ext>
            </a:extLst>
          </p:cNvPr>
          <p:cNvSpPr/>
          <p:nvPr/>
        </p:nvSpPr>
        <p:spPr>
          <a:xfrm>
            <a:off x="629174" y="1652631"/>
            <a:ext cx="4488110" cy="16945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9F500AE-6E77-458E-A484-607502EC9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LA DIÈRESI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683BABF-7F44-44EA-8BCE-3BC155F51F4C}"/>
              </a:ext>
            </a:extLst>
          </p:cNvPr>
          <p:cNvSpPr txBox="1"/>
          <p:nvPr/>
        </p:nvSpPr>
        <p:spPr>
          <a:xfrm>
            <a:off x="705346" y="1740884"/>
            <a:ext cx="441193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>
                <a:solidFill>
                  <a:schemeClr val="bg1">
                    <a:lumMod val="95000"/>
                  </a:schemeClr>
                </a:solidFill>
              </a:rPr>
              <a:t>Posem dièresi: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bg1">
                    <a:lumMod val="95000"/>
                  </a:schemeClr>
                </a:solidFill>
              </a:rPr>
              <a:t>indicar que la </a:t>
            </a:r>
            <a:r>
              <a:rPr lang="es-ES" u="sng">
                <a:solidFill>
                  <a:schemeClr val="bg1">
                    <a:lumMod val="95000"/>
                  </a:schemeClr>
                </a:solidFill>
              </a:rPr>
              <a:t>u</a:t>
            </a:r>
            <a:r>
              <a:rPr lang="es-ES">
                <a:solidFill>
                  <a:schemeClr val="bg1">
                    <a:lumMod val="95000"/>
                  </a:schemeClr>
                </a:solidFill>
              </a:rPr>
              <a:t> dels diftongs </a:t>
            </a:r>
            <a:r>
              <a:rPr lang="es-ES" u="sng">
                <a:solidFill>
                  <a:schemeClr val="bg1">
                    <a:lumMod val="95000"/>
                  </a:schemeClr>
                </a:solidFill>
              </a:rPr>
              <a:t>qüe, qüi, güe, güi</a:t>
            </a:r>
            <a:r>
              <a:rPr lang="es-ES">
                <a:solidFill>
                  <a:schemeClr val="bg1">
                    <a:lumMod val="95000"/>
                  </a:schemeClr>
                </a:solidFill>
              </a:rPr>
              <a:t> s’ha de pronunciar.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bg1">
                    <a:lumMod val="95000"/>
                  </a:schemeClr>
                </a:solidFill>
              </a:rPr>
              <a:t>trencar el </a:t>
            </a:r>
            <a:r>
              <a:rPr lang="es-ES" u="sng">
                <a:solidFill>
                  <a:schemeClr val="bg1">
                    <a:lumMod val="95000"/>
                  </a:schemeClr>
                </a:solidFill>
              </a:rPr>
              <a:t>diftong</a:t>
            </a:r>
            <a:r>
              <a:rPr lang="es-ES">
                <a:solidFill>
                  <a:schemeClr val="bg1">
                    <a:lumMod val="95000"/>
                  </a:schemeClr>
                </a:solidFill>
              </a:rPr>
              <a:t>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EBEAF74-7A3B-46E4-B8E7-BECFE90C1752}"/>
              </a:ext>
            </a:extLst>
          </p:cNvPr>
          <p:cNvSpPr txBox="1"/>
          <p:nvPr/>
        </p:nvSpPr>
        <p:spPr>
          <a:xfrm>
            <a:off x="6755934" y="1740884"/>
            <a:ext cx="441193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>
                <a:solidFill>
                  <a:schemeClr val="bg1">
                    <a:lumMod val="95000"/>
                  </a:schemeClr>
                </a:solidFill>
              </a:rPr>
              <a:t>No posem dièresi: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bg1">
                    <a:lumMod val="95000"/>
                  </a:schemeClr>
                </a:solidFill>
              </a:rPr>
              <a:t>quan la </a:t>
            </a:r>
            <a:r>
              <a:rPr lang="es-ES" u="sng">
                <a:solidFill>
                  <a:schemeClr val="bg1">
                    <a:lumMod val="95000"/>
                  </a:schemeClr>
                </a:solidFill>
              </a:rPr>
              <a:t>i</a:t>
            </a:r>
            <a:r>
              <a:rPr lang="es-ES">
                <a:solidFill>
                  <a:schemeClr val="bg1">
                    <a:lumMod val="95000"/>
                  </a:schemeClr>
                </a:solidFill>
              </a:rPr>
              <a:t> o la </a:t>
            </a:r>
            <a:r>
              <a:rPr lang="es-ES" u="sng">
                <a:solidFill>
                  <a:schemeClr val="bg1">
                    <a:lumMod val="95000"/>
                  </a:schemeClr>
                </a:solidFill>
              </a:rPr>
              <a:t>u</a:t>
            </a:r>
            <a:r>
              <a:rPr lang="es-ES">
                <a:solidFill>
                  <a:schemeClr val="bg1">
                    <a:lumMod val="95000"/>
                  </a:schemeClr>
                </a:solidFill>
              </a:rPr>
              <a:t> pot portar accent.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u="sng">
                <a:solidFill>
                  <a:schemeClr val="bg1">
                    <a:lumMod val="95000"/>
                  </a:schemeClr>
                </a:solidFill>
              </a:rPr>
              <a:t>Infinitiu</a:t>
            </a:r>
            <a:r>
              <a:rPr lang="es-ES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es-ES" u="sng">
                <a:solidFill>
                  <a:schemeClr val="bg1">
                    <a:lumMod val="95000"/>
                  </a:schemeClr>
                </a:solidFill>
              </a:rPr>
              <a:t>gerundi</a:t>
            </a:r>
            <a:r>
              <a:rPr lang="es-ES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es-ES" u="sng">
                <a:solidFill>
                  <a:schemeClr val="bg1">
                    <a:lumMod val="95000"/>
                  </a:schemeClr>
                </a:solidFill>
              </a:rPr>
              <a:t>futur</a:t>
            </a:r>
            <a:r>
              <a:rPr lang="es-ES">
                <a:solidFill>
                  <a:schemeClr val="bg1">
                    <a:lumMod val="95000"/>
                  </a:schemeClr>
                </a:solidFill>
              </a:rPr>
              <a:t> i </a:t>
            </a:r>
            <a:r>
              <a:rPr lang="es-ES" u="sng">
                <a:solidFill>
                  <a:schemeClr val="bg1">
                    <a:lumMod val="95000"/>
                  </a:schemeClr>
                </a:solidFill>
              </a:rPr>
              <a:t>condicional</a:t>
            </a:r>
            <a:r>
              <a:rPr lang="es-ES">
                <a:solidFill>
                  <a:schemeClr val="bg1">
                    <a:lumMod val="95000"/>
                  </a:schemeClr>
                </a:solidFill>
              </a:rPr>
              <a:t> dels verbs que acaben en </a:t>
            </a:r>
            <a:r>
              <a:rPr lang="es-ES" u="sng">
                <a:solidFill>
                  <a:schemeClr val="bg1">
                    <a:lumMod val="95000"/>
                  </a:schemeClr>
                </a:solidFill>
              </a:rPr>
              <a:t>vocal+ir</a:t>
            </a:r>
            <a:endParaRPr lang="es-ES">
              <a:solidFill>
                <a:schemeClr val="bg1">
                  <a:lumMod val="9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bg1">
                    <a:lumMod val="95000"/>
                  </a:schemeClr>
                </a:solidFill>
              </a:rPr>
              <a:t>en els sufixos </a:t>
            </a:r>
            <a:r>
              <a:rPr lang="es-ES" u="sng">
                <a:solidFill>
                  <a:schemeClr val="bg1">
                    <a:lumMod val="95000"/>
                  </a:schemeClr>
                </a:solidFill>
              </a:rPr>
              <a:t>–ista</a:t>
            </a:r>
            <a:r>
              <a:rPr lang="es-ES">
                <a:solidFill>
                  <a:schemeClr val="bg1">
                    <a:lumMod val="95000"/>
                  </a:schemeClr>
                </a:solidFill>
              </a:rPr>
              <a:t>, -</a:t>
            </a:r>
            <a:r>
              <a:rPr lang="es-ES" u="sng">
                <a:solidFill>
                  <a:schemeClr val="bg1">
                    <a:lumMod val="95000"/>
                  </a:schemeClr>
                </a:solidFill>
              </a:rPr>
              <a:t>isme</a:t>
            </a:r>
            <a:r>
              <a:rPr lang="es-ES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es-ES" u="sng">
                <a:solidFill>
                  <a:schemeClr val="bg1">
                    <a:lumMod val="95000"/>
                  </a:schemeClr>
                </a:solidFill>
              </a:rPr>
              <a:t>-us</a:t>
            </a:r>
            <a:r>
              <a:rPr lang="es-ES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es-ES" u="sng">
                <a:solidFill>
                  <a:schemeClr val="bg1">
                    <a:lumMod val="95000"/>
                  </a:schemeClr>
                </a:solidFill>
              </a:rPr>
              <a:t>-um</a:t>
            </a:r>
            <a:endParaRPr lang="es-ES">
              <a:solidFill>
                <a:schemeClr val="bg1">
                  <a:lumMod val="9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bg1">
                    <a:lumMod val="95000"/>
                  </a:schemeClr>
                </a:solidFill>
              </a:rPr>
              <a:t>paraules amb els prefixos </a:t>
            </a:r>
            <a:r>
              <a:rPr lang="es-ES" u="sng">
                <a:solidFill>
                  <a:schemeClr val="bg1">
                    <a:lumMod val="95000"/>
                  </a:schemeClr>
                </a:solidFill>
              </a:rPr>
              <a:t>anti-</a:t>
            </a:r>
            <a:r>
              <a:rPr lang="es-ES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es-ES" u="sng">
                <a:solidFill>
                  <a:schemeClr val="bg1">
                    <a:lumMod val="95000"/>
                  </a:schemeClr>
                </a:solidFill>
              </a:rPr>
              <a:t>co-</a:t>
            </a:r>
            <a:r>
              <a:rPr lang="es-ES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es-ES" u="sng">
                <a:solidFill>
                  <a:schemeClr val="bg1">
                    <a:lumMod val="95000"/>
                  </a:schemeClr>
                </a:solidFill>
              </a:rPr>
              <a:t>contra-</a:t>
            </a:r>
            <a:r>
              <a:rPr lang="es-ES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es-ES" u="sng">
                <a:solidFill>
                  <a:schemeClr val="bg1">
                    <a:lumMod val="95000"/>
                  </a:schemeClr>
                </a:solidFill>
              </a:rPr>
              <a:t>pre-</a:t>
            </a:r>
            <a:r>
              <a:rPr lang="es-ES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es-ES" u="sng">
                <a:solidFill>
                  <a:schemeClr val="bg1">
                    <a:lumMod val="95000"/>
                  </a:schemeClr>
                </a:solidFill>
              </a:rPr>
              <a:t>re-</a:t>
            </a:r>
            <a:endParaRPr lang="es-E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638A395-155C-4A3B-9107-2B588326B68D}"/>
              </a:ext>
            </a:extLst>
          </p:cNvPr>
          <p:cNvSpPr txBox="1"/>
          <p:nvPr/>
        </p:nvSpPr>
        <p:spPr>
          <a:xfrm>
            <a:off x="705346" y="3478492"/>
            <a:ext cx="43281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/>
              <a:t>bilingüe, freqüència, ungüent, ambigüitat, pingüi, aigüera, aqüeducte, aïllar, cafeína, </a:t>
            </a:r>
            <a:r>
              <a:rPr lang="es-ES" u="sng"/>
              <a:t>eqüestre</a:t>
            </a:r>
            <a:r>
              <a:rPr lang="es-ES"/>
              <a:t>, reüll, llaüt, genuina, Lluïsa, creïlla, taüt, intraduïble, </a:t>
            </a:r>
            <a:r>
              <a:rPr lang="es-ES" u="sng"/>
              <a:t>diürn</a:t>
            </a:r>
            <a:r>
              <a:rPr lang="es-ES"/>
              <a:t>, </a:t>
            </a:r>
            <a:r>
              <a:rPr lang="es-ES" u="sng"/>
              <a:t>terraqüi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26D292C-04C9-4508-BBF8-A0D9A9B50D52}"/>
              </a:ext>
            </a:extLst>
          </p:cNvPr>
          <p:cNvSpPr txBox="1"/>
          <p:nvPr/>
        </p:nvSpPr>
        <p:spPr>
          <a:xfrm>
            <a:off x="6658627" y="4005040"/>
            <a:ext cx="43281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/>
              <a:t>tortugues, amigues, poques, </a:t>
            </a:r>
            <a:r>
              <a:rPr lang="es-ES" u="sng"/>
              <a:t>enquesta</a:t>
            </a:r>
            <a:r>
              <a:rPr lang="es-ES"/>
              <a:t>, máquina, quasi, guitarres, aquesta, </a:t>
            </a:r>
            <a:r>
              <a:rPr lang="es-ES" u="sng"/>
              <a:t>antigues</a:t>
            </a:r>
            <a:r>
              <a:rPr lang="es-ES"/>
              <a:t>, Tomàs, història, Adrià, agrairé, ràpidament, té</a:t>
            </a:r>
            <a:endParaRPr lang="es-ES" u="sng"/>
          </a:p>
        </p:txBody>
      </p:sp>
      <p:sp>
        <p:nvSpPr>
          <p:cNvPr id="9" name="Rectángulo: esquina doblada 8">
            <a:extLst>
              <a:ext uri="{FF2B5EF4-FFF2-40B4-BE49-F238E27FC236}">
                <a16:creationId xmlns:a16="http://schemas.microsoft.com/office/drawing/2014/main" id="{C72CE0F6-7D23-4299-B66D-CE02AC37D937}"/>
              </a:ext>
            </a:extLst>
          </p:cNvPr>
          <p:cNvSpPr/>
          <p:nvPr/>
        </p:nvSpPr>
        <p:spPr>
          <a:xfrm>
            <a:off x="10549049" y="993885"/>
            <a:ext cx="1642951" cy="498519"/>
          </a:xfrm>
          <a:prstGeom prst="foldedCorner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BF1102E-0798-4FC1-9881-3F6793B6DF2B}"/>
              </a:ext>
            </a:extLst>
          </p:cNvPr>
          <p:cNvSpPr txBox="1"/>
          <p:nvPr/>
        </p:nvSpPr>
        <p:spPr>
          <a:xfrm>
            <a:off x="10529237" y="993885"/>
            <a:ext cx="16429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>
                <a:solidFill>
                  <a:schemeClr val="bg1">
                    <a:lumMod val="95000"/>
                  </a:schemeClr>
                </a:solidFill>
              </a:rPr>
              <a:t>Se separen però no porten dièresi</a:t>
            </a:r>
          </a:p>
          <a:p>
            <a:endParaRPr lang="es-ES" sz="1200" b="1" u="sng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614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ángulo 33">
            <a:extLst>
              <a:ext uri="{FF2B5EF4-FFF2-40B4-BE49-F238E27FC236}">
                <a16:creationId xmlns:a16="http://schemas.microsoft.com/office/drawing/2014/main" id="{4FE46AE8-5696-4817-A05A-1D2617F89501}"/>
              </a:ext>
            </a:extLst>
          </p:cNvPr>
          <p:cNvSpPr/>
          <p:nvPr/>
        </p:nvSpPr>
        <p:spPr>
          <a:xfrm>
            <a:off x="7599345" y="436355"/>
            <a:ext cx="3694853" cy="20370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73FAC063-8516-4608-8D93-A9AC5E9EF7A8}"/>
              </a:ext>
            </a:extLst>
          </p:cNvPr>
          <p:cNvSpPr/>
          <p:nvPr/>
        </p:nvSpPr>
        <p:spPr>
          <a:xfrm>
            <a:off x="449483" y="436355"/>
            <a:ext cx="5573813" cy="50903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0009EB-4E19-4282-8E45-A56930876796}"/>
              </a:ext>
            </a:extLst>
          </p:cNvPr>
          <p:cNvSpPr txBox="1">
            <a:spLocks/>
          </p:cNvSpPr>
          <p:nvPr/>
        </p:nvSpPr>
        <p:spPr>
          <a:xfrm>
            <a:off x="600484" y="489090"/>
            <a:ext cx="1814147" cy="478047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b="1" u="sng">
                <a:solidFill>
                  <a:schemeClr val="bg1">
                    <a:lumMod val="95000"/>
                  </a:schemeClr>
                </a:solidFill>
              </a:rPr>
              <a:t>SUBJECTE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F2275C8-0159-405A-B78A-35B359DE94C0}"/>
              </a:ext>
            </a:extLst>
          </p:cNvPr>
          <p:cNvSpPr txBox="1"/>
          <p:nvPr/>
        </p:nvSpPr>
        <p:spPr>
          <a:xfrm>
            <a:off x="771787" y="967137"/>
            <a:ext cx="49026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s-ES" b="1">
                <a:solidFill>
                  <a:schemeClr val="bg1">
                    <a:lumMod val="95000"/>
                  </a:schemeClr>
                </a:solidFill>
              </a:rPr>
              <a:t>Sintagma nominal </a:t>
            </a:r>
            <a:r>
              <a:rPr lang="es-ES">
                <a:solidFill>
                  <a:schemeClr val="bg1">
                    <a:lumMod val="95000"/>
                  </a:schemeClr>
                </a:solidFill>
              </a:rPr>
              <a:t>(SN).</a:t>
            </a:r>
          </a:p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bg1">
                    <a:lumMod val="95000"/>
                  </a:schemeClr>
                </a:solidFill>
              </a:rPr>
              <a:t>Persona, animal, objecte o idea del que parlem.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65F26379-678D-49C7-9128-035F26774B87}"/>
              </a:ext>
            </a:extLst>
          </p:cNvPr>
          <p:cNvSpPr txBox="1">
            <a:spLocks/>
          </p:cNvSpPr>
          <p:nvPr/>
        </p:nvSpPr>
        <p:spPr>
          <a:xfrm>
            <a:off x="1121330" y="1743435"/>
            <a:ext cx="3945621" cy="478047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>
                <a:solidFill>
                  <a:schemeClr val="bg1">
                    <a:lumMod val="95000"/>
                  </a:schemeClr>
                </a:solidFill>
              </a:rPr>
              <a:t>DET.  +/-  </a:t>
            </a:r>
            <a:r>
              <a:rPr lang="es-ES" sz="2400" b="1">
                <a:solidFill>
                  <a:schemeClr val="bg1">
                    <a:lumMod val="95000"/>
                  </a:schemeClr>
                </a:solidFill>
              </a:rPr>
              <a:t>NUCLI</a:t>
            </a:r>
            <a:r>
              <a:rPr lang="es-ES" sz="2400">
                <a:solidFill>
                  <a:schemeClr val="bg1">
                    <a:lumMod val="95000"/>
                  </a:schemeClr>
                </a:solidFill>
              </a:rPr>
              <a:t>  +/-  C.N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A36C58F6-A3BC-4F11-AE88-2680205CA58E}"/>
              </a:ext>
            </a:extLst>
          </p:cNvPr>
          <p:cNvCxnSpPr>
            <a:cxnSpLocks/>
          </p:cNvCxnSpPr>
          <p:nvPr/>
        </p:nvCxnSpPr>
        <p:spPr>
          <a:xfrm>
            <a:off x="2558643" y="2129138"/>
            <a:ext cx="855677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7CB03352-E4FB-4ACB-B283-99110B066A00}"/>
              </a:ext>
            </a:extLst>
          </p:cNvPr>
          <p:cNvSpPr txBox="1">
            <a:spLocks/>
          </p:cNvSpPr>
          <p:nvPr/>
        </p:nvSpPr>
        <p:spPr>
          <a:xfrm>
            <a:off x="2147762" y="2091515"/>
            <a:ext cx="1677438" cy="381885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>
                <a:solidFill>
                  <a:schemeClr val="bg1">
                    <a:lumMod val="95000"/>
                  </a:schemeClr>
                </a:solidFill>
              </a:rPr>
              <a:t>Nom o pronom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8460DA5D-A91A-49E4-8B10-57D7CC2399EB}"/>
              </a:ext>
            </a:extLst>
          </p:cNvPr>
          <p:cNvCxnSpPr/>
          <p:nvPr/>
        </p:nvCxnSpPr>
        <p:spPr>
          <a:xfrm>
            <a:off x="555432" y="2565365"/>
            <a:ext cx="5335398" cy="0"/>
          </a:xfrm>
          <a:prstGeom prst="line">
            <a:avLst/>
          </a:prstGeom>
          <a:ln w="28575" cap="flat" cmpd="sng" algn="ctr">
            <a:solidFill>
              <a:schemeClr val="accent1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13DEFBB2-EB0F-4521-92B3-381B9CEE71A4}"/>
              </a:ext>
            </a:extLst>
          </p:cNvPr>
          <p:cNvSpPr txBox="1">
            <a:spLocks/>
          </p:cNvSpPr>
          <p:nvPr/>
        </p:nvSpPr>
        <p:spPr>
          <a:xfrm>
            <a:off x="600484" y="2786045"/>
            <a:ext cx="3224716" cy="478047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b="1" u="sng">
                <a:solidFill>
                  <a:schemeClr val="bg1">
                    <a:lumMod val="95000"/>
                  </a:schemeClr>
                </a:solidFill>
              </a:rPr>
              <a:t>SUBJECTE ELIDIT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76A21E3-F545-4F40-8AAC-FB0C26814527}"/>
              </a:ext>
            </a:extLst>
          </p:cNvPr>
          <p:cNvSpPr txBox="1"/>
          <p:nvPr/>
        </p:nvSpPr>
        <p:spPr>
          <a:xfrm>
            <a:off x="771787" y="3264092"/>
            <a:ext cx="3868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bg1">
                    <a:lumMod val="95000"/>
                  </a:schemeClr>
                </a:solidFill>
              </a:rPr>
              <a:t>L’oració té subjecte però </a:t>
            </a:r>
            <a:r>
              <a:rPr lang="es-ES" b="1">
                <a:solidFill>
                  <a:schemeClr val="bg1">
                    <a:lumMod val="95000"/>
                  </a:schemeClr>
                </a:solidFill>
              </a:rPr>
              <a:t>no apareix</a:t>
            </a:r>
            <a:r>
              <a:rPr lang="es-ES">
                <a:solidFill>
                  <a:schemeClr val="bg1">
                    <a:lumMod val="95000"/>
                  </a:schemeClr>
                </a:solidFill>
              </a:rPr>
              <a:t>.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AE91B670-7C3A-4991-835F-CC2168BD8C40}"/>
              </a:ext>
            </a:extLst>
          </p:cNvPr>
          <p:cNvCxnSpPr/>
          <p:nvPr/>
        </p:nvCxnSpPr>
        <p:spPr>
          <a:xfrm>
            <a:off x="555432" y="3872446"/>
            <a:ext cx="5335398" cy="0"/>
          </a:xfrm>
          <a:prstGeom prst="line">
            <a:avLst/>
          </a:prstGeom>
          <a:ln w="28575" cap="flat" cmpd="sng" algn="ctr">
            <a:solidFill>
              <a:schemeClr val="accent1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" name="Marcador de contenido 2">
            <a:extLst>
              <a:ext uri="{FF2B5EF4-FFF2-40B4-BE49-F238E27FC236}">
                <a16:creationId xmlns:a16="http://schemas.microsoft.com/office/drawing/2014/main" id="{36A89F58-D27E-434F-9868-8927391C5255}"/>
              </a:ext>
            </a:extLst>
          </p:cNvPr>
          <p:cNvSpPr txBox="1">
            <a:spLocks/>
          </p:cNvSpPr>
          <p:nvPr/>
        </p:nvSpPr>
        <p:spPr>
          <a:xfrm>
            <a:off x="600484" y="4093126"/>
            <a:ext cx="3761792" cy="478047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b="1" u="sng">
                <a:solidFill>
                  <a:schemeClr val="bg1">
                    <a:lumMod val="95000"/>
                  </a:schemeClr>
                </a:solidFill>
              </a:rPr>
              <a:t>ORACIÓ IMPERSONAL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D612DC2-A1D7-4535-83F3-C38ADEE3739C}"/>
              </a:ext>
            </a:extLst>
          </p:cNvPr>
          <p:cNvSpPr txBox="1"/>
          <p:nvPr/>
        </p:nvSpPr>
        <p:spPr>
          <a:xfrm>
            <a:off x="771787" y="4791852"/>
            <a:ext cx="2546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bg1">
                    <a:lumMod val="95000"/>
                  </a:schemeClr>
                </a:solidFill>
              </a:rPr>
              <a:t>L’oració </a:t>
            </a:r>
            <a:r>
              <a:rPr lang="es-ES" b="1">
                <a:solidFill>
                  <a:schemeClr val="bg1">
                    <a:lumMod val="95000"/>
                  </a:schemeClr>
                </a:solidFill>
              </a:rPr>
              <a:t>no té subjecte</a:t>
            </a:r>
            <a:endParaRPr lang="es-ES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E1C969D6-DC56-4B5C-9983-1B347BFA002A}"/>
              </a:ext>
            </a:extLst>
          </p:cNvPr>
          <p:cNvCxnSpPr>
            <a:cxnSpLocks/>
          </p:cNvCxnSpPr>
          <p:nvPr/>
        </p:nvCxnSpPr>
        <p:spPr>
          <a:xfrm>
            <a:off x="3242881" y="5018462"/>
            <a:ext cx="221772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6A92EDE5-AB1F-401A-A195-D01E9DB703B9}"/>
              </a:ext>
            </a:extLst>
          </p:cNvPr>
          <p:cNvCxnSpPr>
            <a:cxnSpLocks/>
          </p:cNvCxnSpPr>
          <p:nvPr/>
        </p:nvCxnSpPr>
        <p:spPr>
          <a:xfrm>
            <a:off x="3464653" y="4806998"/>
            <a:ext cx="0" cy="422928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70EB468F-465A-4BB9-B757-EF45D2F36817}"/>
              </a:ext>
            </a:extLst>
          </p:cNvPr>
          <p:cNvCxnSpPr>
            <a:cxnSpLocks/>
          </p:cNvCxnSpPr>
          <p:nvPr/>
        </p:nvCxnSpPr>
        <p:spPr>
          <a:xfrm>
            <a:off x="3464653" y="4806998"/>
            <a:ext cx="117446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3F4C7526-4A5C-4896-91A9-89C44EFBC219}"/>
              </a:ext>
            </a:extLst>
          </p:cNvPr>
          <p:cNvCxnSpPr>
            <a:cxnSpLocks/>
          </p:cNvCxnSpPr>
          <p:nvPr/>
        </p:nvCxnSpPr>
        <p:spPr>
          <a:xfrm>
            <a:off x="3466051" y="5229926"/>
            <a:ext cx="117446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25">
            <a:extLst>
              <a:ext uri="{FF2B5EF4-FFF2-40B4-BE49-F238E27FC236}">
                <a16:creationId xmlns:a16="http://schemas.microsoft.com/office/drawing/2014/main" id="{B4A374B3-2168-47A3-90C6-3E75CCAA65E5}"/>
              </a:ext>
            </a:extLst>
          </p:cNvPr>
          <p:cNvSpPr txBox="1"/>
          <p:nvPr/>
        </p:nvSpPr>
        <p:spPr>
          <a:xfrm>
            <a:off x="3523376" y="4594729"/>
            <a:ext cx="12700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>
                <a:solidFill>
                  <a:schemeClr val="bg1">
                    <a:lumMod val="95000"/>
                  </a:schemeClr>
                </a:solidFill>
              </a:rPr>
              <a:t>verb </a:t>
            </a:r>
            <a:r>
              <a:rPr lang="es-ES" sz="1600" u="sng">
                <a:solidFill>
                  <a:schemeClr val="bg1">
                    <a:lumMod val="95000"/>
                  </a:schemeClr>
                </a:solidFill>
              </a:rPr>
              <a:t>haver-hi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66E7F093-0C5B-4674-B384-62E94677ADD1}"/>
              </a:ext>
            </a:extLst>
          </p:cNvPr>
          <p:cNvSpPr txBox="1"/>
          <p:nvPr/>
        </p:nvSpPr>
        <p:spPr>
          <a:xfrm>
            <a:off x="3523376" y="5018462"/>
            <a:ext cx="18019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>
                <a:solidFill>
                  <a:schemeClr val="bg1">
                    <a:lumMod val="95000"/>
                  </a:schemeClr>
                </a:solidFill>
              </a:rPr>
              <a:t>verbs </a:t>
            </a:r>
            <a:r>
              <a:rPr lang="es-ES" sz="1600" u="sng">
                <a:solidFill>
                  <a:schemeClr val="bg1">
                    <a:lumMod val="95000"/>
                  </a:schemeClr>
                </a:solidFill>
              </a:rPr>
              <a:t>meteorológics</a:t>
            </a:r>
          </a:p>
        </p:txBody>
      </p:sp>
      <p:sp>
        <p:nvSpPr>
          <p:cNvPr id="28" name="Marcador de contenido 2">
            <a:extLst>
              <a:ext uri="{FF2B5EF4-FFF2-40B4-BE49-F238E27FC236}">
                <a16:creationId xmlns:a16="http://schemas.microsoft.com/office/drawing/2014/main" id="{AF38655E-A135-4B98-BB6D-7C305DFEB6AC}"/>
              </a:ext>
            </a:extLst>
          </p:cNvPr>
          <p:cNvSpPr txBox="1">
            <a:spLocks/>
          </p:cNvSpPr>
          <p:nvPr/>
        </p:nvSpPr>
        <p:spPr>
          <a:xfrm>
            <a:off x="7698968" y="489090"/>
            <a:ext cx="1814147" cy="478047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b="1" u="sng">
                <a:solidFill>
                  <a:schemeClr val="bg1">
                    <a:lumMod val="95000"/>
                  </a:schemeClr>
                </a:solidFill>
              </a:rPr>
              <a:t>PREDICAT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18F2C73-CBBA-44E4-8E15-FE35821381CA}"/>
              </a:ext>
            </a:extLst>
          </p:cNvPr>
          <p:cNvSpPr txBox="1"/>
          <p:nvPr/>
        </p:nvSpPr>
        <p:spPr>
          <a:xfrm>
            <a:off x="7870271" y="967137"/>
            <a:ext cx="30453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s-ES" b="1">
                <a:solidFill>
                  <a:schemeClr val="bg1">
                    <a:lumMod val="95000"/>
                  </a:schemeClr>
                </a:solidFill>
              </a:rPr>
              <a:t>Sintagma verbal </a:t>
            </a:r>
            <a:r>
              <a:rPr lang="es-ES">
                <a:solidFill>
                  <a:schemeClr val="bg1">
                    <a:lumMod val="95000"/>
                  </a:schemeClr>
                </a:solidFill>
              </a:rPr>
              <a:t>(SV).</a:t>
            </a:r>
          </a:p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bg1">
                    <a:lumMod val="95000"/>
                  </a:schemeClr>
                </a:solidFill>
              </a:rPr>
              <a:t>Allò que es diu del subjecte.</a:t>
            </a:r>
          </a:p>
        </p:txBody>
      </p:sp>
      <p:sp>
        <p:nvSpPr>
          <p:cNvPr id="30" name="Marcador de contenido 2">
            <a:extLst>
              <a:ext uri="{FF2B5EF4-FFF2-40B4-BE49-F238E27FC236}">
                <a16:creationId xmlns:a16="http://schemas.microsoft.com/office/drawing/2014/main" id="{7373BD7E-30E5-47D4-BDFA-629C112DAF7C}"/>
              </a:ext>
            </a:extLst>
          </p:cNvPr>
          <p:cNvSpPr txBox="1">
            <a:spLocks/>
          </p:cNvSpPr>
          <p:nvPr/>
        </p:nvSpPr>
        <p:spPr>
          <a:xfrm>
            <a:off x="8197000" y="1743435"/>
            <a:ext cx="2391926" cy="478047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b="1">
                <a:solidFill>
                  <a:schemeClr val="bg1">
                    <a:lumMod val="95000"/>
                  </a:schemeClr>
                </a:solidFill>
              </a:rPr>
              <a:t>NUCLI</a:t>
            </a:r>
            <a:r>
              <a:rPr lang="es-ES" sz="2400">
                <a:solidFill>
                  <a:schemeClr val="bg1">
                    <a:lumMod val="95000"/>
                  </a:schemeClr>
                </a:solidFill>
              </a:rPr>
              <a:t>  </a:t>
            </a:r>
            <a:r>
              <a:rPr lang="es-ES" sz="2400">
                <a:solidFill>
                  <a:schemeClr val="accent1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es-ES" sz="2400">
                <a:solidFill>
                  <a:schemeClr val="bg1">
                    <a:lumMod val="95000"/>
                  </a:schemeClr>
                </a:solidFill>
              </a:rPr>
              <a:t>  VERB</a:t>
            </a:r>
          </a:p>
        </p:txBody>
      </p:sp>
      <p:sp>
        <p:nvSpPr>
          <p:cNvPr id="35" name="Flecha: curvada hacia arriba 34">
            <a:extLst>
              <a:ext uri="{FF2B5EF4-FFF2-40B4-BE49-F238E27FC236}">
                <a16:creationId xmlns:a16="http://schemas.microsoft.com/office/drawing/2014/main" id="{33502284-BE65-4D2D-9D0B-734CA5C30844}"/>
              </a:ext>
            </a:extLst>
          </p:cNvPr>
          <p:cNvSpPr/>
          <p:nvPr/>
        </p:nvSpPr>
        <p:spPr>
          <a:xfrm>
            <a:off x="5890830" y="2427431"/>
            <a:ext cx="1919320" cy="654323"/>
          </a:xfrm>
          <a:prstGeom prst="curvedUp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36" name="Flecha: curvada hacia arriba 35">
            <a:extLst>
              <a:ext uri="{FF2B5EF4-FFF2-40B4-BE49-F238E27FC236}">
                <a16:creationId xmlns:a16="http://schemas.microsoft.com/office/drawing/2014/main" id="{0D991231-2ECE-41F4-BC2A-F7B447473825}"/>
              </a:ext>
            </a:extLst>
          </p:cNvPr>
          <p:cNvSpPr/>
          <p:nvPr/>
        </p:nvSpPr>
        <p:spPr>
          <a:xfrm rot="10800000">
            <a:off x="5851661" y="161928"/>
            <a:ext cx="1919320" cy="654323"/>
          </a:xfrm>
          <a:prstGeom prst="curvedUp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113CC379-9806-4B5E-A21A-E3B1D6F890EE}"/>
              </a:ext>
            </a:extLst>
          </p:cNvPr>
          <p:cNvSpPr txBox="1"/>
          <p:nvPr/>
        </p:nvSpPr>
        <p:spPr>
          <a:xfrm rot="16200000">
            <a:off x="5617266" y="1377131"/>
            <a:ext cx="2385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relació de concordància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70430A65-8116-4252-9822-898345387F23}"/>
              </a:ext>
            </a:extLst>
          </p:cNvPr>
          <p:cNvSpPr txBox="1"/>
          <p:nvPr/>
        </p:nvSpPr>
        <p:spPr>
          <a:xfrm>
            <a:off x="5273661" y="5635394"/>
            <a:ext cx="811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/>
              <a:t>Carme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58559CBE-F8D5-46CF-92C7-313B8AEF1DB0}"/>
              </a:ext>
            </a:extLst>
          </p:cNvPr>
          <p:cNvSpPr txBox="1"/>
          <p:nvPr/>
        </p:nvSpPr>
        <p:spPr>
          <a:xfrm>
            <a:off x="4949662" y="6132705"/>
            <a:ext cx="1162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/>
              <a:t>Ferran i tu</a:t>
            </a:r>
          </a:p>
        </p:txBody>
      </p:sp>
      <p:sp>
        <p:nvSpPr>
          <p:cNvPr id="40" name="Signo más 39">
            <a:extLst>
              <a:ext uri="{FF2B5EF4-FFF2-40B4-BE49-F238E27FC236}">
                <a16:creationId xmlns:a16="http://schemas.microsoft.com/office/drawing/2014/main" id="{89A8855E-3DC4-4AF7-8CBF-C5FCD323EE31}"/>
              </a:ext>
            </a:extLst>
          </p:cNvPr>
          <p:cNvSpPr/>
          <p:nvPr/>
        </p:nvSpPr>
        <p:spPr>
          <a:xfrm>
            <a:off x="6025264" y="5763373"/>
            <a:ext cx="192946" cy="165713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Signo más 40">
            <a:extLst>
              <a:ext uri="{FF2B5EF4-FFF2-40B4-BE49-F238E27FC236}">
                <a16:creationId xmlns:a16="http://schemas.microsoft.com/office/drawing/2014/main" id="{7B240DF7-79E1-4F80-A3A9-4EE7E10DBDD1}"/>
              </a:ext>
            </a:extLst>
          </p:cNvPr>
          <p:cNvSpPr/>
          <p:nvPr/>
        </p:nvSpPr>
        <p:spPr>
          <a:xfrm>
            <a:off x="6025264" y="6234514"/>
            <a:ext cx="192946" cy="165713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9E0ACC71-32B7-4844-AF66-C4A170B103DE}"/>
              </a:ext>
            </a:extLst>
          </p:cNvPr>
          <p:cNvSpPr txBox="1"/>
          <p:nvPr/>
        </p:nvSpPr>
        <p:spPr>
          <a:xfrm>
            <a:off x="6218210" y="5635394"/>
            <a:ext cx="2861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/>
              <a:t>ruixava</a:t>
            </a:r>
            <a:r>
              <a:rPr lang="es-ES"/>
              <a:t> les plantes del jardí.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0A4EABC0-B9D1-46B8-951C-72847D941F67}"/>
              </a:ext>
            </a:extLst>
          </p:cNvPr>
          <p:cNvSpPr txBox="1"/>
          <p:nvPr/>
        </p:nvSpPr>
        <p:spPr>
          <a:xfrm>
            <a:off x="6218210" y="6132704"/>
            <a:ext cx="1880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/>
              <a:t>sembleu</a:t>
            </a:r>
            <a:r>
              <a:rPr lang="es-ES"/>
              <a:t> germans.</a:t>
            </a:r>
          </a:p>
        </p:txBody>
      </p:sp>
    </p:spTree>
    <p:extLst>
      <p:ext uri="{BB962C8B-B14F-4D97-AF65-F5344CB8AC3E}">
        <p14:creationId xmlns:p14="http://schemas.microsoft.com/office/powerpoint/2010/main" val="2423776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echa: pentágono 2">
            <a:extLst>
              <a:ext uri="{FF2B5EF4-FFF2-40B4-BE49-F238E27FC236}">
                <a16:creationId xmlns:a16="http://schemas.microsoft.com/office/drawing/2014/main" id="{47A2FC9D-B261-4DE9-BD3C-17FC02CE719B}"/>
              </a:ext>
            </a:extLst>
          </p:cNvPr>
          <p:cNvSpPr/>
          <p:nvPr/>
        </p:nvSpPr>
        <p:spPr>
          <a:xfrm>
            <a:off x="0" y="237769"/>
            <a:ext cx="12192000" cy="713064"/>
          </a:xfrm>
          <a:prstGeom prst="homePlate">
            <a:avLst>
              <a:gd name="adj" fmla="val 676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C172CF2-C66F-4551-8CC1-28CE78457E0C}"/>
              </a:ext>
            </a:extLst>
          </p:cNvPr>
          <p:cNvSpPr txBox="1"/>
          <p:nvPr/>
        </p:nvSpPr>
        <p:spPr>
          <a:xfrm>
            <a:off x="0" y="237769"/>
            <a:ext cx="120999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>
                <a:solidFill>
                  <a:schemeClr val="bg1">
                    <a:lumMod val="95000"/>
                  </a:schemeClr>
                </a:solidFill>
                <a:latin typeface="Cooper Black" panose="0208090404030B020404" pitchFamily="18" charset="0"/>
              </a:rPr>
              <a:t>TIPUS D’ORACIONS SEGONS LA </a:t>
            </a:r>
            <a:r>
              <a:rPr lang="es-ES" sz="3200" u="sng">
                <a:solidFill>
                  <a:schemeClr val="bg1">
                    <a:lumMod val="95000"/>
                  </a:schemeClr>
                </a:solidFill>
                <a:latin typeface="Cooper Black" panose="0208090404030B020404" pitchFamily="18" charset="0"/>
              </a:rPr>
              <a:t>QUANTITAT DE VERBS</a:t>
            </a:r>
            <a:endParaRPr lang="es-ES" sz="3200">
              <a:solidFill>
                <a:schemeClr val="bg1">
                  <a:lumMod val="95000"/>
                </a:schemeClr>
              </a:solidFill>
              <a:latin typeface="Cooper Black" panose="0208090404030B020404" pitchFamily="18" charset="0"/>
            </a:endParaRP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F8DF8234-2784-4458-8943-1D38E918E2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895605"/>
              </p:ext>
            </p:extLst>
          </p:nvPr>
        </p:nvGraphicFramePr>
        <p:xfrm>
          <a:off x="3407794" y="1555972"/>
          <a:ext cx="5929153" cy="13411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161207081"/>
                    </a:ext>
                  </a:extLst>
                </a:gridCol>
                <a:gridCol w="1865153">
                  <a:extLst>
                    <a:ext uri="{9D8B030D-6E8A-4147-A177-3AD203B41FA5}">
                      <a16:colId xmlns:a16="http://schemas.microsoft.com/office/drawing/2014/main" val="37432817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2000" u="sng">
                          <a:latin typeface="Cooper Black" panose="0208090404030B020404" pitchFamily="18" charset="0"/>
                        </a:rPr>
                        <a:t>SIMPLE</a:t>
                      </a:r>
                    </a:p>
                    <a:p>
                      <a:r>
                        <a:rPr lang="es-ES" b="0" u="none"/>
                        <a:t>Algunes persones majors viuen a soles.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Una única acció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998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b="1" u="sng">
                          <a:latin typeface="Cooper Black" panose="0208090404030B020404" pitchFamily="18" charset="0"/>
                        </a:rPr>
                        <a:t>COMPOSTA</a:t>
                      </a:r>
                      <a:endParaRPr lang="es-ES" sz="2000" b="0" u="none">
                        <a:latin typeface="Cooper Black" panose="0208090404030B020404" pitchFamily="18" charset="0"/>
                      </a:endParaRPr>
                    </a:p>
                    <a:p>
                      <a:r>
                        <a:rPr lang="es-ES" b="0" u="none"/>
                        <a:t>Laura diu que no té ganes d’eixir.</a:t>
                      </a:r>
                      <a:endParaRPr lang="es-ES" b="1" u="sn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/>
                        <a:t>Més d’una acció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099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121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echa: pentágono 2">
            <a:extLst>
              <a:ext uri="{FF2B5EF4-FFF2-40B4-BE49-F238E27FC236}">
                <a16:creationId xmlns:a16="http://schemas.microsoft.com/office/drawing/2014/main" id="{47A2FC9D-B261-4DE9-BD3C-17FC02CE719B}"/>
              </a:ext>
            </a:extLst>
          </p:cNvPr>
          <p:cNvSpPr/>
          <p:nvPr/>
        </p:nvSpPr>
        <p:spPr>
          <a:xfrm>
            <a:off x="0" y="237769"/>
            <a:ext cx="12192000" cy="713064"/>
          </a:xfrm>
          <a:prstGeom prst="homePlate">
            <a:avLst>
              <a:gd name="adj" fmla="val 676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C172CF2-C66F-4551-8CC1-28CE78457E0C}"/>
              </a:ext>
            </a:extLst>
          </p:cNvPr>
          <p:cNvSpPr txBox="1"/>
          <p:nvPr/>
        </p:nvSpPr>
        <p:spPr>
          <a:xfrm>
            <a:off x="0" y="237769"/>
            <a:ext cx="120215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>
                <a:solidFill>
                  <a:schemeClr val="bg1">
                    <a:lumMod val="95000"/>
                  </a:schemeClr>
                </a:solidFill>
                <a:latin typeface="Cooper Black" panose="0208090404030B020404" pitchFamily="18" charset="0"/>
              </a:rPr>
              <a:t>TIPUS D’ORACIONS SEGONS L’</a:t>
            </a:r>
            <a:r>
              <a:rPr lang="es-ES" sz="3200" u="sng">
                <a:solidFill>
                  <a:schemeClr val="bg1">
                    <a:lumMod val="95000"/>
                  </a:schemeClr>
                </a:solidFill>
                <a:latin typeface="Cooper Black" panose="0208090404030B020404" pitchFamily="18" charset="0"/>
              </a:rPr>
              <a:t>ACTITUD DEL PARLANT</a:t>
            </a:r>
            <a:endParaRPr lang="es-ES" sz="3200">
              <a:solidFill>
                <a:schemeClr val="bg1">
                  <a:lumMod val="95000"/>
                </a:schemeClr>
              </a:solidFill>
              <a:latin typeface="Cooper Black" panose="0208090404030B020404" pitchFamily="18" charset="0"/>
            </a:endParaRP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F8DF8234-2784-4458-8943-1D38E918E2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859627"/>
              </p:ext>
            </p:extLst>
          </p:nvPr>
        </p:nvGraphicFramePr>
        <p:xfrm>
          <a:off x="512727" y="1505636"/>
          <a:ext cx="10707901" cy="363038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607123">
                  <a:extLst>
                    <a:ext uri="{9D8B030D-6E8A-4147-A177-3AD203B41FA5}">
                      <a16:colId xmlns:a16="http://schemas.microsoft.com/office/drawing/2014/main" val="2161207081"/>
                    </a:ext>
                  </a:extLst>
                </a:gridCol>
                <a:gridCol w="8100778">
                  <a:extLst>
                    <a:ext uri="{9D8B030D-6E8A-4147-A177-3AD203B41FA5}">
                      <a16:colId xmlns:a16="http://schemas.microsoft.com/office/drawing/2014/main" val="3743281763"/>
                    </a:ext>
                  </a:extLst>
                </a:gridCol>
              </a:tblGrid>
              <a:tr h="1146437">
                <a:tc>
                  <a:txBody>
                    <a:bodyPr/>
                    <a:lstStyle/>
                    <a:p>
                      <a:r>
                        <a:rPr lang="es-ES" sz="2000" u="none">
                          <a:latin typeface="+mn-lt"/>
                        </a:rPr>
                        <a:t>ENUNCIATIVES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u="sng"/>
                        <a:t>Informen</a:t>
                      </a:r>
                      <a:r>
                        <a:rPr lang="es-ES" b="0" u="none"/>
                        <a:t> sobre un fet.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="0" u="none"/>
                        <a:t>Afirmatives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b="0" u="none"/>
                        <a:t>Negatives</a:t>
                      </a:r>
                      <a:endParaRPr lang="es-ES" b="0" u="sng"/>
                    </a:p>
                  </a:txBody>
                  <a:tcPr anchor="ctr">
                    <a:solidFill>
                      <a:srgbClr val="F5EB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998424"/>
                  </a:ext>
                </a:extLst>
              </a:tr>
              <a:tr h="496790">
                <a:tc>
                  <a:txBody>
                    <a:bodyPr/>
                    <a:lstStyle/>
                    <a:p>
                      <a:r>
                        <a:rPr lang="es-ES" sz="2000" b="1" u="none">
                          <a:latin typeface="+mn-lt"/>
                        </a:rPr>
                        <a:t>INTERROGATIVES</a:t>
                      </a:r>
                      <a:endParaRPr lang="es-ES" sz="2000" b="0" u="none">
                        <a:latin typeface="+mn-lt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u="sng"/>
                        <a:t>Pregunten</a:t>
                      </a:r>
                      <a:r>
                        <a:rPr lang="es-ES" b="0" u="none"/>
                        <a:t> i porten sempre un signe d’interrogació.</a:t>
                      </a:r>
                      <a:endParaRPr lang="es-ES" b="0" u="sng"/>
                    </a:p>
                  </a:txBody>
                  <a:tcPr anchor="ctr">
                    <a:solidFill>
                      <a:srgbClr val="EAD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099507"/>
                  </a:ext>
                </a:extLst>
              </a:tr>
              <a:tr h="496790">
                <a:tc>
                  <a:txBody>
                    <a:bodyPr/>
                    <a:lstStyle/>
                    <a:p>
                      <a:r>
                        <a:rPr lang="es-ES" sz="2000" b="1" u="none">
                          <a:latin typeface="+mn-lt"/>
                        </a:rPr>
                        <a:t>EXCLAMATIVES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u="none"/>
                        <a:t>Expressen </a:t>
                      </a:r>
                      <a:r>
                        <a:rPr lang="es-ES" b="0" u="sng"/>
                        <a:t>opinions i emocions</a:t>
                      </a:r>
                      <a:r>
                        <a:rPr lang="es-ES" b="0" u="none"/>
                        <a:t> i porten sempre un signe d’exclamació.</a:t>
                      </a:r>
                    </a:p>
                  </a:txBody>
                  <a:tcPr anchor="ctr">
                    <a:solidFill>
                      <a:srgbClr val="EAD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948485"/>
                  </a:ext>
                </a:extLst>
              </a:tr>
              <a:tr h="496790">
                <a:tc>
                  <a:txBody>
                    <a:bodyPr/>
                    <a:lstStyle/>
                    <a:p>
                      <a:r>
                        <a:rPr lang="es-ES" sz="2000" b="1" u="none">
                          <a:latin typeface="+mn-lt"/>
                        </a:rPr>
                        <a:t>IMPERATIVES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u="none"/>
                        <a:t>Expressen </a:t>
                      </a:r>
                      <a:r>
                        <a:rPr lang="es-ES" b="0" u="sng"/>
                        <a:t>ordres o precs</a:t>
                      </a:r>
                      <a:r>
                        <a:rPr lang="es-ES" b="0" u="none"/>
                        <a:t>.</a:t>
                      </a:r>
                    </a:p>
                  </a:txBody>
                  <a:tcPr anchor="ctr">
                    <a:solidFill>
                      <a:srgbClr val="EAD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837584"/>
                  </a:ext>
                </a:extLst>
              </a:tr>
              <a:tr h="496790">
                <a:tc>
                  <a:txBody>
                    <a:bodyPr/>
                    <a:lstStyle/>
                    <a:p>
                      <a:r>
                        <a:rPr lang="es-ES" sz="2000" b="1" u="none">
                          <a:latin typeface="+mn-lt"/>
                        </a:rPr>
                        <a:t>DESIDERATIVES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u="none"/>
                        <a:t>Expressen un </a:t>
                      </a:r>
                      <a:r>
                        <a:rPr lang="es-ES" b="0" u="sng"/>
                        <a:t>desig</a:t>
                      </a:r>
                      <a:r>
                        <a:rPr lang="es-ES" b="0" u="none"/>
                        <a:t>.</a:t>
                      </a:r>
                    </a:p>
                  </a:txBody>
                  <a:tcPr anchor="ctr">
                    <a:solidFill>
                      <a:srgbClr val="EAD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803527"/>
                  </a:ext>
                </a:extLst>
              </a:tr>
              <a:tr h="496790">
                <a:tc>
                  <a:txBody>
                    <a:bodyPr/>
                    <a:lstStyle/>
                    <a:p>
                      <a:r>
                        <a:rPr lang="es-ES" sz="2000" b="1" u="none">
                          <a:latin typeface="+mn-lt"/>
                        </a:rPr>
                        <a:t>DUBITATIVES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u="none"/>
                        <a:t>Expressen un </a:t>
                      </a:r>
                      <a:r>
                        <a:rPr lang="es-ES" b="0" u="sng"/>
                        <a:t>dubte</a:t>
                      </a:r>
                      <a:r>
                        <a:rPr lang="es-ES" b="0" u="none"/>
                        <a:t>.</a:t>
                      </a:r>
                    </a:p>
                  </a:txBody>
                  <a:tcPr anchor="ctr">
                    <a:solidFill>
                      <a:srgbClr val="EAD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088675"/>
                  </a:ext>
                </a:extLst>
              </a:tr>
            </a:tbl>
          </a:graphicData>
        </a:graphic>
      </p:graphicFrame>
      <p:sp>
        <p:nvSpPr>
          <p:cNvPr id="2" name="Rectángulo: esquina doblada 1">
            <a:extLst>
              <a:ext uri="{FF2B5EF4-FFF2-40B4-BE49-F238E27FC236}">
                <a16:creationId xmlns:a16="http://schemas.microsoft.com/office/drawing/2014/main" id="{1AD15D0A-4559-4B71-95F6-B2A911D3394C}"/>
              </a:ext>
            </a:extLst>
          </p:cNvPr>
          <p:cNvSpPr/>
          <p:nvPr/>
        </p:nvSpPr>
        <p:spPr>
          <a:xfrm>
            <a:off x="10549048" y="2907147"/>
            <a:ext cx="1642951" cy="461665"/>
          </a:xfrm>
          <a:prstGeom prst="foldedCorner">
            <a:avLst>
              <a:gd name="adj" fmla="val 176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D6C16EA-E648-4713-8AD9-797D900C53D8}"/>
              </a:ext>
            </a:extLst>
          </p:cNvPr>
          <p:cNvSpPr txBox="1"/>
          <p:nvPr/>
        </p:nvSpPr>
        <p:spPr>
          <a:xfrm>
            <a:off x="10549050" y="2907148"/>
            <a:ext cx="16429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bg1">
                    <a:lumMod val="95000"/>
                  </a:schemeClr>
                </a:solidFill>
              </a:rPr>
              <a:t>INTERROGATIVA:</a:t>
            </a:r>
            <a:r>
              <a:rPr lang="es-ES" sz="1200">
                <a:solidFill>
                  <a:schemeClr val="bg1">
                    <a:lumMod val="95000"/>
                  </a:schemeClr>
                </a:solidFill>
              </a:rPr>
              <a:t> què?</a:t>
            </a:r>
          </a:p>
          <a:p>
            <a:pPr algn="r"/>
            <a:r>
              <a:rPr lang="es-ES" sz="1200" b="1">
                <a:solidFill>
                  <a:schemeClr val="bg1">
                    <a:lumMod val="95000"/>
                  </a:schemeClr>
                </a:solidFill>
              </a:rPr>
              <a:t>EXCLAMATIVA:</a:t>
            </a:r>
            <a:r>
              <a:rPr lang="es-ES" sz="1200">
                <a:solidFill>
                  <a:schemeClr val="bg1">
                    <a:lumMod val="95000"/>
                  </a:schemeClr>
                </a:solidFill>
              </a:rPr>
              <a:t> que!</a:t>
            </a:r>
            <a:endParaRPr lang="es-ES" sz="1200" b="1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Rectángulo: esquina doblada 6">
            <a:extLst>
              <a:ext uri="{FF2B5EF4-FFF2-40B4-BE49-F238E27FC236}">
                <a16:creationId xmlns:a16="http://schemas.microsoft.com/office/drawing/2014/main" id="{B5E9FDFB-F09C-4C1E-9959-9E13381407CF}"/>
              </a:ext>
            </a:extLst>
          </p:cNvPr>
          <p:cNvSpPr/>
          <p:nvPr/>
        </p:nvSpPr>
        <p:spPr>
          <a:xfrm>
            <a:off x="10212224" y="3429001"/>
            <a:ext cx="1996868" cy="646330"/>
          </a:xfrm>
          <a:prstGeom prst="foldedCorner">
            <a:avLst>
              <a:gd name="adj" fmla="val 387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CD0774C-2FE9-4A30-882E-B9BDB7F4314E}"/>
              </a:ext>
            </a:extLst>
          </p:cNvPr>
          <p:cNvSpPr txBox="1"/>
          <p:nvPr/>
        </p:nvSpPr>
        <p:spPr>
          <a:xfrm>
            <a:off x="10212224" y="3429000"/>
            <a:ext cx="2150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>
                <a:solidFill>
                  <a:schemeClr val="bg1">
                    <a:lumMod val="95000"/>
                  </a:schemeClr>
                </a:solidFill>
              </a:rPr>
              <a:t>Sempre que expresse ordre és IMPERATIVA, encara que porte un signe d’exclamació.</a:t>
            </a:r>
          </a:p>
        </p:txBody>
      </p:sp>
      <p:sp>
        <p:nvSpPr>
          <p:cNvPr id="9" name="Rectángulo: esquina doblada 8">
            <a:extLst>
              <a:ext uri="{FF2B5EF4-FFF2-40B4-BE49-F238E27FC236}">
                <a16:creationId xmlns:a16="http://schemas.microsoft.com/office/drawing/2014/main" id="{E2357C9C-4FA0-438D-9D6B-2E56BF7F1EBA}"/>
              </a:ext>
            </a:extLst>
          </p:cNvPr>
          <p:cNvSpPr/>
          <p:nvPr/>
        </p:nvSpPr>
        <p:spPr>
          <a:xfrm>
            <a:off x="10549046" y="4257942"/>
            <a:ext cx="1642951" cy="277000"/>
          </a:xfrm>
          <a:prstGeom prst="foldedCorner">
            <a:avLst>
              <a:gd name="adj" fmla="val 422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FE9F704-CB8B-43AB-849E-247D67E01110}"/>
              </a:ext>
            </a:extLst>
          </p:cNvPr>
          <p:cNvSpPr txBox="1"/>
          <p:nvPr/>
        </p:nvSpPr>
        <p:spPr>
          <a:xfrm>
            <a:off x="10549048" y="4257942"/>
            <a:ext cx="16231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1200" b="1">
                <a:solidFill>
                  <a:schemeClr val="bg1">
                    <a:lumMod val="95000"/>
                  </a:schemeClr>
                </a:solidFill>
              </a:rPr>
              <a:t>OJALÁ</a:t>
            </a:r>
            <a:r>
              <a:rPr lang="es-ES" sz="1200">
                <a:solidFill>
                  <a:schemeClr val="bg1">
                    <a:lumMod val="95000"/>
                  </a:schemeClr>
                </a:solidFill>
              </a:rPr>
              <a:t> = </a:t>
            </a:r>
            <a:r>
              <a:rPr lang="es-ES" sz="1200" b="1">
                <a:solidFill>
                  <a:schemeClr val="bg1">
                    <a:lumMod val="95000"/>
                  </a:schemeClr>
                </a:solidFill>
              </a:rPr>
              <a:t>TANT DE BO</a:t>
            </a:r>
          </a:p>
        </p:txBody>
      </p:sp>
    </p:spTree>
    <p:extLst>
      <p:ext uri="{BB962C8B-B14F-4D97-AF65-F5344CB8AC3E}">
        <p14:creationId xmlns:p14="http://schemas.microsoft.com/office/powerpoint/2010/main" val="3207446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ángulo 65">
            <a:extLst>
              <a:ext uri="{FF2B5EF4-FFF2-40B4-BE49-F238E27FC236}">
                <a16:creationId xmlns:a16="http://schemas.microsoft.com/office/drawing/2014/main" id="{1EADCD0D-B880-4F52-BE18-78003CF4BAF8}"/>
              </a:ext>
            </a:extLst>
          </p:cNvPr>
          <p:cNvSpPr/>
          <p:nvPr/>
        </p:nvSpPr>
        <p:spPr>
          <a:xfrm>
            <a:off x="113800" y="2616812"/>
            <a:ext cx="11672732" cy="24866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5C6131D2-8781-4A90-9FCE-3C11993EC0D4}"/>
              </a:ext>
            </a:extLst>
          </p:cNvPr>
          <p:cNvSpPr/>
          <p:nvPr/>
        </p:nvSpPr>
        <p:spPr>
          <a:xfrm>
            <a:off x="113800" y="1177625"/>
            <a:ext cx="11672732" cy="10183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Flecha: pentágono 2">
            <a:extLst>
              <a:ext uri="{FF2B5EF4-FFF2-40B4-BE49-F238E27FC236}">
                <a16:creationId xmlns:a16="http://schemas.microsoft.com/office/drawing/2014/main" id="{47A2FC9D-B261-4DE9-BD3C-17FC02CE719B}"/>
              </a:ext>
            </a:extLst>
          </p:cNvPr>
          <p:cNvSpPr/>
          <p:nvPr/>
        </p:nvSpPr>
        <p:spPr>
          <a:xfrm>
            <a:off x="0" y="237769"/>
            <a:ext cx="12192000" cy="713064"/>
          </a:xfrm>
          <a:prstGeom prst="homePlate">
            <a:avLst>
              <a:gd name="adj" fmla="val 676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C172CF2-C66F-4551-8CC1-28CE78457E0C}"/>
              </a:ext>
            </a:extLst>
          </p:cNvPr>
          <p:cNvSpPr txBox="1"/>
          <p:nvPr/>
        </p:nvSpPr>
        <p:spPr>
          <a:xfrm>
            <a:off x="864856" y="283318"/>
            <a:ext cx="104622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>
                <a:solidFill>
                  <a:schemeClr val="bg1">
                    <a:lumMod val="95000"/>
                  </a:schemeClr>
                </a:solidFill>
                <a:latin typeface="Cooper Black" panose="0208090404030B020404" pitchFamily="18" charset="0"/>
              </a:rPr>
              <a:t>TIPUS D’ORACIONS SEGONS EL </a:t>
            </a:r>
            <a:r>
              <a:rPr lang="es-ES" sz="3200" u="sng">
                <a:solidFill>
                  <a:schemeClr val="bg1">
                    <a:lumMod val="95000"/>
                  </a:schemeClr>
                </a:solidFill>
                <a:latin typeface="Cooper Black" panose="0208090404030B020404" pitchFamily="18" charset="0"/>
              </a:rPr>
              <a:t>TIPUS DE VERB</a:t>
            </a:r>
            <a:endParaRPr lang="es-ES" sz="3200">
              <a:solidFill>
                <a:schemeClr val="bg1">
                  <a:lumMod val="95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5E33048-FD59-40CD-A26D-0B0E840C134A}"/>
              </a:ext>
            </a:extLst>
          </p:cNvPr>
          <p:cNvSpPr txBox="1"/>
          <p:nvPr/>
        </p:nvSpPr>
        <p:spPr>
          <a:xfrm>
            <a:off x="159391" y="1325460"/>
            <a:ext cx="18605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u="sng">
                <a:solidFill>
                  <a:schemeClr val="bg1">
                    <a:lumMod val="95000"/>
                  </a:schemeClr>
                </a:solidFill>
              </a:rPr>
              <a:t>ATRIBUTIVES</a:t>
            </a:r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A28D026E-FF5A-4A88-9097-8CA170561B64}"/>
              </a:ext>
            </a:extLst>
          </p:cNvPr>
          <p:cNvCxnSpPr>
            <a:cxnSpLocks/>
          </p:cNvCxnSpPr>
          <p:nvPr/>
        </p:nvCxnSpPr>
        <p:spPr>
          <a:xfrm>
            <a:off x="2019965" y="1556292"/>
            <a:ext cx="446398" cy="0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5CEC212-8432-495D-A4DE-E24E964BF1FC}"/>
              </a:ext>
            </a:extLst>
          </p:cNvPr>
          <p:cNvSpPr txBox="1"/>
          <p:nvPr/>
        </p:nvSpPr>
        <p:spPr>
          <a:xfrm>
            <a:off x="2466363" y="1387015"/>
            <a:ext cx="22065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>
                <a:solidFill>
                  <a:schemeClr val="bg1">
                    <a:lumMod val="95000"/>
                  </a:schemeClr>
                </a:solidFill>
              </a:rPr>
              <a:t>verb copulatiu</a:t>
            </a:r>
            <a:r>
              <a:rPr lang="es-ES" sz="1600">
                <a:solidFill>
                  <a:schemeClr val="bg1">
                    <a:lumMod val="95000"/>
                  </a:schemeClr>
                </a:solidFill>
              </a:rPr>
              <a:t> + </a:t>
            </a:r>
            <a:r>
              <a:rPr lang="es-ES" sz="1600" b="1">
                <a:solidFill>
                  <a:schemeClr val="bg1">
                    <a:lumMod val="95000"/>
                  </a:schemeClr>
                </a:solidFill>
              </a:rPr>
              <a:t>atribut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233A6DC1-C191-400E-A3C3-1910048A6B1A}"/>
              </a:ext>
            </a:extLst>
          </p:cNvPr>
          <p:cNvCxnSpPr>
            <a:cxnSpLocks/>
          </p:cNvCxnSpPr>
          <p:nvPr/>
        </p:nvCxnSpPr>
        <p:spPr>
          <a:xfrm>
            <a:off x="2592198" y="1703903"/>
            <a:ext cx="1266557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Marcador de contenido 2">
            <a:extLst>
              <a:ext uri="{FF2B5EF4-FFF2-40B4-BE49-F238E27FC236}">
                <a16:creationId xmlns:a16="http://schemas.microsoft.com/office/drawing/2014/main" id="{031902ED-CB8D-49B7-ABA1-9E1DCEC2B138}"/>
              </a:ext>
            </a:extLst>
          </p:cNvPr>
          <p:cNvSpPr txBox="1">
            <a:spLocks/>
          </p:cNvSpPr>
          <p:nvPr/>
        </p:nvSpPr>
        <p:spPr>
          <a:xfrm>
            <a:off x="2156150" y="1683958"/>
            <a:ext cx="2323571" cy="252498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400">
                <a:solidFill>
                  <a:schemeClr val="bg1">
                    <a:lumMod val="95000"/>
                  </a:schemeClr>
                </a:solidFill>
              </a:rPr>
              <a:t>ser, estar, semblar, parèixer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041F5A3B-7A9E-41BC-B3DF-E3BF54477641}"/>
              </a:ext>
            </a:extLst>
          </p:cNvPr>
          <p:cNvSpPr txBox="1"/>
          <p:nvPr/>
        </p:nvSpPr>
        <p:spPr>
          <a:xfrm>
            <a:off x="159391" y="2818004"/>
            <a:ext cx="2040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u="sng">
                <a:solidFill>
                  <a:schemeClr val="bg1">
                    <a:lumMod val="95000"/>
                  </a:schemeClr>
                </a:solidFill>
              </a:rPr>
              <a:t>PREDICATIVES</a:t>
            </a:r>
          </a:p>
        </p:txBody>
      </p: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D5A105DF-D8FB-4315-BB1A-2BE9AD7E7475}"/>
              </a:ext>
            </a:extLst>
          </p:cNvPr>
          <p:cNvCxnSpPr>
            <a:cxnSpLocks/>
          </p:cNvCxnSpPr>
          <p:nvPr/>
        </p:nvCxnSpPr>
        <p:spPr>
          <a:xfrm>
            <a:off x="2145800" y="3041246"/>
            <a:ext cx="446398" cy="0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CuadroTexto 20">
            <a:extLst>
              <a:ext uri="{FF2B5EF4-FFF2-40B4-BE49-F238E27FC236}">
                <a16:creationId xmlns:a16="http://schemas.microsoft.com/office/drawing/2014/main" id="{B6E8EFAF-9AD4-4B3F-979E-F943CCE7537E}"/>
              </a:ext>
            </a:extLst>
          </p:cNvPr>
          <p:cNvSpPr txBox="1"/>
          <p:nvPr/>
        </p:nvSpPr>
        <p:spPr>
          <a:xfrm>
            <a:off x="2592198" y="2871969"/>
            <a:ext cx="29256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>
                <a:solidFill>
                  <a:schemeClr val="bg1">
                    <a:lumMod val="95000"/>
                  </a:schemeClr>
                </a:solidFill>
              </a:rPr>
              <a:t>verbs predicatius</a:t>
            </a:r>
            <a:r>
              <a:rPr lang="es-ES" sz="1600">
                <a:solidFill>
                  <a:schemeClr val="bg1">
                    <a:lumMod val="95000"/>
                  </a:schemeClr>
                </a:solidFill>
              </a:rPr>
              <a:t> + </a:t>
            </a:r>
            <a:r>
              <a:rPr lang="es-ES" sz="1600" b="1">
                <a:solidFill>
                  <a:schemeClr val="bg1">
                    <a:lumMod val="95000"/>
                  </a:schemeClr>
                </a:solidFill>
              </a:rPr>
              <a:t>complement</a:t>
            </a:r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5A5150EB-9325-4BE5-8BE5-2376AAD880BA}"/>
              </a:ext>
            </a:extLst>
          </p:cNvPr>
          <p:cNvCxnSpPr>
            <a:cxnSpLocks/>
          </p:cNvCxnSpPr>
          <p:nvPr/>
        </p:nvCxnSpPr>
        <p:spPr>
          <a:xfrm>
            <a:off x="2757970" y="3169008"/>
            <a:ext cx="134084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7" name="Marcador de contenido 2">
            <a:extLst>
              <a:ext uri="{FF2B5EF4-FFF2-40B4-BE49-F238E27FC236}">
                <a16:creationId xmlns:a16="http://schemas.microsoft.com/office/drawing/2014/main" id="{71AE419A-8EA2-4E1D-9632-8F2F16268BD7}"/>
              </a:ext>
            </a:extLst>
          </p:cNvPr>
          <p:cNvSpPr txBox="1">
            <a:spLocks/>
          </p:cNvSpPr>
          <p:nvPr/>
        </p:nvSpPr>
        <p:spPr>
          <a:xfrm>
            <a:off x="2577696" y="3150133"/>
            <a:ext cx="1701388" cy="225300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400">
                <a:solidFill>
                  <a:schemeClr val="bg1">
                    <a:lumMod val="95000"/>
                  </a:schemeClr>
                </a:solidFill>
              </a:rPr>
              <a:t>verbs no copulatius</a:t>
            </a:r>
          </a:p>
        </p:txBody>
      </p: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FC9D0C54-A897-464E-8E58-B7CFD85EE3DD}"/>
              </a:ext>
            </a:extLst>
          </p:cNvPr>
          <p:cNvCxnSpPr>
            <a:cxnSpLocks/>
          </p:cNvCxnSpPr>
          <p:nvPr/>
        </p:nvCxnSpPr>
        <p:spPr>
          <a:xfrm>
            <a:off x="4949505" y="3159127"/>
            <a:ext cx="3495" cy="612773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638D0872-F3E2-4479-950A-CA08DEBCA8F8}"/>
              </a:ext>
            </a:extLst>
          </p:cNvPr>
          <p:cNvCxnSpPr>
            <a:cxnSpLocks/>
          </p:cNvCxnSpPr>
          <p:nvPr/>
        </p:nvCxnSpPr>
        <p:spPr>
          <a:xfrm>
            <a:off x="4949505" y="3262783"/>
            <a:ext cx="142612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7CA26A62-91F1-4F39-98F0-3777FBD00360}"/>
              </a:ext>
            </a:extLst>
          </p:cNvPr>
          <p:cNvCxnSpPr>
            <a:cxnSpLocks/>
          </p:cNvCxnSpPr>
          <p:nvPr/>
        </p:nvCxnSpPr>
        <p:spPr>
          <a:xfrm>
            <a:off x="4949505" y="3514765"/>
            <a:ext cx="142612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EADB5D5A-24A5-4EA5-BD29-178482187109}"/>
              </a:ext>
            </a:extLst>
          </p:cNvPr>
          <p:cNvCxnSpPr>
            <a:cxnSpLocks/>
          </p:cNvCxnSpPr>
          <p:nvPr/>
        </p:nvCxnSpPr>
        <p:spPr>
          <a:xfrm>
            <a:off x="4962547" y="3762845"/>
            <a:ext cx="142612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uadroTexto 39">
            <a:extLst>
              <a:ext uri="{FF2B5EF4-FFF2-40B4-BE49-F238E27FC236}">
                <a16:creationId xmlns:a16="http://schemas.microsoft.com/office/drawing/2014/main" id="{1E69925B-B6D5-4359-BB29-BF8521843583}"/>
              </a:ext>
            </a:extLst>
          </p:cNvPr>
          <p:cNvSpPr txBox="1"/>
          <p:nvPr/>
        </p:nvSpPr>
        <p:spPr>
          <a:xfrm>
            <a:off x="5044623" y="3072687"/>
            <a:ext cx="33826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u="sng">
                <a:solidFill>
                  <a:schemeClr val="bg1">
                    <a:lumMod val="95000"/>
                  </a:schemeClr>
                </a:solidFill>
              </a:rPr>
              <a:t>complement directe</a:t>
            </a:r>
            <a:r>
              <a:rPr lang="es-ES" sz="1600">
                <a:solidFill>
                  <a:schemeClr val="bg1">
                    <a:lumMod val="95000"/>
                  </a:schemeClr>
                </a:solidFill>
              </a:rPr>
              <a:t> (CD): què?</a:t>
            </a:r>
          </a:p>
          <a:p>
            <a:r>
              <a:rPr lang="es-ES" sz="1600" u="sng">
                <a:solidFill>
                  <a:schemeClr val="bg1">
                    <a:lumMod val="95000"/>
                  </a:schemeClr>
                </a:solidFill>
              </a:rPr>
              <a:t>complement indirecte</a:t>
            </a:r>
            <a:r>
              <a:rPr lang="es-ES" sz="1600">
                <a:solidFill>
                  <a:schemeClr val="bg1">
                    <a:lumMod val="95000"/>
                  </a:schemeClr>
                </a:solidFill>
              </a:rPr>
              <a:t> (CI): qui? / a qui?</a:t>
            </a:r>
          </a:p>
          <a:p>
            <a:r>
              <a:rPr lang="es-ES" sz="1600" u="sng">
                <a:solidFill>
                  <a:schemeClr val="bg1">
                    <a:lumMod val="95000"/>
                  </a:schemeClr>
                </a:solidFill>
              </a:rPr>
              <a:t>complement circumstancial</a:t>
            </a:r>
            <a:r>
              <a:rPr lang="es-ES" sz="1600">
                <a:solidFill>
                  <a:schemeClr val="bg1">
                    <a:lumMod val="95000"/>
                  </a:schemeClr>
                </a:solidFill>
              </a:rPr>
              <a:t> (CC): altres</a:t>
            </a:r>
            <a:endParaRPr lang="es-ES" sz="1600" u="sng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4674A9CF-0C11-4EEA-BAAA-DBEE7B798043}"/>
              </a:ext>
            </a:extLst>
          </p:cNvPr>
          <p:cNvCxnSpPr>
            <a:cxnSpLocks/>
          </p:cNvCxnSpPr>
          <p:nvPr/>
        </p:nvCxnSpPr>
        <p:spPr>
          <a:xfrm flipH="1">
            <a:off x="2281577" y="3048836"/>
            <a:ext cx="7799" cy="1347904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4" name="CuadroTexto 43">
            <a:extLst>
              <a:ext uri="{FF2B5EF4-FFF2-40B4-BE49-F238E27FC236}">
                <a16:creationId xmlns:a16="http://schemas.microsoft.com/office/drawing/2014/main" id="{7B99C499-7A3A-49EA-BA1F-68277DD54E6D}"/>
              </a:ext>
            </a:extLst>
          </p:cNvPr>
          <p:cNvSpPr txBox="1"/>
          <p:nvPr/>
        </p:nvSpPr>
        <p:spPr>
          <a:xfrm>
            <a:off x="2575939" y="4220709"/>
            <a:ext cx="6495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>
                <a:solidFill>
                  <a:schemeClr val="bg1">
                    <a:lumMod val="95000"/>
                  </a:schemeClr>
                </a:solidFill>
              </a:rPr>
              <a:t>tipus:</a:t>
            </a:r>
          </a:p>
        </p:txBody>
      </p: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id="{31DE448C-14E7-4B47-A40D-4DC753EF6A36}"/>
              </a:ext>
            </a:extLst>
          </p:cNvPr>
          <p:cNvCxnSpPr>
            <a:cxnSpLocks/>
          </p:cNvCxnSpPr>
          <p:nvPr/>
        </p:nvCxnSpPr>
        <p:spPr>
          <a:xfrm>
            <a:off x="2267720" y="4389986"/>
            <a:ext cx="324478" cy="0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C61C8FDB-BB81-467F-874B-CE078AE59B25}"/>
              </a:ext>
            </a:extLst>
          </p:cNvPr>
          <p:cNvCxnSpPr>
            <a:cxnSpLocks/>
          </p:cNvCxnSpPr>
          <p:nvPr/>
        </p:nvCxnSpPr>
        <p:spPr>
          <a:xfrm flipH="1">
            <a:off x="3212306" y="4405313"/>
            <a:ext cx="1" cy="326449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5D385451-06BF-4723-9A47-788A3B708299}"/>
              </a:ext>
            </a:extLst>
          </p:cNvPr>
          <p:cNvCxnSpPr>
            <a:cxnSpLocks/>
          </p:cNvCxnSpPr>
          <p:nvPr/>
        </p:nvCxnSpPr>
        <p:spPr>
          <a:xfrm>
            <a:off x="3212434" y="4479780"/>
            <a:ext cx="142612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61DDD7A5-A111-41FB-B3F2-8721BE8DD83B}"/>
              </a:ext>
            </a:extLst>
          </p:cNvPr>
          <p:cNvCxnSpPr>
            <a:cxnSpLocks/>
          </p:cNvCxnSpPr>
          <p:nvPr/>
        </p:nvCxnSpPr>
        <p:spPr>
          <a:xfrm>
            <a:off x="3212434" y="4731762"/>
            <a:ext cx="142612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929050E5-94EF-4DD8-9D28-CC383CE38F6A}"/>
              </a:ext>
            </a:extLst>
          </p:cNvPr>
          <p:cNvCxnSpPr>
            <a:cxnSpLocks/>
          </p:cNvCxnSpPr>
          <p:nvPr/>
        </p:nvCxnSpPr>
        <p:spPr>
          <a:xfrm>
            <a:off x="3137629" y="4414361"/>
            <a:ext cx="72424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uadroTexto 54">
            <a:extLst>
              <a:ext uri="{FF2B5EF4-FFF2-40B4-BE49-F238E27FC236}">
                <a16:creationId xmlns:a16="http://schemas.microsoft.com/office/drawing/2014/main" id="{724F2F65-D966-4706-BBAB-453CC8333D25}"/>
              </a:ext>
            </a:extLst>
          </p:cNvPr>
          <p:cNvSpPr txBox="1"/>
          <p:nvPr/>
        </p:nvSpPr>
        <p:spPr>
          <a:xfrm>
            <a:off x="3317935" y="4289461"/>
            <a:ext cx="19995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u="sng">
                <a:solidFill>
                  <a:schemeClr val="bg1">
                    <a:lumMod val="95000"/>
                  </a:schemeClr>
                </a:solidFill>
              </a:rPr>
              <a:t>transitives</a:t>
            </a:r>
            <a:r>
              <a:rPr lang="es-ES" sz="1600">
                <a:solidFill>
                  <a:schemeClr val="bg1">
                    <a:lumMod val="95000"/>
                  </a:schemeClr>
                </a:solidFill>
              </a:rPr>
              <a:t>: amb C.D</a:t>
            </a:r>
          </a:p>
          <a:p>
            <a:r>
              <a:rPr lang="es-ES" sz="1600" u="sng">
                <a:solidFill>
                  <a:schemeClr val="bg1">
                    <a:lumMod val="95000"/>
                  </a:schemeClr>
                </a:solidFill>
              </a:rPr>
              <a:t>intransitives</a:t>
            </a:r>
            <a:r>
              <a:rPr lang="es-ES" sz="1600">
                <a:solidFill>
                  <a:schemeClr val="bg1">
                    <a:lumMod val="95000"/>
                  </a:schemeClr>
                </a:solidFill>
              </a:rPr>
              <a:t>: sense C.D</a:t>
            </a:r>
            <a:endParaRPr lang="es-ES" sz="1600" u="sng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909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ángulo 96">
            <a:extLst>
              <a:ext uri="{FF2B5EF4-FFF2-40B4-BE49-F238E27FC236}">
                <a16:creationId xmlns:a16="http://schemas.microsoft.com/office/drawing/2014/main" id="{62361E1E-EDE7-450C-ACF2-95AF666B5C25}"/>
              </a:ext>
            </a:extLst>
          </p:cNvPr>
          <p:cNvSpPr/>
          <p:nvPr/>
        </p:nvSpPr>
        <p:spPr>
          <a:xfrm>
            <a:off x="125138" y="3550514"/>
            <a:ext cx="10504762" cy="26596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6" name="Rectángulo 95">
            <a:extLst>
              <a:ext uri="{FF2B5EF4-FFF2-40B4-BE49-F238E27FC236}">
                <a16:creationId xmlns:a16="http://schemas.microsoft.com/office/drawing/2014/main" id="{20442AD8-C222-451C-8C0F-1C984203CFDD}"/>
              </a:ext>
            </a:extLst>
          </p:cNvPr>
          <p:cNvSpPr/>
          <p:nvPr/>
        </p:nvSpPr>
        <p:spPr>
          <a:xfrm>
            <a:off x="125138" y="1254941"/>
            <a:ext cx="10504762" cy="18464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Flecha: pentágono 2">
            <a:extLst>
              <a:ext uri="{FF2B5EF4-FFF2-40B4-BE49-F238E27FC236}">
                <a16:creationId xmlns:a16="http://schemas.microsoft.com/office/drawing/2014/main" id="{47A2FC9D-B261-4DE9-BD3C-17FC02CE719B}"/>
              </a:ext>
            </a:extLst>
          </p:cNvPr>
          <p:cNvSpPr/>
          <p:nvPr/>
        </p:nvSpPr>
        <p:spPr>
          <a:xfrm>
            <a:off x="0" y="237769"/>
            <a:ext cx="12192000" cy="713064"/>
          </a:xfrm>
          <a:prstGeom prst="homePlate">
            <a:avLst>
              <a:gd name="adj" fmla="val 676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C172CF2-C66F-4551-8CC1-28CE78457E0C}"/>
              </a:ext>
            </a:extLst>
          </p:cNvPr>
          <p:cNvSpPr txBox="1"/>
          <p:nvPr/>
        </p:nvSpPr>
        <p:spPr>
          <a:xfrm>
            <a:off x="248630" y="258377"/>
            <a:ext cx="11537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>
                <a:solidFill>
                  <a:schemeClr val="bg1">
                    <a:lumMod val="95000"/>
                  </a:schemeClr>
                </a:solidFill>
                <a:latin typeface="Cooper Black" panose="0208090404030B020404" pitchFamily="18" charset="0"/>
              </a:rPr>
              <a:t>TIPUS D’ORACIONS SEGONS EL </a:t>
            </a:r>
            <a:r>
              <a:rPr lang="es-ES" sz="3200" u="sng">
                <a:solidFill>
                  <a:schemeClr val="bg1">
                    <a:lumMod val="95000"/>
                  </a:schemeClr>
                </a:solidFill>
                <a:latin typeface="Cooper Black" panose="0208090404030B020404" pitchFamily="18" charset="0"/>
              </a:rPr>
              <a:t>TIPUS DE SUBJECTE</a:t>
            </a:r>
            <a:endParaRPr lang="es-ES" sz="3200">
              <a:solidFill>
                <a:schemeClr val="bg1">
                  <a:lumMod val="95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5E33048-FD59-40CD-A26D-0B0E840C134A}"/>
              </a:ext>
            </a:extLst>
          </p:cNvPr>
          <p:cNvSpPr txBox="1"/>
          <p:nvPr/>
        </p:nvSpPr>
        <p:spPr>
          <a:xfrm>
            <a:off x="159391" y="1325460"/>
            <a:ext cx="1749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u="sng">
                <a:solidFill>
                  <a:schemeClr val="bg1">
                    <a:lumMod val="95000"/>
                  </a:schemeClr>
                </a:solidFill>
              </a:rPr>
              <a:t>PERSONALS</a:t>
            </a:r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A28D026E-FF5A-4A88-9097-8CA170561B64}"/>
              </a:ext>
            </a:extLst>
          </p:cNvPr>
          <p:cNvCxnSpPr>
            <a:cxnSpLocks/>
          </p:cNvCxnSpPr>
          <p:nvPr/>
        </p:nvCxnSpPr>
        <p:spPr>
          <a:xfrm>
            <a:off x="2019965" y="1556292"/>
            <a:ext cx="446398" cy="0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5CEC212-8432-495D-A4DE-E24E964BF1FC}"/>
              </a:ext>
            </a:extLst>
          </p:cNvPr>
          <p:cNvSpPr txBox="1"/>
          <p:nvPr/>
        </p:nvSpPr>
        <p:spPr>
          <a:xfrm>
            <a:off x="2466363" y="1387015"/>
            <a:ext cx="1446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>
                    <a:lumMod val="95000"/>
                  </a:schemeClr>
                </a:solidFill>
              </a:rPr>
              <a:t>amb </a:t>
            </a:r>
            <a:r>
              <a:rPr lang="es-ES" u="sng">
                <a:solidFill>
                  <a:schemeClr val="bg1">
                    <a:lumMod val="95000"/>
                  </a:schemeClr>
                </a:solidFill>
              </a:rPr>
              <a:t>subjecte</a:t>
            </a:r>
          </a:p>
        </p:txBody>
      </p: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id="{F52AAFA6-929F-4ABF-B5E0-6D7CE3C44811}"/>
              </a:ext>
            </a:extLst>
          </p:cNvPr>
          <p:cNvCxnSpPr>
            <a:cxnSpLocks/>
          </p:cNvCxnSpPr>
          <p:nvPr/>
        </p:nvCxnSpPr>
        <p:spPr>
          <a:xfrm>
            <a:off x="2019965" y="1926806"/>
            <a:ext cx="446398" cy="0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037D2EE-90AD-4574-B559-318A876CBC19}"/>
              </a:ext>
            </a:extLst>
          </p:cNvPr>
          <p:cNvSpPr txBox="1"/>
          <p:nvPr/>
        </p:nvSpPr>
        <p:spPr>
          <a:xfrm>
            <a:off x="2466363" y="1733595"/>
            <a:ext cx="1963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>
                    <a:lumMod val="95000"/>
                  </a:schemeClr>
                </a:solidFill>
              </a:rPr>
              <a:t>amb</a:t>
            </a:r>
            <a:r>
              <a:rPr lang="es-ES" b="1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s-ES" u="sng">
                <a:solidFill>
                  <a:schemeClr val="bg1">
                    <a:lumMod val="95000"/>
                  </a:schemeClr>
                </a:solidFill>
              </a:rPr>
              <a:t>subjecte elidit</a:t>
            </a:r>
          </a:p>
        </p:txBody>
      </p: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DC9ADCBC-0C38-4D47-90ED-9DF022D80F71}"/>
              </a:ext>
            </a:extLst>
          </p:cNvPr>
          <p:cNvCxnSpPr>
            <a:cxnSpLocks/>
          </p:cNvCxnSpPr>
          <p:nvPr/>
        </p:nvCxnSpPr>
        <p:spPr>
          <a:xfrm flipH="1">
            <a:off x="2039456" y="1552515"/>
            <a:ext cx="1" cy="374291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A4BB460E-9D4C-471F-BA08-C3FCC91F8BBB}"/>
              </a:ext>
            </a:extLst>
          </p:cNvPr>
          <p:cNvCxnSpPr>
            <a:cxnSpLocks/>
          </p:cNvCxnSpPr>
          <p:nvPr/>
        </p:nvCxnSpPr>
        <p:spPr>
          <a:xfrm>
            <a:off x="1873552" y="1552515"/>
            <a:ext cx="165904" cy="0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7" name="CuadroTexto 36">
            <a:extLst>
              <a:ext uri="{FF2B5EF4-FFF2-40B4-BE49-F238E27FC236}">
                <a16:creationId xmlns:a16="http://schemas.microsoft.com/office/drawing/2014/main" id="{3A1D8E4F-9CB9-44E3-AB2A-3F1F0F76C819}"/>
              </a:ext>
            </a:extLst>
          </p:cNvPr>
          <p:cNvSpPr txBox="1"/>
          <p:nvPr/>
        </p:nvSpPr>
        <p:spPr>
          <a:xfrm>
            <a:off x="159391" y="2183996"/>
            <a:ext cx="20730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u="sng">
                <a:solidFill>
                  <a:schemeClr val="bg1">
                    <a:lumMod val="95000"/>
                  </a:schemeClr>
                </a:solidFill>
              </a:rPr>
              <a:t>IMPERSONALS</a:t>
            </a:r>
          </a:p>
        </p:txBody>
      </p: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4167BCC2-592D-4053-8741-594645D8CBEC}"/>
              </a:ext>
            </a:extLst>
          </p:cNvPr>
          <p:cNvCxnSpPr>
            <a:cxnSpLocks/>
          </p:cNvCxnSpPr>
          <p:nvPr/>
        </p:nvCxnSpPr>
        <p:spPr>
          <a:xfrm>
            <a:off x="2289376" y="2422652"/>
            <a:ext cx="446398" cy="0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CuadroTexto 38">
            <a:extLst>
              <a:ext uri="{FF2B5EF4-FFF2-40B4-BE49-F238E27FC236}">
                <a16:creationId xmlns:a16="http://schemas.microsoft.com/office/drawing/2014/main" id="{9620CD0B-1D3A-4F4A-9187-17A54A298F3B}"/>
              </a:ext>
            </a:extLst>
          </p:cNvPr>
          <p:cNvSpPr txBox="1"/>
          <p:nvPr/>
        </p:nvSpPr>
        <p:spPr>
          <a:xfrm>
            <a:off x="2705275" y="2221153"/>
            <a:ext cx="2005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>
                    <a:lumMod val="95000"/>
                  </a:schemeClr>
                </a:solidFill>
              </a:rPr>
              <a:t>verbs </a:t>
            </a:r>
            <a:r>
              <a:rPr lang="es-ES" u="sng">
                <a:solidFill>
                  <a:schemeClr val="bg1">
                    <a:lumMod val="95000"/>
                  </a:schemeClr>
                </a:solidFill>
              </a:rPr>
              <a:t>metereològics</a:t>
            </a:r>
          </a:p>
        </p:txBody>
      </p:sp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id="{544108B9-4629-47C2-9AB2-A4F1CDC94C79}"/>
              </a:ext>
            </a:extLst>
          </p:cNvPr>
          <p:cNvCxnSpPr>
            <a:cxnSpLocks/>
          </p:cNvCxnSpPr>
          <p:nvPr/>
        </p:nvCxnSpPr>
        <p:spPr>
          <a:xfrm>
            <a:off x="2289376" y="2793166"/>
            <a:ext cx="446398" cy="0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3" name="CuadroTexto 42">
            <a:extLst>
              <a:ext uri="{FF2B5EF4-FFF2-40B4-BE49-F238E27FC236}">
                <a16:creationId xmlns:a16="http://schemas.microsoft.com/office/drawing/2014/main" id="{BD149A91-2C33-459D-B4E6-1993D1848CDA}"/>
              </a:ext>
            </a:extLst>
          </p:cNvPr>
          <p:cNvSpPr txBox="1"/>
          <p:nvPr/>
        </p:nvSpPr>
        <p:spPr>
          <a:xfrm>
            <a:off x="2735774" y="2599955"/>
            <a:ext cx="1402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>
                    <a:lumMod val="95000"/>
                  </a:schemeClr>
                </a:solidFill>
              </a:rPr>
              <a:t>verb </a:t>
            </a:r>
            <a:r>
              <a:rPr lang="es-ES" u="sng">
                <a:solidFill>
                  <a:schemeClr val="bg1">
                    <a:lumMod val="95000"/>
                  </a:schemeClr>
                </a:solidFill>
              </a:rPr>
              <a:t>haver-hi</a:t>
            </a:r>
          </a:p>
        </p:txBody>
      </p: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A1692AB2-C538-423F-BEED-47C113AA9AB7}"/>
              </a:ext>
            </a:extLst>
          </p:cNvPr>
          <p:cNvCxnSpPr>
            <a:cxnSpLocks/>
          </p:cNvCxnSpPr>
          <p:nvPr/>
        </p:nvCxnSpPr>
        <p:spPr>
          <a:xfrm flipH="1">
            <a:off x="2308867" y="2418875"/>
            <a:ext cx="1" cy="374291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9A4479A8-BF6D-484B-B8C7-CE712B889EA7}"/>
              </a:ext>
            </a:extLst>
          </p:cNvPr>
          <p:cNvCxnSpPr>
            <a:cxnSpLocks/>
          </p:cNvCxnSpPr>
          <p:nvPr/>
        </p:nvCxnSpPr>
        <p:spPr>
          <a:xfrm>
            <a:off x="2142963" y="2418875"/>
            <a:ext cx="165904" cy="0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2" name="CuadroTexto 51">
            <a:extLst>
              <a:ext uri="{FF2B5EF4-FFF2-40B4-BE49-F238E27FC236}">
                <a16:creationId xmlns:a16="http://schemas.microsoft.com/office/drawing/2014/main" id="{423B5E94-FAED-431E-ADA6-5FAFE28636A3}"/>
              </a:ext>
            </a:extLst>
          </p:cNvPr>
          <p:cNvSpPr txBox="1"/>
          <p:nvPr/>
        </p:nvSpPr>
        <p:spPr>
          <a:xfrm>
            <a:off x="248630" y="178712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>
                    <a:lumMod val="95000"/>
                  </a:schemeClr>
                </a:solidFill>
              </a:rPr>
              <a:t>o</a:t>
            </a:r>
          </a:p>
        </p:txBody>
      </p:sp>
      <p:sp>
        <p:nvSpPr>
          <p:cNvPr id="7" name="Cerrar llave 6">
            <a:extLst>
              <a:ext uri="{FF2B5EF4-FFF2-40B4-BE49-F238E27FC236}">
                <a16:creationId xmlns:a16="http://schemas.microsoft.com/office/drawing/2014/main" id="{EF1D67FC-4F1F-480F-9DBE-3A8B2F6D2A26}"/>
              </a:ext>
            </a:extLst>
          </p:cNvPr>
          <p:cNvSpPr/>
          <p:nvPr/>
        </p:nvSpPr>
        <p:spPr>
          <a:xfrm>
            <a:off x="4711145" y="2369025"/>
            <a:ext cx="45719" cy="553271"/>
          </a:xfrm>
          <a:prstGeom prst="rightBrac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Cerrar llave 52">
            <a:extLst>
              <a:ext uri="{FF2B5EF4-FFF2-40B4-BE49-F238E27FC236}">
                <a16:creationId xmlns:a16="http://schemas.microsoft.com/office/drawing/2014/main" id="{9641ECBF-874C-4E3B-BBCE-DC3071C21B51}"/>
              </a:ext>
            </a:extLst>
          </p:cNvPr>
          <p:cNvSpPr/>
          <p:nvPr/>
        </p:nvSpPr>
        <p:spPr>
          <a:xfrm>
            <a:off x="4711144" y="1474993"/>
            <a:ext cx="45719" cy="553271"/>
          </a:xfrm>
          <a:prstGeom prst="rightBrac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6EB0861-2A50-456D-AB89-02E15C68B482}"/>
              </a:ext>
            </a:extLst>
          </p:cNvPr>
          <p:cNvSpPr txBox="1"/>
          <p:nvPr/>
        </p:nvSpPr>
        <p:spPr>
          <a:xfrm>
            <a:off x="4734003" y="1564318"/>
            <a:ext cx="27478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>
                <a:solidFill>
                  <a:schemeClr val="bg1">
                    <a:lumMod val="95000"/>
                  </a:schemeClr>
                </a:solidFill>
              </a:rPr>
              <a:t>amb subjecte que apareix o no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FF525F49-4DD8-4B30-90D3-A8412CC80C72}"/>
              </a:ext>
            </a:extLst>
          </p:cNvPr>
          <p:cNvSpPr txBox="1"/>
          <p:nvPr/>
        </p:nvSpPr>
        <p:spPr>
          <a:xfrm>
            <a:off x="4734003" y="2440595"/>
            <a:ext cx="1330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>
                <a:solidFill>
                  <a:schemeClr val="bg1">
                    <a:lumMod val="95000"/>
                  </a:schemeClr>
                </a:solidFill>
              </a:rPr>
              <a:t>sense subjecte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4C7565A6-63E0-4998-9D3B-42AC6B716510}"/>
              </a:ext>
            </a:extLst>
          </p:cNvPr>
          <p:cNvSpPr txBox="1"/>
          <p:nvPr/>
        </p:nvSpPr>
        <p:spPr>
          <a:xfrm>
            <a:off x="159391" y="3556697"/>
            <a:ext cx="12770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u="sng">
                <a:solidFill>
                  <a:schemeClr val="bg1">
                    <a:lumMod val="95000"/>
                  </a:schemeClr>
                </a:solidFill>
              </a:rPr>
              <a:t>ACTIVES</a:t>
            </a:r>
          </a:p>
        </p:txBody>
      </p:sp>
      <p:cxnSp>
        <p:nvCxnSpPr>
          <p:cNvPr id="57" name="Conector recto de flecha 56">
            <a:extLst>
              <a:ext uri="{FF2B5EF4-FFF2-40B4-BE49-F238E27FC236}">
                <a16:creationId xmlns:a16="http://schemas.microsoft.com/office/drawing/2014/main" id="{C21D8A3F-5E76-48FC-ABC7-106FDA54E97E}"/>
              </a:ext>
            </a:extLst>
          </p:cNvPr>
          <p:cNvCxnSpPr>
            <a:cxnSpLocks/>
          </p:cNvCxnSpPr>
          <p:nvPr/>
        </p:nvCxnSpPr>
        <p:spPr>
          <a:xfrm>
            <a:off x="1412619" y="3787528"/>
            <a:ext cx="446398" cy="0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8" name="CuadroTexto 57">
            <a:extLst>
              <a:ext uri="{FF2B5EF4-FFF2-40B4-BE49-F238E27FC236}">
                <a16:creationId xmlns:a16="http://schemas.microsoft.com/office/drawing/2014/main" id="{BAD0B212-38D0-413F-A890-E3EBC94FC12B}"/>
              </a:ext>
            </a:extLst>
          </p:cNvPr>
          <p:cNvSpPr txBox="1"/>
          <p:nvPr/>
        </p:nvSpPr>
        <p:spPr>
          <a:xfrm>
            <a:off x="1859017" y="3618251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>
                    <a:lumMod val="95000"/>
                  </a:schemeClr>
                </a:solidFill>
              </a:rPr>
              <a:t>el subjecte fa l’acció.</a:t>
            </a:r>
            <a:endParaRPr lang="es-ES" u="sng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B695B5F3-274E-44DC-93CC-654384AB0ED6}"/>
              </a:ext>
            </a:extLst>
          </p:cNvPr>
          <p:cNvSpPr txBox="1"/>
          <p:nvPr/>
        </p:nvSpPr>
        <p:spPr>
          <a:xfrm>
            <a:off x="159391" y="5107519"/>
            <a:ext cx="12532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u="sng">
                <a:solidFill>
                  <a:schemeClr val="bg1">
                    <a:lumMod val="95000"/>
                  </a:schemeClr>
                </a:solidFill>
              </a:rPr>
              <a:t>PASIVES</a:t>
            </a:r>
          </a:p>
        </p:txBody>
      </p:sp>
      <p:cxnSp>
        <p:nvCxnSpPr>
          <p:cNvPr id="65" name="Conector recto de flecha 64">
            <a:extLst>
              <a:ext uri="{FF2B5EF4-FFF2-40B4-BE49-F238E27FC236}">
                <a16:creationId xmlns:a16="http://schemas.microsoft.com/office/drawing/2014/main" id="{424FD211-DA8D-479B-A860-E93A08EA0298}"/>
              </a:ext>
            </a:extLst>
          </p:cNvPr>
          <p:cNvCxnSpPr>
            <a:cxnSpLocks/>
          </p:cNvCxnSpPr>
          <p:nvPr/>
        </p:nvCxnSpPr>
        <p:spPr>
          <a:xfrm>
            <a:off x="1412619" y="5350587"/>
            <a:ext cx="446398" cy="0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7" name="CuadroTexto 66">
            <a:extLst>
              <a:ext uri="{FF2B5EF4-FFF2-40B4-BE49-F238E27FC236}">
                <a16:creationId xmlns:a16="http://schemas.microsoft.com/office/drawing/2014/main" id="{68B4F443-3C84-4F81-A435-5515A3ADC3AA}"/>
              </a:ext>
            </a:extLst>
          </p:cNvPr>
          <p:cNvSpPr txBox="1"/>
          <p:nvPr/>
        </p:nvSpPr>
        <p:spPr>
          <a:xfrm>
            <a:off x="1828518" y="5149088"/>
            <a:ext cx="3940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>
                    <a:lumMod val="95000"/>
                  </a:schemeClr>
                </a:solidFill>
              </a:rPr>
              <a:t>el complement agent és el que fa l’acció.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E149FC64-5DAA-4AC1-B65E-4065CC42384D}"/>
              </a:ext>
            </a:extLst>
          </p:cNvPr>
          <p:cNvSpPr txBox="1"/>
          <p:nvPr/>
        </p:nvSpPr>
        <p:spPr>
          <a:xfrm>
            <a:off x="248630" y="446658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bg1">
                    <a:lumMod val="95000"/>
                  </a:schemeClr>
                </a:solidFill>
              </a:rPr>
              <a:t>o</a:t>
            </a: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4706AFA9-EB4E-40DF-AD7A-4E917B9B74C9}"/>
              </a:ext>
            </a:extLst>
          </p:cNvPr>
          <p:cNvSpPr txBox="1"/>
          <p:nvPr/>
        </p:nvSpPr>
        <p:spPr>
          <a:xfrm>
            <a:off x="829739" y="4095304"/>
            <a:ext cx="1906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>
                <a:solidFill>
                  <a:schemeClr val="bg1">
                    <a:lumMod val="95000"/>
                  </a:schemeClr>
                </a:solidFill>
              </a:rPr>
              <a:t>Jo he comprat unes flors</a:t>
            </a:r>
            <a:endParaRPr lang="es-ES" sz="1400" u="sng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A2E29C6A-A349-46C5-B382-94125A8AF44E}"/>
              </a:ext>
            </a:extLst>
          </p:cNvPr>
          <p:cNvCxnSpPr>
            <a:cxnSpLocks/>
          </p:cNvCxnSpPr>
          <p:nvPr/>
        </p:nvCxnSpPr>
        <p:spPr>
          <a:xfrm>
            <a:off x="917342" y="4340492"/>
            <a:ext cx="158983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478BEA11-4830-4465-B9EF-821A1086B05A}"/>
              </a:ext>
            </a:extLst>
          </p:cNvPr>
          <p:cNvCxnSpPr>
            <a:cxnSpLocks/>
          </p:cNvCxnSpPr>
          <p:nvPr/>
        </p:nvCxnSpPr>
        <p:spPr>
          <a:xfrm>
            <a:off x="1975967" y="4337486"/>
            <a:ext cx="640233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CuadroTexto 78">
            <a:extLst>
              <a:ext uri="{FF2B5EF4-FFF2-40B4-BE49-F238E27FC236}">
                <a16:creationId xmlns:a16="http://schemas.microsoft.com/office/drawing/2014/main" id="{C2DEA1AE-0997-417A-9D3C-8B89129D7580}"/>
              </a:ext>
            </a:extLst>
          </p:cNvPr>
          <p:cNvSpPr txBox="1"/>
          <p:nvPr/>
        </p:nvSpPr>
        <p:spPr>
          <a:xfrm>
            <a:off x="786005" y="4299815"/>
            <a:ext cx="4331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>
                <a:solidFill>
                  <a:schemeClr val="bg1">
                    <a:lumMod val="95000"/>
                  </a:schemeClr>
                </a:solidFill>
              </a:rPr>
              <a:t>subj.</a:t>
            </a:r>
            <a:endParaRPr lang="es-ES" sz="1050" u="sng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20EE405C-3075-4DB0-93F3-609EC640C014}"/>
              </a:ext>
            </a:extLst>
          </p:cNvPr>
          <p:cNvSpPr txBox="1"/>
          <p:nvPr/>
        </p:nvSpPr>
        <p:spPr>
          <a:xfrm>
            <a:off x="2120099" y="4279761"/>
            <a:ext cx="3385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>
                <a:solidFill>
                  <a:schemeClr val="bg1">
                    <a:lumMod val="95000"/>
                  </a:schemeClr>
                </a:solidFill>
              </a:rPr>
              <a:t>c.d</a:t>
            </a:r>
            <a:endParaRPr lang="es-ES" sz="1050" u="sng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C71F5DF7-C404-4D9D-84F7-66D648D33F3B}"/>
              </a:ext>
            </a:extLst>
          </p:cNvPr>
          <p:cNvSpPr txBox="1"/>
          <p:nvPr/>
        </p:nvSpPr>
        <p:spPr>
          <a:xfrm>
            <a:off x="806582" y="5640237"/>
            <a:ext cx="29016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>
                <a:solidFill>
                  <a:schemeClr val="bg1">
                    <a:lumMod val="95000"/>
                  </a:schemeClr>
                </a:solidFill>
              </a:rPr>
              <a:t>Unes flors han sigut comprades per mi</a:t>
            </a:r>
            <a:endParaRPr lang="es-ES" sz="1400" u="sng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88" name="Conector recto 87">
            <a:extLst>
              <a:ext uri="{FF2B5EF4-FFF2-40B4-BE49-F238E27FC236}">
                <a16:creationId xmlns:a16="http://schemas.microsoft.com/office/drawing/2014/main" id="{B8C6B3C3-FF15-4EDA-9ABC-CA526AF33353}"/>
              </a:ext>
            </a:extLst>
          </p:cNvPr>
          <p:cNvCxnSpPr>
            <a:cxnSpLocks/>
          </p:cNvCxnSpPr>
          <p:nvPr/>
        </p:nvCxnSpPr>
        <p:spPr>
          <a:xfrm flipV="1">
            <a:off x="917342" y="5882561"/>
            <a:ext cx="660633" cy="3006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cto 88">
            <a:extLst>
              <a:ext uri="{FF2B5EF4-FFF2-40B4-BE49-F238E27FC236}">
                <a16:creationId xmlns:a16="http://schemas.microsoft.com/office/drawing/2014/main" id="{E514EB11-D156-45DF-833D-2DF2BC53ED10}"/>
              </a:ext>
            </a:extLst>
          </p:cNvPr>
          <p:cNvCxnSpPr>
            <a:cxnSpLocks/>
          </p:cNvCxnSpPr>
          <p:nvPr/>
        </p:nvCxnSpPr>
        <p:spPr>
          <a:xfrm>
            <a:off x="3158632" y="5886474"/>
            <a:ext cx="42911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CuadroTexto 89">
            <a:extLst>
              <a:ext uri="{FF2B5EF4-FFF2-40B4-BE49-F238E27FC236}">
                <a16:creationId xmlns:a16="http://schemas.microsoft.com/office/drawing/2014/main" id="{3B480EDB-F02A-4CA1-A9E6-AA3FD14AAB0D}"/>
              </a:ext>
            </a:extLst>
          </p:cNvPr>
          <p:cNvSpPr txBox="1"/>
          <p:nvPr/>
        </p:nvSpPr>
        <p:spPr>
          <a:xfrm>
            <a:off x="829739" y="5829538"/>
            <a:ext cx="8483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>
                <a:solidFill>
                  <a:schemeClr val="bg1">
                    <a:lumMod val="95000"/>
                  </a:schemeClr>
                </a:solidFill>
              </a:rPr>
              <a:t>subj. pacient</a:t>
            </a:r>
            <a:endParaRPr lang="es-ES" sz="1050" u="sng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F7636C72-83C4-44AC-A904-B556F6222B60}"/>
              </a:ext>
            </a:extLst>
          </p:cNvPr>
          <p:cNvSpPr txBox="1"/>
          <p:nvPr/>
        </p:nvSpPr>
        <p:spPr>
          <a:xfrm>
            <a:off x="3085291" y="5806608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>
                <a:solidFill>
                  <a:schemeClr val="bg1">
                    <a:lumMod val="95000"/>
                  </a:schemeClr>
                </a:solidFill>
              </a:rPr>
              <a:t>c.agent</a:t>
            </a:r>
            <a:endParaRPr lang="es-ES" sz="1050" u="sng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4" name="Rectángulo: esquina doblada 93">
            <a:extLst>
              <a:ext uri="{FF2B5EF4-FFF2-40B4-BE49-F238E27FC236}">
                <a16:creationId xmlns:a16="http://schemas.microsoft.com/office/drawing/2014/main" id="{75A1D6BA-968A-4C29-8787-72B30FA2C9F8}"/>
              </a:ext>
            </a:extLst>
          </p:cNvPr>
          <p:cNvSpPr/>
          <p:nvPr/>
        </p:nvSpPr>
        <p:spPr>
          <a:xfrm>
            <a:off x="10852103" y="4817045"/>
            <a:ext cx="1339897" cy="461664"/>
          </a:xfrm>
          <a:prstGeom prst="foldedCorner">
            <a:avLst>
              <a:gd name="adj" fmla="val 224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4E3DAD9D-E5DB-4729-9FE9-4804E0AF415A}"/>
              </a:ext>
            </a:extLst>
          </p:cNvPr>
          <p:cNvSpPr txBox="1"/>
          <p:nvPr/>
        </p:nvSpPr>
        <p:spPr>
          <a:xfrm>
            <a:off x="10852103" y="4801657"/>
            <a:ext cx="1329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b="1">
                <a:solidFill>
                  <a:schemeClr val="bg1">
                    <a:lumMod val="95000"/>
                  </a:schemeClr>
                </a:solidFill>
              </a:rPr>
              <a:t>C.AGENT:</a:t>
            </a:r>
            <a:r>
              <a:rPr lang="es-ES" sz="1200">
                <a:solidFill>
                  <a:schemeClr val="bg1">
                    <a:lumMod val="95000"/>
                  </a:schemeClr>
                </a:solidFill>
              </a:rPr>
              <a:t> sempre comença per “per”</a:t>
            </a:r>
            <a:endParaRPr lang="es-ES" sz="1200" b="1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57E6B972-BE5C-49CD-9031-F9FF8A8B808C}"/>
              </a:ext>
            </a:extLst>
          </p:cNvPr>
          <p:cNvSpPr txBox="1"/>
          <p:nvPr/>
        </p:nvSpPr>
        <p:spPr>
          <a:xfrm>
            <a:off x="5281429" y="3108883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2344729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00DE91D3-5A73-4C60-B532-3DA6D41E75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072421"/>
              </p:ext>
            </p:extLst>
          </p:nvPr>
        </p:nvGraphicFramePr>
        <p:xfrm>
          <a:off x="2292058" y="1474675"/>
          <a:ext cx="8128000" cy="1803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71713381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28797419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" sz="2800">
                          <a:solidFill>
                            <a:schemeClr val="bg1"/>
                          </a:solidFill>
                        </a:rPr>
                        <a:t>TIPUS D’ORACIONS</a:t>
                      </a:r>
                      <a:r>
                        <a:rPr lang="es-ES" sz="2800" b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s-ES" sz="2400" b="0">
                          <a:solidFill>
                            <a:schemeClr val="bg1"/>
                          </a:solidFill>
                        </a:rPr>
                        <a:t>segons...</a:t>
                      </a:r>
                      <a:endParaRPr lang="es-ES" sz="28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rgbClr val="EAD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173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/>
                        <a:t>Quantitat de verbs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/>
                        <a:t>Actitud del parlant</a:t>
                      </a:r>
                    </a:p>
                  </a:txBody>
                  <a:tcPr>
                    <a:solidFill>
                      <a:srgbClr val="EAD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91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/>
                        <a:t>Tipus de verbs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/>
                        <a:t>Tipus de subjecte: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/>
                        <a:t>personal/impersonal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/>
                        <a:t>activa/pasiva</a:t>
                      </a:r>
                    </a:p>
                  </a:txBody>
                  <a:tcPr>
                    <a:solidFill>
                      <a:srgbClr val="F5EB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729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7795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F500AE-6E77-458E-A484-607502EC9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L’ACCENTUACIó</a:t>
            </a:r>
          </a:p>
        </p:txBody>
      </p:sp>
      <p:graphicFrame>
        <p:nvGraphicFramePr>
          <p:cNvPr id="4" name="Tabla 5">
            <a:extLst>
              <a:ext uri="{FF2B5EF4-FFF2-40B4-BE49-F238E27FC236}">
                <a16:creationId xmlns:a16="http://schemas.microsoft.com/office/drawing/2014/main" id="{92439A86-B290-4C76-B948-6DED40EFF4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381403"/>
              </p:ext>
            </p:extLst>
          </p:nvPr>
        </p:nvGraphicFramePr>
        <p:xfrm>
          <a:off x="1024128" y="2084832"/>
          <a:ext cx="5987666" cy="2011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901377">
                  <a:extLst>
                    <a:ext uri="{9D8B030D-6E8A-4147-A177-3AD203B41FA5}">
                      <a16:colId xmlns:a16="http://schemas.microsoft.com/office/drawing/2014/main" val="2161207081"/>
                    </a:ext>
                  </a:extLst>
                </a:gridCol>
                <a:gridCol w="2086289">
                  <a:extLst>
                    <a:ext uri="{9D8B030D-6E8A-4147-A177-3AD203B41FA5}">
                      <a16:colId xmlns:a16="http://schemas.microsoft.com/office/drawing/2014/main" val="37432817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2000" u="sng">
                          <a:latin typeface="Cooper Black" panose="0208090404030B020404" pitchFamily="18" charset="0"/>
                        </a:rPr>
                        <a:t>AGUDES</a:t>
                      </a:r>
                    </a:p>
                    <a:p>
                      <a:r>
                        <a:rPr lang="es-ES" b="0" u="none"/>
                        <a:t>Acabades en </a:t>
                      </a:r>
                      <a:r>
                        <a:rPr lang="es-ES" b="0" u="sng"/>
                        <a:t>vocal</a:t>
                      </a:r>
                      <a:r>
                        <a:rPr lang="es-ES" b="0" u="none"/>
                        <a:t>, </a:t>
                      </a:r>
                      <a:r>
                        <a:rPr lang="es-ES" b="0" u="sng"/>
                        <a:t>vocal+s</a:t>
                      </a:r>
                      <a:r>
                        <a:rPr lang="es-ES" b="0" u="none"/>
                        <a:t>, </a:t>
                      </a:r>
                      <a:r>
                        <a:rPr lang="es-ES" b="0" u="sng"/>
                        <a:t>-en</a:t>
                      </a:r>
                      <a:r>
                        <a:rPr lang="es-ES" b="0" u="none"/>
                        <a:t>, </a:t>
                      </a:r>
                      <a:r>
                        <a:rPr lang="es-ES" b="0" u="sng"/>
                        <a:t>-in</a:t>
                      </a:r>
                      <a:r>
                        <a:rPr lang="es-ES" b="0" u="none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Síl·laba tònica en:</a:t>
                      </a:r>
                    </a:p>
                    <a:p>
                      <a:endParaRPr lang="es-ES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998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b="1" u="sng">
                          <a:latin typeface="Cooper Black" panose="0208090404030B020404" pitchFamily="18" charset="0"/>
                        </a:rPr>
                        <a:t>PLANES</a:t>
                      </a:r>
                      <a:endParaRPr lang="es-ES" sz="2000" b="0" u="none">
                        <a:latin typeface="Cooper Black" panose="0208090404030B020404" pitchFamily="18" charset="0"/>
                      </a:endParaRPr>
                    </a:p>
                    <a:p>
                      <a:r>
                        <a:rPr lang="es-ES" b="0" u="none"/>
                        <a:t>No acabades en </a:t>
                      </a:r>
                      <a:r>
                        <a:rPr lang="es-ES" b="0" u="sng"/>
                        <a:t>vocal</a:t>
                      </a:r>
                      <a:r>
                        <a:rPr lang="es-ES" b="0" u="none"/>
                        <a:t>, </a:t>
                      </a:r>
                      <a:r>
                        <a:rPr lang="es-ES" b="0" u="sng"/>
                        <a:t>vocal+s</a:t>
                      </a:r>
                      <a:r>
                        <a:rPr lang="es-ES" b="0" u="none"/>
                        <a:t>, </a:t>
                      </a:r>
                      <a:r>
                        <a:rPr lang="es-ES" b="0" u="sng"/>
                        <a:t>-en</a:t>
                      </a:r>
                      <a:r>
                        <a:rPr lang="es-ES" b="0" u="none"/>
                        <a:t>, </a:t>
                      </a:r>
                      <a:r>
                        <a:rPr lang="es-ES" b="0" u="sng"/>
                        <a:t>-in</a:t>
                      </a:r>
                      <a:r>
                        <a:rPr lang="es-ES" b="0" u="none"/>
                        <a:t>.</a:t>
                      </a:r>
                      <a:endParaRPr lang="es-ES" b="1" u="sn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/>
                        <a:t>Síl·laba tònica en:</a:t>
                      </a:r>
                    </a:p>
                    <a:p>
                      <a:endParaRPr lang="es-ES" b="1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099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b="1" u="sng">
                          <a:latin typeface="Cooper Black" panose="0208090404030B020404" pitchFamily="18" charset="0"/>
                        </a:rPr>
                        <a:t>ESDRÚIXOLES</a:t>
                      </a:r>
                      <a:endParaRPr lang="es-ES" sz="2000" b="0" u="none">
                        <a:latin typeface="Cooper Black" panose="0208090404030B020404" pitchFamily="18" charset="0"/>
                      </a:endParaRPr>
                    </a:p>
                    <a:p>
                      <a:r>
                        <a:rPr lang="es-ES" b="0" u="sng"/>
                        <a:t>Sempre</a:t>
                      </a:r>
                      <a:r>
                        <a:rPr lang="es-ES" b="0" u="none"/>
                        <a:t>.</a:t>
                      </a:r>
                      <a:endParaRPr lang="es-ES" b="1" u="sn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/>
                        <a:t>Síl·laba tònica en:</a:t>
                      </a:r>
                    </a:p>
                    <a:p>
                      <a:endParaRPr lang="es-ES" b="1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257688"/>
                  </a:ext>
                </a:extLst>
              </a:tr>
            </a:tbl>
          </a:graphicData>
        </a:graphic>
      </p:graphicFrame>
      <p:sp>
        <p:nvSpPr>
          <p:cNvPr id="5" name="Rectángulo 4">
            <a:extLst>
              <a:ext uri="{FF2B5EF4-FFF2-40B4-BE49-F238E27FC236}">
                <a16:creationId xmlns:a16="http://schemas.microsoft.com/office/drawing/2014/main" id="{DA89292B-EB0C-4E0F-A3ED-34D65ED2200F}"/>
              </a:ext>
            </a:extLst>
          </p:cNvPr>
          <p:cNvSpPr/>
          <p:nvPr/>
        </p:nvSpPr>
        <p:spPr>
          <a:xfrm>
            <a:off x="5038214" y="2427732"/>
            <a:ext cx="342900" cy="2667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F6D4A0B-699F-47BD-8292-2171B3B6B986}"/>
              </a:ext>
            </a:extLst>
          </p:cNvPr>
          <p:cNvSpPr/>
          <p:nvPr/>
        </p:nvSpPr>
        <p:spPr>
          <a:xfrm>
            <a:off x="5550376" y="2446020"/>
            <a:ext cx="342900" cy="2667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DE221B7-6B61-4D4D-902B-2BA6C8B8C291}"/>
              </a:ext>
            </a:extLst>
          </p:cNvPr>
          <p:cNvSpPr/>
          <p:nvPr/>
        </p:nvSpPr>
        <p:spPr>
          <a:xfrm>
            <a:off x="6045578" y="2446020"/>
            <a:ext cx="342900" cy="2667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726B650E-806C-44EC-BCD5-A54E2CE2A321}"/>
              </a:ext>
            </a:extLst>
          </p:cNvPr>
          <p:cNvSpPr/>
          <p:nvPr/>
        </p:nvSpPr>
        <p:spPr>
          <a:xfrm>
            <a:off x="5038214" y="3101340"/>
            <a:ext cx="342900" cy="2667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1D92C61-9AB6-4ED0-B907-16E55797A318}"/>
              </a:ext>
            </a:extLst>
          </p:cNvPr>
          <p:cNvSpPr/>
          <p:nvPr/>
        </p:nvSpPr>
        <p:spPr>
          <a:xfrm>
            <a:off x="6045578" y="3090672"/>
            <a:ext cx="342900" cy="2667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ED146939-B004-4C39-A6CA-B6A488BD3FC4}"/>
              </a:ext>
            </a:extLst>
          </p:cNvPr>
          <p:cNvSpPr/>
          <p:nvPr/>
        </p:nvSpPr>
        <p:spPr>
          <a:xfrm>
            <a:off x="5550376" y="3101340"/>
            <a:ext cx="342900" cy="2667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1B746057-273D-4C18-937A-0E5652DAE87C}"/>
              </a:ext>
            </a:extLst>
          </p:cNvPr>
          <p:cNvSpPr/>
          <p:nvPr/>
        </p:nvSpPr>
        <p:spPr>
          <a:xfrm>
            <a:off x="6045578" y="3781044"/>
            <a:ext cx="342900" cy="2667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96479439-B137-4DF7-8AF1-D9468A22DE1B}"/>
              </a:ext>
            </a:extLst>
          </p:cNvPr>
          <p:cNvSpPr/>
          <p:nvPr/>
        </p:nvSpPr>
        <p:spPr>
          <a:xfrm>
            <a:off x="5550376" y="3781044"/>
            <a:ext cx="342900" cy="2667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6EC3A0E4-784F-4798-96A8-EE31C231D2FD}"/>
              </a:ext>
            </a:extLst>
          </p:cNvPr>
          <p:cNvSpPr/>
          <p:nvPr/>
        </p:nvSpPr>
        <p:spPr>
          <a:xfrm>
            <a:off x="5038214" y="3781806"/>
            <a:ext cx="342900" cy="2667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62347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680</TotalTime>
  <Words>1253</Words>
  <Application>Microsoft Office PowerPoint</Application>
  <PresentationFormat>Panorámica</PresentationFormat>
  <Paragraphs>299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9" baseType="lpstr">
      <vt:lpstr>Arial</vt:lpstr>
      <vt:lpstr>Calibri</vt:lpstr>
      <vt:lpstr>Cooper Black</vt:lpstr>
      <vt:lpstr>Courier New</vt:lpstr>
      <vt:lpstr>Tw Cen MT</vt:lpstr>
      <vt:lpstr>Tw Cen MT Condensed</vt:lpstr>
      <vt:lpstr>Wingdings</vt:lpstr>
      <vt:lpstr>Wingdings 3</vt:lpstr>
      <vt:lpstr>Integral</vt:lpstr>
      <vt:lpstr>Examen valencià</vt:lpstr>
      <vt:lpstr>L’oració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L’ACCENTUACIó</vt:lpstr>
      <vt:lpstr>Presentación de PowerPoint</vt:lpstr>
      <vt:lpstr>Presentación de PowerPoint</vt:lpstr>
      <vt:lpstr>Presentación de PowerPoint</vt:lpstr>
      <vt:lpstr>LES PARAULES COMPOSTES</vt:lpstr>
      <vt:lpstr>Presentación de PowerPoint</vt:lpstr>
      <vt:lpstr>ESTRUCTURA DEL PREDICAT</vt:lpstr>
      <vt:lpstr>Presentación de PowerPoint</vt:lpstr>
      <vt:lpstr>EL PARTICIPI</vt:lpstr>
      <vt:lpstr>G / J / TG / TJ</vt:lpstr>
      <vt:lpstr>Presentación de PowerPoint</vt:lpstr>
      <vt:lpstr>LA DIÈRESI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Examen valencià</dc:title>
  <dc:creator>Eva Arnau</dc:creator>
  <cp:lastModifiedBy>Eva Arnau</cp:lastModifiedBy>
  <cp:revision>29</cp:revision>
  <dcterms:created xsi:type="dcterms:W3CDTF">2021-05-10T07:59:40Z</dcterms:created>
  <dcterms:modified xsi:type="dcterms:W3CDTF">2021-05-14T13:07:59Z</dcterms:modified>
</cp:coreProperties>
</file>