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8EA"/>
    <a:srgbClr val="1A3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FC09B-19C3-4295-ABCC-A40DFC70EB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Examen castellano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CACC97-25F2-4111-AD12-F32B43FD3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Temas 6 y 7</a:t>
            </a:r>
          </a:p>
        </p:txBody>
      </p:sp>
    </p:spTree>
    <p:extLst>
      <p:ext uri="{BB962C8B-B14F-4D97-AF65-F5344CB8AC3E}">
        <p14:creationId xmlns:p14="http://schemas.microsoft.com/office/powerpoint/2010/main" val="1003856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TIPOS DE ESTROFAS</a:t>
            </a:r>
          </a:p>
        </p:txBody>
      </p:sp>
      <p:graphicFrame>
        <p:nvGraphicFramePr>
          <p:cNvPr id="5" name="Tabla 6">
            <a:extLst>
              <a:ext uri="{FF2B5EF4-FFF2-40B4-BE49-F238E27FC236}">
                <a16:creationId xmlns:a16="http://schemas.microsoft.com/office/drawing/2014/main" id="{8A69CD3D-DBBF-4366-B91F-7E8D33B2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855655"/>
              </p:ext>
            </p:extLst>
          </p:nvPr>
        </p:nvGraphicFramePr>
        <p:xfrm>
          <a:off x="1620940" y="2613277"/>
          <a:ext cx="8320015" cy="2956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8605">
                  <a:extLst>
                    <a:ext uri="{9D8B030D-6E8A-4147-A177-3AD203B41FA5}">
                      <a16:colId xmlns:a16="http://schemas.microsoft.com/office/drawing/2014/main" val="3402506752"/>
                    </a:ext>
                  </a:extLst>
                </a:gridCol>
                <a:gridCol w="3036815">
                  <a:extLst>
                    <a:ext uri="{9D8B030D-6E8A-4147-A177-3AD203B41FA5}">
                      <a16:colId xmlns:a16="http://schemas.microsoft.com/office/drawing/2014/main" val="2827588122"/>
                    </a:ext>
                  </a:extLst>
                </a:gridCol>
                <a:gridCol w="3204595">
                  <a:extLst>
                    <a:ext uri="{9D8B030D-6E8A-4147-A177-3AD203B41FA5}">
                      <a16:colId xmlns:a16="http://schemas.microsoft.com/office/drawing/2014/main" val="57137317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TIPOS DE ESTROFAS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577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ARTE MENOR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ARTE MAYOR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23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DOS VERSOS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Pareado:</a:t>
                      </a:r>
                      <a:r>
                        <a:rPr lang="es-ES" sz="1400" b="0"/>
                        <a:t> aa, aA, Aa, AA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sz="140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80774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TRES VERSOS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Soleá:</a:t>
                      </a:r>
                      <a:r>
                        <a:rPr lang="es-ES" sz="1400" b="0"/>
                        <a:t> a-a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Terceto:</a:t>
                      </a:r>
                      <a:r>
                        <a:rPr lang="es-ES" sz="1400" b="0"/>
                        <a:t> 11A, 11B, 11A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593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CUATRO VERSOS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Redondilla:</a:t>
                      </a:r>
                      <a:r>
                        <a:rPr lang="es-ES" sz="1400" b="0"/>
                        <a:t> 8a, 8b, 8b, 8a 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Cuarteta:</a:t>
                      </a:r>
                      <a:r>
                        <a:rPr lang="es-ES" sz="1400" b="0"/>
                        <a:t> 8a, 8b, 8a, 8b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Seguidilla:</a:t>
                      </a:r>
                      <a:r>
                        <a:rPr lang="es-ES" sz="1400" b="0"/>
                        <a:t> 7-, 5a, 7-, 5a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Cuarteto:</a:t>
                      </a:r>
                      <a:r>
                        <a:rPr lang="es-ES" sz="1400" b="0"/>
                        <a:t> 11A, 11B, 11B, 11A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Serventesio:</a:t>
                      </a:r>
                      <a:r>
                        <a:rPr lang="es-ES" sz="1400" b="0"/>
                        <a:t> 11A, 11B, 11A, 11B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5916202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ES"/>
                        <a:t>CINCO VERSOS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Quintilla:</a:t>
                      </a:r>
                      <a:r>
                        <a:rPr lang="es-ES" sz="1400" b="0"/>
                        <a:t> 8a, 8b, 8a, 8a, 8b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Quinteto:</a:t>
                      </a:r>
                      <a:r>
                        <a:rPr lang="es-ES" sz="1400" b="0"/>
                        <a:t> 11A, 11B, 11A, 11A, 11B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68651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Lira:</a:t>
                      </a:r>
                      <a:r>
                        <a:rPr lang="es-ES" sz="1400" b="0"/>
                        <a:t> 7a, 11B, 7a, 7b, 11B</a:t>
                      </a:r>
                      <a:endParaRPr lang="es-ES" sz="1400" b="1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ES" sz="140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87263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9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sátira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40B8728-11C7-4D8D-AC95-352F995DF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18" y="1892438"/>
            <a:ext cx="11029615" cy="6997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/>
              <a:t>La </a:t>
            </a:r>
            <a:r>
              <a:rPr lang="es-ES" b="1"/>
              <a:t>sátira</a:t>
            </a:r>
            <a:r>
              <a:rPr lang="es-ES"/>
              <a:t> es una </a:t>
            </a:r>
            <a:r>
              <a:rPr lang="es-ES" u="sng"/>
              <a:t>composición literaria</a:t>
            </a:r>
            <a:r>
              <a:rPr lang="es-ES"/>
              <a:t>, en prosa o verso, en que se </a:t>
            </a:r>
            <a:r>
              <a:rPr lang="es-ES" b="1"/>
              <a:t>critican</a:t>
            </a:r>
            <a:r>
              <a:rPr lang="es-ES"/>
              <a:t> agudamente las costumbres y vicios de alguien o de la sociedad, con intención </a:t>
            </a:r>
            <a:r>
              <a:rPr lang="es-ES" b="1"/>
              <a:t>modalizadora, lúdica o burlesca</a:t>
            </a:r>
            <a:r>
              <a:rPr lang="es-ES"/>
              <a:t>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C081650-7397-4A92-9807-7C35B59EC68B}"/>
              </a:ext>
            </a:extLst>
          </p:cNvPr>
          <p:cNvSpPr/>
          <p:nvPr/>
        </p:nvSpPr>
        <p:spPr>
          <a:xfrm>
            <a:off x="398987" y="1892438"/>
            <a:ext cx="11029615" cy="775261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59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69A42-B4A2-4C72-AB0A-ADE8E12A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Los tecnicismos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6D1364-2F5B-4345-B68F-A25F886B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797596"/>
          </a:xfrm>
        </p:spPr>
        <p:txBody>
          <a:bodyPr anchor="t">
            <a:normAutofit lnSpcReduction="10000"/>
          </a:bodyPr>
          <a:lstStyle/>
          <a:p>
            <a:r>
              <a:rPr lang="es-ES"/>
              <a:t>Un </a:t>
            </a:r>
            <a:r>
              <a:rPr lang="es-ES" b="1"/>
              <a:t>tecnicismo</a:t>
            </a:r>
            <a:r>
              <a:rPr lang="es-ES"/>
              <a:t> es una voz </a:t>
            </a:r>
            <a:r>
              <a:rPr lang="es-ES" u="sng"/>
              <a:t>técnica</a:t>
            </a:r>
            <a:r>
              <a:rPr lang="es-ES"/>
              <a:t> empleada en el lenguaje de un arte, una ciencia, un oficio...</a:t>
            </a:r>
          </a:p>
          <a:p>
            <a:pPr lvl="1"/>
            <a:r>
              <a:rPr lang="es-ES"/>
              <a:t>Los </a:t>
            </a:r>
            <a:r>
              <a:rPr lang="es-ES" b="1"/>
              <a:t>elementos compositivos</a:t>
            </a:r>
            <a:r>
              <a:rPr lang="es-ES"/>
              <a:t> intervienen en la formación de los </a:t>
            </a:r>
            <a:r>
              <a:rPr lang="es-ES" u="sng"/>
              <a:t>tecnicismos compuestos</a:t>
            </a:r>
            <a:r>
              <a:rPr lang="es-ES"/>
              <a:t> (</a:t>
            </a:r>
            <a:r>
              <a:rPr lang="es-ES" b="1" i="1"/>
              <a:t>bi</a:t>
            </a:r>
            <a:r>
              <a:rPr lang="es-ES" i="1"/>
              <a:t>ología, micro</a:t>
            </a:r>
            <a:r>
              <a:rPr lang="es-ES" b="1" i="1"/>
              <a:t>bio</a:t>
            </a:r>
            <a:r>
              <a:rPr lang="es-ES"/>
              <a:t>).</a:t>
            </a:r>
          </a:p>
          <a:p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98CE80-0D9D-4FA9-A1F1-D35F0F257DAE}"/>
              </a:ext>
            </a:extLst>
          </p:cNvPr>
          <p:cNvSpPr txBox="1"/>
          <p:nvPr/>
        </p:nvSpPr>
        <p:spPr>
          <a:xfrm>
            <a:off x="184556" y="2978093"/>
            <a:ext cx="6324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>
                <a:solidFill>
                  <a:schemeClr val="accent1"/>
                </a:solidFill>
              </a:rPr>
              <a:t>EJEMPLOS ELEMENTOS COMPOSITIVOS Y SU SIGNFICADO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12E24E3-4DA1-496F-AA57-715429E4C926}"/>
              </a:ext>
            </a:extLst>
          </p:cNvPr>
          <p:cNvCxnSpPr/>
          <p:nvPr/>
        </p:nvCxnSpPr>
        <p:spPr>
          <a:xfrm>
            <a:off x="6399666" y="3147370"/>
            <a:ext cx="5683277" cy="0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033478E-E48A-47EB-946E-0565590B3D81}"/>
              </a:ext>
            </a:extLst>
          </p:cNvPr>
          <p:cNvCxnSpPr>
            <a:cxnSpLocks/>
          </p:cNvCxnSpPr>
          <p:nvPr/>
        </p:nvCxnSpPr>
        <p:spPr>
          <a:xfrm>
            <a:off x="67112" y="3147370"/>
            <a:ext cx="184558" cy="0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0BAC1031-4A18-460E-BFD4-FF13DF0CB0BA}"/>
              </a:ext>
            </a:extLst>
          </p:cNvPr>
          <p:cNvSpPr txBox="1"/>
          <p:nvPr/>
        </p:nvSpPr>
        <p:spPr>
          <a:xfrm>
            <a:off x="184556" y="3316647"/>
            <a:ext cx="231916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anfi-</a:t>
            </a:r>
            <a:r>
              <a:rPr lang="es-ES" sz="1400"/>
              <a:t> ambos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antropo-</a:t>
            </a:r>
            <a:r>
              <a:rPr lang="es-ES" sz="1400"/>
              <a:t> hombre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auto-</a:t>
            </a:r>
            <a:r>
              <a:rPr lang="es-ES" sz="1400"/>
              <a:t> propio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bio-</a:t>
            </a:r>
            <a:r>
              <a:rPr lang="es-ES" sz="1400"/>
              <a:t> vida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cardio-</a:t>
            </a:r>
            <a:r>
              <a:rPr lang="es-ES" sz="1400"/>
              <a:t> corazón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cosmo-</a:t>
            </a:r>
            <a:r>
              <a:rPr lang="es-ES" sz="1400"/>
              <a:t> universo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cromo-</a:t>
            </a:r>
            <a:r>
              <a:rPr lang="es-ES" sz="1400"/>
              <a:t> 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crono-</a:t>
            </a:r>
            <a:r>
              <a:rPr lang="es-ES" sz="1400"/>
              <a:t> tiempo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demo-</a:t>
            </a:r>
            <a:r>
              <a:rPr lang="es-ES" sz="1400"/>
              <a:t> pueblo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denti-</a:t>
            </a:r>
            <a:r>
              <a:rPr lang="es-ES" sz="1400"/>
              <a:t> diente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eco-</a:t>
            </a:r>
            <a:r>
              <a:rPr lang="es-ES" sz="1400"/>
              <a:t> casa, ámbito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estereo-</a:t>
            </a:r>
            <a:r>
              <a:rPr lang="es-ES" sz="1400"/>
              <a:t> tridimensional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fono-</a:t>
            </a:r>
            <a:r>
              <a:rPr lang="es-ES" sz="1400"/>
              <a:t> sonido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foto-</a:t>
            </a:r>
            <a:r>
              <a:rPr lang="es-ES" sz="1400"/>
              <a:t> luz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hemato-, hemo-</a:t>
            </a:r>
            <a:r>
              <a:rPr lang="es-ES" sz="1400"/>
              <a:t> sangre</a:t>
            </a:r>
            <a:endParaRPr lang="es-ES" sz="1400" b="1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920DB6B-B202-470A-BE66-D6F86513AC4E}"/>
              </a:ext>
            </a:extLst>
          </p:cNvPr>
          <p:cNvSpPr txBox="1"/>
          <p:nvPr/>
        </p:nvSpPr>
        <p:spPr>
          <a:xfrm>
            <a:off x="2621161" y="3316647"/>
            <a:ext cx="193270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hemi-</a:t>
            </a:r>
            <a:r>
              <a:rPr lang="es-ES" sz="1400"/>
              <a:t> medio, mitad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hiper-</a:t>
            </a:r>
            <a:r>
              <a:rPr lang="es-ES" sz="1400"/>
              <a:t> superior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kilo-</a:t>
            </a:r>
            <a:r>
              <a:rPr lang="es-ES" sz="1400"/>
              <a:t> mil veces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macro-</a:t>
            </a:r>
            <a:r>
              <a:rPr lang="es-ES" sz="1400"/>
              <a:t> grande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micro-</a:t>
            </a:r>
            <a:r>
              <a:rPr lang="es-ES" sz="1400"/>
              <a:t> pequeño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mio-</a:t>
            </a:r>
            <a:r>
              <a:rPr lang="es-ES" sz="1400"/>
              <a:t> músculo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multi-</a:t>
            </a:r>
            <a:r>
              <a:rPr lang="es-ES" sz="1400"/>
              <a:t> muchos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poli-</a:t>
            </a:r>
            <a:r>
              <a:rPr lang="es-ES" sz="1400"/>
              <a:t> pluralidad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pseudo-</a:t>
            </a:r>
            <a:r>
              <a:rPr lang="es-ES" sz="1400"/>
              <a:t> falso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rino-</a:t>
            </a:r>
            <a:r>
              <a:rPr lang="es-ES" sz="1400"/>
              <a:t> nariz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sarco-</a:t>
            </a:r>
            <a:r>
              <a:rPr lang="es-ES" sz="1400"/>
              <a:t> carne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tele-</a:t>
            </a:r>
            <a:r>
              <a:rPr lang="es-ES" sz="1400"/>
              <a:t> a distancia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topo-</a:t>
            </a:r>
            <a:r>
              <a:rPr lang="es-ES" sz="1400"/>
              <a:t> lugar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-céfalo</a:t>
            </a:r>
            <a:r>
              <a:rPr lang="es-ES" sz="1400"/>
              <a:t> cabeza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-cidio</a:t>
            </a:r>
            <a:r>
              <a:rPr lang="es-ES" sz="1400"/>
              <a:t> matar</a:t>
            </a:r>
            <a:endParaRPr lang="es-ES" sz="1400" b="1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BA1A37A-5E58-477F-AAE0-BF02CF7F115A}"/>
              </a:ext>
            </a:extLst>
          </p:cNvPr>
          <p:cNvSpPr txBox="1"/>
          <p:nvPr/>
        </p:nvSpPr>
        <p:spPr>
          <a:xfrm>
            <a:off x="4671314" y="3316647"/>
            <a:ext cx="226664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-cracia</a:t>
            </a:r>
            <a:r>
              <a:rPr lang="es-ES" sz="1400"/>
              <a:t> poder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-fagia</a:t>
            </a:r>
            <a:r>
              <a:rPr lang="es-ES" sz="1400"/>
              <a:t> comer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-fero, ra</a:t>
            </a:r>
            <a:r>
              <a:rPr lang="es-ES" sz="1400"/>
              <a:t> que produce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-filia</a:t>
            </a:r>
            <a:r>
              <a:rPr lang="es-ES" sz="1400"/>
              <a:t> simpatía, amor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-fobia</a:t>
            </a:r>
            <a:r>
              <a:rPr lang="es-ES" sz="1400"/>
              <a:t> odio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-genia</a:t>
            </a:r>
            <a:r>
              <a:rPr lang="es-ES" sz="1400"/>
              <a:t> origen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-gono, na</a:t>
            </a:r>
            <a:r>
              <a:rPr lang="es-ES" sz="1400"/>
              <a:t> ángulo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-grafía</a:t>
            </a:r>
            <a:r>
              <a:rPr lang="es-ES" sz="1400"/>
              <a:t> escritura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-iatría</a:t>
            </a:r>
            <a:r>
              <a:rPr lang="es-ES" sz="1400"/>
              <a:t> medicina, médico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-itis</a:t>
            </a:r>
            <a:r>
              <a:rPr lang="es-ES" sz="1400"/>
              <a:t> inflamación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-latría</a:t>
            </a:r>
            <a:r>
              <a:rPr lang="es-ES" sz="1400"/>
              <a:t> adoración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-logía, -logo</a:t>
            </a:r>
            <a:r>
              <a:rPr lang="es-ES" sz="1400"/>
              <a:t> estudio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-manía, -mano</a:t>
            </a:r>
            <a:r>
              <a:rPr lang="es-ES" sz="1400"/>
              <a:t> afición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-nomía</a:t>
            </a:r>
            <a:r>
              <a:rPr lang="es-ES" sz="1400"/>
              <a:t> normas</a:t>
            </a:r>
            <a:endParaRPr lang="es-ES" sz="1400" b="1"/>
          </a:p>
        </p:txBody>
      </p:sp>
    </p:spTree>
    <p:extLst>
      <p:ext uri="{BB962C8B-B14F-4D97-AF65-F5344CB8AC3E}">
        <p14:creationId xmlns:p14="http://schemas.microsoft.com/office/powerpoint/2010/main" val="2109749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COHESIÓN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40B8728-11C7-4D8D-AC95-352F995DF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18" y="1892438"/>
            <a:ext cx="11029615" cy="1916164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s-ES"/>
              <a:t>La </a:t>
            </a:r>
            <a:r>
              <a:rPr lang="es-ES" b="1"/>
              <a:t>cohesión</a:t>
            </a:r>
            <a:r>
              <a:rPr lang="es-ES"/>
              <a:t> consiste 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b="1"/>
              <a:t>Relacionar</a:t>
            </a:r>
            <a:r>
              <a:rPr lang="es-ES"/>
              <a:t> las distintas partes del texto.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b="1"/>
              <a:t>Enlazar</a:t>
            </a:r>
            <a:r>
              <a:rPr lang="es-ES"/>
              <a:t> ideas para que no estén sueltas e inconexas.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/>
              <a:t>Favorecer la </a:t>
            </a:r>
            <a:r>
              <a:rPr lang="es-ES" b="1"/>
              <a:t>unidad del texto</a:t>
            </a:r>
            <a:r>
              <a:rPr lang="es-ES"/>
              <a:t> para que se entienda como un todo.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b="1"/>
              <a:t>Ordenar</a:t>
            </a:r>
            <a:r>
              <a:rPr lang="es-ES"/>
              <a:t> las ideas y marcar la relación entre ellas.</a:t>
            </a:r>
            <a:endParaRPr lang="es-ES" b="1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C081650-7397-4A92-9807-7C35B59EC68B}"/>
              </a:ext>
            </a:extLst>
          </p:cNvPr>
          <p:cNvSpPr/>
          <p:nvPr/>
        </p:nvSpPr>
        <p:spPr>
          <a:xfrm>
            <a:off x="398987" y="1850492"/>
            <a:ext cx="11029615" cy="2025221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334FD382-6C36-4BE5-92F3-E93D1A50C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44589"/>
              </p:ext>
            </p:extLst>
          </p:nvPr>
        </p:nvGraphicFramePr>
        <p:xfrm>
          <a:off x="1671273" y="4010249"/>
          <a:ext cx="81280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0676058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8576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b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TEXTUALES:</a:t>
                      </a:r>
                      <a:r>
                        <a:rPr lang="es-ES" b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conectores que marcan las partes del texto</a:t>
                      </a:r>
                      <a:endParaRPr lang="es-ES" b="1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antes que nada, en primer lugar, para empezar, a continuación, para acabar, por último, en conclusión, en resumen, antes, hasta el momento, luego, más tarde, ahora, mientras, finalmente...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18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LÓGICOS:</a:t>
                      </a:r>
                      <a:r>
                        <a:rPr lang="es-ES" b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conectores ordenadores de ideas</a:t>
                      </a:r>
                      <a:endParaRPr lang="es-ES" b="1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A32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y, además, también, pero, en cambio, sin embargo, aunque, no obstante, aún así, porque, ya que, a causa de, en consecuencia, por tanto, así pues, a condición de que, entonces...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59932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Conectores que muestran cómo se introduce la información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2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respecto a, a propósito de, referente a, es decir, o sea, esto es, mejor dicho, en otras palabras, por ejemplo, pongamos por caso...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0835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32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CLASIFICACIÓN DE LOS VERBOS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FB3CE1DB-528B-4E20-9FDE-8DF0A408B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415883"/>
              </p:ext>
            </p:extLst>
          </p:nvPr>
        </p:nvGraphicFramePr>
        <p:xfrm>
          <a:off x="1746775" y="2699469"/>
          <a:ext cx="8127999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2098958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303899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004367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CLASIFICACIÓN DE LOS VERBOS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266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Según la 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Regulares</a:t>
                      </a:r>
                    </a:p>
                    <a:p>
                      <a:r>
                        <a:rPr lang="es-ES"/>
                        <a:t>Irregulares</a:t>
                      </a:r>
                    </a:p>
                    <a:p>
                      <a:r>
                        <a:rPr lang="es-ES"/>
                        <a:t>Defectivos</a:t>
                      </a:r>
                    </a:p>
                    <a:p>
                      <a:r>
                        <a:rPr lang="es-ES"/>
                        <a:t>Impersonales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/>
                        <a:t>Amar...</a:t>
                      </a:r>
                    </a:p>
                    <a:p>
                      <a:r>
                        <a:rPr lang="es-ES" i="1"/>
                        <a:t>Querer...</a:t>
                      </a:r>
                    </a:p>
                    <a:p>
                      <a:r>
                        <a:rPr lang="es-ES" i="1"/>
                        <a:t>Ocurrir...</a:t>
                      </a:r>
                    </a:p>
                    <a:p>
                      <a:r>
                        <a:rPr lang="es-ES" i="1"/>
                        <a:t>Llover...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074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Según el significado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Atributivos</a:t>
                      </a:r>
                    </a:p>
                    <a:p>
                      <a:r>
                        <a:rPr lang="es-ES"/>
                        <a:t>Predicativos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/>
                        <a:t>Ser, estar, parecer.</a:t>
                      </a:r>
                    </a:p>
                    <a:p>
                      <a:r>
                        <a:rPr lang="es-ES" i="1"/>
                        <a:t>Cantar, comer, dormir...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421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426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rgamino: vertical 1">
            <a:extLst>
              <a:ext uri="{FF2B5EF4-FFF2-40B4-BE49-F238E27FC236}">
                <a16:creationId xmlns:a16="http://schemas.microsoft.com/office/drawing/2014/main" id="{360CA252-74F3-4CDC-A977-82D55EABCD2B}"/>
              </a:ext>
            </a:extLst>
          </p:cNvPr>
          <p:cNvSpPr/>
          <p:nvPr/>
        </p:nvSpPr>
        <p:spPr>
          <a:xfrm>
            <a:off x="151001" y="687897"/>
            <a:ext cx="11694253" cy="65434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latin typeface="Algerian" panose="04020705040A02060702" pitchFamily="82" charset="0"/>
              </a:rPr>
              <a:t>VERBOS REGULARES E IRREGULARES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2C5FD2F-63CE-48CD-A2C4-7A2AD417780E}"/>
              </a:ext>
            </a:extLst>
          </p:cNvPr>
          <p:cNvSpPr txBox="1"/>
          <p:nvPr/>
        </p:nvSpPr>
        <p:spPr>
          <a:xfrm>
            <a:off x="318781" y="1610687"/>
            <a:ext cx="10550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Los verbos son </a:t>
            </a:r>
            <a:r>
              <a:rPr lang="es-ES" b="1"/>
              <a:t>regulares</a:t>
            </a:r>
            <a:r>
              <a:rPr lang="es-ES"/>
              <a:t> si su raíz y/o desinencia no sufre variaciones en ninguno de sus tiempos verbales.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Los verbos son </a:t>
            </a:r>
            <a:r>
              <a:rPr lang="es-ES" b="1"/>
              <a:t>irregulares</a:t>
            </a:r>
            <a:r>
              <a:rPr lang="es-ES"/>
              <a:t> si su raíz y/o desinencia sufre modificaciones en alguna de sus formas.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9727F-5282-4540-912E-0DB2F501009A}"/>
              </a:ext>
            </a:extLst>
          </p:cNvPr>
          <p:cNvSpPr/>
          <p:nvPr/>
        </p:nvSpPr>
        <p:spPr>
          <a:xfrm>
            <a:off x="318781" y="1531710"/>
            <a:ext cx="11224470" cy="817207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: esquina doblada 4">
            <a:extLst>
              <a:ext uri="{FF2B5EF4-FFF2-40B4-BE49-F238E27FC236}">
                <a16:creationId xmlns:a16="http://schemas.microsoft.com/office/drawing/2014/main" id="{16C6FAA6-AA58-4B79-BC59-2B4FB98BCD54}"/>
              </a:ext>
            </a:extLst>
          </p:cNvPr>
          <p:cNvSpPr/>
          <p:nvPr/>
        </p:nvSpPr>
        <p:spPr>
          <a:xfrm>
            <a:off x="10314709" y="2621228"/>
            <a:ext cx="1877291" cy="1120261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RECUERDA:</a:t>
            </a:r>
            <a:r>
              <a:rPr lang="es-ES" sz="1200">
                <a:solidFill>
                  <a:schemeClr val="bg1"/>
                </a:solidFill>
              </a:rPr>
              <a:t> no se consideran irregulares los verbos que por razones fónicas producen alteraciones ortográficas (</a:t>
            </a:r>
            <a:r>
              <a:rPr lang="es-ES" sz="1200" i="1">
                <a:solidFill>
                  <a:schemeClr val="bg1"/>
                </a:solidFill>
              </a:rPr>
              <a:t>pescar/pesqué</a:t>
            </a:r>
            <a:r>
              <a:rPr lang="es-ES" sz="1200">
                <a:solidFill>
                  <a:schemeClr val="bg1"/>
                </a:solidFill>
              </a:rPr>
              <a:t>)</a:t>
            </a:r>
            <a:endParaRPr lang="es-ES" sz="1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99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rgamino: vertical 1">
            <a:extLst>
              <a:ext uri="{FF2B5EF4-FFF2-40B4-BE49-F238E27FC236}">
                <a16:creationId xmlns:a16="http://schemas.microsoft.com/office/drawing/2014/main" id="{360CA252-74F3-4CDC-A977-82D55EABCD2B}"/>
              </a:ext>
            </a:extLst>
          </p:cNvPr>
          <p:cNvSpPr/>
          <p:nvPr/>
        </p:nvSpPr>
        <p:spPr>
          <a:xfrm>
            <a:off x="151001" y="687897"/>
            <a:ext cx="11694253" cy="65434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latin typeface="Algerian" panose="04020705040A02060702" pitchFamily="82" charset="0"/>
              </a:rPr>
              <a:t>VERBOS DEFECTIVOS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2C5FD2F-63CE-48CD-A2C4-7A2AD417780E}"/>
              </a:ext>
            </a:extLst>
          </p:cNvPr>
          <p:cNvSpPr txBox="1"/>
          <p:nvPr/>
        </p:nvSpPr>
        <p:spPr>
          <a:xfrm>
            <a:off x="318782" y="1610687"/>
            <a:ext cx="11224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/>
              <a:t>Los verbos </a:t>
            </a:r>
            <a:r>
              <a:rPr lang="es-ES" b="1"/>
              <a:t>defectivos</a:t>
            </a:r>
            <a:r>
              <a:rPr lang="es-ES"/>
              <a:t> son aquellos que no se conjugan en todas las formas posibles y presentan, por tanto, una conjugación incompleta: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ocurrir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acontecer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urgir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convenir...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9727F-5282-4540-912E-0DB2F501009A}"/>
              </a:ext>
            </a:extLst>
          </p:cNvPr>
          <p:cNvSpPr/>
          <p:nvPr/>
        </p:nvSpPr>
        <p:spPr>
          <a:xfrm>
            <a:off x="318781" y="1531710"/>
            <a:ext cx="11224470" cy="1897290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C99D5D70-F235-4AC9-9DE1-BC3B0055E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877"/>
              </p:ext>
            </p:extLst>
          </p:nvPr>
        </p:nvGraphicFramePr>
        <p:xfrm>
          <a:off x="3981041" y="3697448"/>
          <a:ext cx="336771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602">
                  <a:extLst>
                    <a:ext uri="{9D8B030D-6E8A-4147-A177-3AD203B41FA5}">
                      <a16:colId xmlns:a16="http://schemas.microsoft.com/office/drawing/2014/main" val="1432781670"/>
                    </a:ext>
                  </a:extLst>
                </a:gridCol>
                <a:gridCol w="1591113">
                  <a:extLst>
                    <a:ext uri="{9D8B030D-6E8A-4147-A177-3AD203B41FA5}">
                      <a16:colId xmlns:a16="http://schemas.microsoft.com/office/drawing/2014/main" val="1808694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</a:rPr>
                        <a:t>Yo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ocurro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02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Tú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A32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aconteces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2081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Él/Ella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2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urge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5863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Nosotros/as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2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convenimos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31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Vosotros/as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2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llovéis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42170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Ellos/as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2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relampaguean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63116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366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rgamino: vertical 1">
            <a:extLst>
              <a:ext uri="{FF2B5EF4-FFF2-40B4-BE49-F238E27FC236}">
                <a16:creationId xmlns:a16="http://schemas.microsoft.com/office/drawing/2014/main" id="{360CA252-74F3-4CDC-A977-82D55EABCD2B}"/>
              </a:ext>
            </a:extLst>
          </p:cNvPr>
          <p:cNvSpPr/>
          <p:nvPr/>
        </p:nvSpPr>
        <p:spPr>
          <a:xfrm>
            <a:off x="151001" y="687897"/>
            <a:ext cx="11694253" cy="65434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latin typeface="Algerian" panose="04020705040A02060702" pitchFamily="82" charset="0"/>
              </a:rPr>
              <a:t>VERBOS IMPERSONALES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2C5FD2F-63CE-48CD-A2C4-7A2AD417780E}"/>
              </a:ext>
            </a:extLst>
          </p:cNvPr>
          <p:cNvSpPr txBox="1"/>
          <p:nvPr/>
        </p:nvSpPr>
        <p:spPr>
          <a:xfrm>
            <a:off x="318782" y="1610687"/>
            <a:ext cx="11224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/>
              <a:t>Los verbos </a:t>
            </a:r>
            <a:r>
              <a:rPr lang="es-ES" b="1"/>
              <a:t>impersonales</a:t>
            </a:r>
            <a:r>
              <a:rPr lang="es-ES"/>
              <a:t> son los que no pueden realizarse por alguien: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u="sng"/>
              <a:t>fenómenos atmosféricos</a:t>
            </a:r>
            <a:r>
              <a:rPr lang="es-ES"/>
              <a:t>: </a:t>
            </a:r>
            <a:r>
              <a:rPr lang="es-ES" i="1"/>
              <a:t>llover, helar, nevar, relampaguear, tronar...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u="sng"/>
              <a:t>verbo haber</a:t>
            </a:r>
            <a:endParaRPr lang="es-ES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verbos </a:t>
            </a:r>
            <a:r>
              <a:rPr lang="es-ES" u="sng"/>
              <a:t>hacer</a:t>
            </a:r>
            <a:r>
              <a:rPr lang="es-ES"/>
              <a:t> y </a:t>
            </a:r>
            <a:r>
              <a:rPr lang="es-ES" u="sng"/>
              <a:t>ser</a:t>
            </a:r>
            <a:r>
              <a:rPr lang="es-ES"/>
              <a:t> cuando designan fenómenos relacionados con el tiempo </a:t>
            </a:r>
            <a:r>
              <a:rPr lang="es-ES" u="sng"/>
              <a:t>cronológico</a:t>
            </a:r>
            <a:r>
              <a:rPr lang="es-ES"/>
              <a:t>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9727F-5282-4540-912E-0DB2F501009A}"/>
              </a:ext>
            </a:extLst>
          </p:cNvPr>
          <p:cNvSpPr/>
          <p:nvPr/>
        </p:nvSpPr>
        <p:spPr>
          <a:xfrm>
            <a:off x="318781" y="1531710"/>
            <a:ext cx="11224470" cy="1279306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077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rgamino: vertical 1">
            <a:extLst>
              <a:ext uri="{FF2B5EF4-FFF2-40B4-BE49-F238E27FC236}">
                <a16:creationId xmlns:a16="http://schemas.microsoft.com/office/drawing/2014/main" id="{360CA252-74F3-4CDC-A977-82D55EABCD2B}"/>
              </a:ext>
            </a:extLst>
          </p:cNvPr>
          <p:cNvSpPr/>
          <p:nvPr/>
        </p:nvSpPr>
        <p:spPr>
          <a:xfrm>
            <a:off x="151001" y="687897"/>
            <a:ext cx="11694253" cy="65434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latin typeface="Algerian" panose="04020705040A02060702" pitchFamily="82" charset="0"/>
              </a:rPr>
              <a:t>VERBOS COPULATIVOS Y PREDICATIVOS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2C5FD2F-63CE-48CD-A2C4-7A2AD417780E}"/>
              </a:ext>
            </a:extLst>
          </p:cNvPr>
          <p:cNvSpPr txBox="1"/>
          <p:nvPr/>
        </p:nvSpPr>
        <p:spPr>
          <a:xfrm>
            <a:off x="318782" y="1610687"/>
            <a:ext cx="11224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s-ES"/>
              <a:t>Los verbos </a:t>
            </a:r>
            <a:r>
              <a:rPr lang="es-ES" b="1"/>
              <a:t>copulativos</a:t>
            </a:r>
            <a:r>
              <a:rPr lang="es-ES"/>
              <a:t> son: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ser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estar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/>
              <a:t>parecer</a:t>
            </a:r>
          </a:p>
          <a:p>
            <a:pPr>
              <a:buClr>
                <a:schemeClr val="accent2"/>
              </a:buClr>
            </a:pPr>
            <a:r>
              <a:rPr lang="es-ES"/>
              <a:t>Los verbos </a:t>
            </a:r>
            <a:r>
              <a:rPr lang="es-ES" b="1"/>
              <a:t>predicativos</a:t>
            </a:r>
            <a:r>
              <a:rPr lang="es-ES"/>
              <a:t> son todos los demás.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9727F-5282-4540-912E-0DB2F501009A}"/>
              </a:ext>
            </a:extLst>
          </p:cNvPr>
          <p:cNvSpPr/>
          <p:nvPr/>
        </p:nvSpPr>
        <p:spPr>
          <a:xfrm>
            <a:off x="318781" y="1531710"/>
            <a:ext cx="11224470" cy="1630940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651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VERBO Y EL PREDICADO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4266869-2025-44E3-A521-BA26E88E73E8}"/>
              </a:ext>
            </a:extLst>
          </p:cNvPr>
          <p:cNvSpPr txBox="1"/>
          <p:nvPr/>
        </p:nvSpPr>
        <p:spPr>
          <a:xfrm>
            <a:off x="1151644" y="2000747"/>
            <a:ext cx="3204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u="sng">
                <a:solidFill>
                  <a:schemeClr val="accent1"/>
                </a:solidFill>
              </a:rPr>
              <a:t>PREDICADO NOMINAL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85CCC7-AA8E-4EC9-8993-E17A16828189}"/>
              </a:ext>
            </a:extLst>
          </p:cNvPr>
          <p:cNvSpPr txBox="1"/>
          <p:nvPr/>
        </p:nvSpPr>
        <p:spPr>
          <a:xfrm>
            <a:off x="1319424" y="2327916"/>
            <a:ext cx="3374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/>
              <a:t>V.COPULATIVO</a:t>
            </a:r>
            <a:r>
              <a:rPr lang="es-ES" sz="1400"/>
              <a:t> + ATRIBUTO  +/ COM.</a:t>
            </a:r>
            <a:endParaRPr lang="es-ES" sz="1400" b="1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C7F114-3E4B-4888-BE12-7C2F26C6125B}"/>
              </a:ext>
            </a:extLst>
          </p:cNvPr>
          <p:cNvSpPr/>
          <p:nvPr/>
        </p:nvSpPr>
        <p:spPr>
          <a:xfrm>
            <a:off x="7369411" y="2016136"/>
            <a:ext cx="2623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u="sng">
                <a:solidFill>
                  <a:schemeClr val="accent1"/>
                </a:solidFill>
              </a:rPr>
              <a:t>PREDICADO VERBAL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7779A4B-8C08-4F3B-9CCF-C53962AF2FEA}"/>
              </a:ext>
            </a:extLst>
          </p:cNvPr>
          <p:cNvCxnSpPr/>
          <p:nvPr/>
        </p:nvCxnSpPr>
        <p:spPr>
          <a:xfrm>
            <a:off x="1409350" y="2576970"/>
            <a:ext cx="134465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D69BFF3-EA48-49A7-9497-6738FEA27D57}"/>
              </a:ext>
            </a:extLst>
          </p:cNvPr>
          <p:cNvSpPr txBox="1"/>
          <p:nvPr/>
        </p:nvSpPr>
        <p:spPr>
          <a:xfrm>
            <a:off x="1747290" y="257413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núcleo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47A479A-E87E-4090-8499-64E5EA9DCCCA}"/>
              </a:ext>
            </a:extLst>
          </p:cNvPr>
          <p:cNvSpPr txBox="1"/>
          <p:nvPr/>
        </p:nvSpPr>
        <p:spPr>
          <a:xfrm>
            <a:off x="7329049" y="2327916"/>
            <a:ext cx="311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/>
              <a:t>V.PREDICATIVO</a:t>
            </a:r>
            <a:r>
              <a:rPr lang="es-ES" sz="1400"/>
              <a:t> + COMPLEMENTO</a:t>
            </a:r>
            <a:endParaRPr lang="es-ES" sz="1400" b="1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5A69CC9E-A952-47AD-B501-4B71185DF241}"/>
              </a:ext>
            </a:extLst>
          </p:cNvPr>
          <p:cNvCxnSpPr/>
          <p:nvPr/>
        </p:nvCxnSpPr>
        <p:spPr>
          <a:xfrm>
            <a:off x="7467929" y="2576970"/>
            <a:ext cx="134465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39201D6-0CA4-4C18-8AC0-8FB9AC7B17A2}"/>
              </a:ext>
            </a:extLst>
          </p:cNvPr>
          <p:cNvSpPr txBox="1"/>
          <p:nvPr/>
        </p:nvSpPr>
        <p:spPr>
          <a:xfrm>
            <a:off x="7805869" y="2574137"/>
            <a:ext cx="66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núcleo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000EE22-FB62-4DC7-9984-D61AC76F2C4B}"/>
              </a:ext>
            </a:extLst>
          </p:cNvPr>
          <p:cNvSpPr txBox="1"/>
          <p:nvPr/>
        </p:nvSpPr>
        <p:spPr>
          <a:xfrm>
            <a:off x="864083" y="3055194"/>
            <a:ext cx="21824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VERBO COPULATIVO: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ser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estar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parecer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FDCB879-4E35-4A20-9369-4CAE6F698550}"/>
              </a:ext>
            </a:extLst>
          </p:cNvPr>
          <p:cNvSpPr txBox="1"/>
          <p:nvPr/>
        </p:nvSpPr>
        <p:spPr>
          <a:xfrm>
            <a:off x="864083" y="4012595"/>
            <a:ext cx="25712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ATRIBUTO:</a:t>
            </a:r>
            <a:r>
              <a:rPr lang="es-ES" sz="1400">
                <a:solidFill>
                  <a:schemeClr val="accent2"/>
                </a:solidFill>
              </a:rPr>
              <a:t> </a:t>
            </a:r>
            <a:r>
              <a:rPr lang="es-ES" sz="1400"/>
              <a:t>se sustituye por </a:t>
            </a:r>
            <a:r>
              <a:rPr lang="es-ES" sz="1400" i="1"/>
              <a:t>lo</a:t>
            </a:r>
            <a:endParaRPr lang="es-ES" sz="1400" b="1"/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adjetivo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grupo nominal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62A3AAD-E38D-4B6D-B3EA-8557AB701A6F}"/>
              </a:ext>
            </a:extLst>
          </p:cNvPr>
          <p:cNvSpPr txBox="1"/>
          <p:nvPr/>
        </p:nvSpPr>
        <p:spPr>
          <a:xfrm>
            <a:off x="6714640" y="3080519"/>
            <a:ext cx="36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VERBO PREDICATIVO: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cualquiera menos ser, estar y parecer.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552EEBE-9AC2-44B4-88D1-5F49E39C4409}"/>
              </a:ext>
            </a:extLst>
          </p:cNvPr>
          <p:cNvSpPr txBox="1"/>
          <p:nvPr/>
        </p:nvSpPr>
        <p:spPr>
          <a:xfrm>
            <a:off x="6697624" y="3694777"/>
            <a:ext cx="39670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COMPLEMENTO:</a:t>
            </a:r>
            <a:endParaRPr lang="es-ES" sz="1400" b="1"/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 u="sng"/>
              <a:t>Complemento directo</a:t>
            </a:r>
            <a:r>
              <a:rPr lang="es-ES" sz="1400"/>
              <a:t>: ¿qué?</a:t>
            </a:r>
          </a:p>
          <a:p>
            <a:pPr marL="1200150" lvl="2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s-ES" sz="1400"/>
              <a:t>se sustituye por </a:t>
            </a:r>
            <a:r>
              <a:rPr lang="es-ES" sz="1400" b="1"/>
              <a:t>lo, la, los, las</a:t>
            </a:r>
            <a:r>
              <a:rPr lang="es-ES" sz="1400"/>
              <a:t>.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 u="sng"/>
              <a:t>Complemento indirecto</a:t>
            </a:r>
            <a:r>
              <a:rPr lang="es-ES" sz="1400"/>
              <a:t>: ¿quién? ¿a quién?</a:t>
            </a:r>
          </a:p>
          <a:p>
            <a:pPr marL="1200150" lvl="2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s-ES" sz="1400"/>
              <a:t>se sustituye por </a:t>
            </a:r>
            <a:r>
              <a:rPr lang="es-ES" sz="1400" b="1"/>
              <a:t>le</a:t>
            </a:r>
            <a:r>
              <a:rPr lang="es-ES" sz="1400"/>
              <a:t> o </a:t>
            </a:r>
            <a:r>
              <a:rPr lang="es-ES" sz="1400" b="1"/>
              <a:t>les</a:t>
            </a:r>
            <a:r>
              <a:rPr lang="es-ES" sz="1400"/>
              <a:t>.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 u="sng"/>
              <a:t>Complemento circunstancial</a:t>
            </a:r>
            <a:r>
              <a:rPr lang="es-ES" sz="1400"/>
              <a:t>: otros</a:t>
            </a:r>
            <a:endParaRPr lang="es-ES" sz="1400" u="sng"/>
          </a:p>
        </p:txBody>
      </p:sp>
      <p:sp>
        <p:nvSpPr>
          <p:cNvPr id="19" name="Rectángulo: esquina doblada 18">
            <a:extLst>
              <a:ext uri="{FF2B5EF4-FFF2-40B4-BE49-F238E27FC236}">
                <a16:creationId xmlns:a16="http://schemas.microsoft.com/office/drawing/2014/main" id="{068BA08F-4208-4375-BE85-66615F1B287E}"/>
              </a:ext>
            </a:extLst>
          </p:cNvPr>
          <p:cNvSpPr/>
          <p:nvPr/>
        </p:nvSpPr>
        <p:spPr>
          <a:xfrm>
            <a:off x="4734669" y="1789306"/>
            <a:ext cx="1550532" cy="692498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bg1"/>
                </a:solidFill>
              </a:rPr>
              <a:t>Si un </a:t>
            </a:r>
            <a:r>
              <a:rPr lang="es-ES" sz="1200" b="1" u="sng">
                <a:solidFill>
                  <a:schemeClr val="bg1"/>
                </a:solidFill>
              </a:rPr>
              <a:t>v.copulativo</a:t>
            </a:r>
            <a:r>
              <a:rPr lang="es-ES" sz="1200">
                <a:solidFill>
                  <a:schemeClr val="bg1"/>
                </a:solidFill>
              </a:rPr>
              <a:t> no tiene </a:t>
            </a:r>
            <a:r>
              <a:rPr lang="es-ES" sz="1200" b="1" u="sng">
                <a:solidFill>
                  <a:schemeClr val="bg1"/>
                </a:solidFill>
              </a:rPr>
              <a:t>atributo</a:t>
            </a:r>
            <a:r>
              <a:rPr lang="es-ES" sz="1200">
                <a:solidFill>
                  <a:schemeClr val="bg1"/>
                </a:solidFill>
              </a:rPr>
              <a:t>, es </a:t>
            </a:r>
            <a:r>
              <a:rPr lang="es-ES" sz="1200" b="1" u="sng">
                <a:solidFill>
                  <a:schemeClr val="bg1"/>
                </a:solidFill>
              </a:rPr>
              <a:t>predicado verbal</a:t>
            </a:r>
            <a:r>
              <a:rPr lang="es-ES" sz="12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2" name="Rectángulo: esquina doblada 21">
            <a:extLst>
              <a:ext uri="{FF2B5EF4-FFF2-40B4-BE49-F238E27FC236}">
                <a16:creationId xmlns:a16="http://schemas.microsoft.com/office/drawing/2014/main" id="{073EB8A4-4609-4851-8363-6383787ECBC2}"/>
              </a:ext>
            </a:extLst>
          </p:cNvPr>
          <p:cNvSpPr/>
          <p:nvPr/>
        </p:nvSpPr>
        <p:spPr>
          <a:xfrm>
            <a:off x="9796211" y="5188193"/>
            <a:ext cx="2395789" cy="432431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bg1"/>
                </a:solidFill>
              </a:rPr>
              <a:t>El </a:t>
            </a:r>
            <a:r>
              <a:rPr lang="es-ES" sz="1200" u="sng">
                <a:solidFill>
                  <a:schemeClr val="bg1"/>
                </a:solidFill>
              </a:rPr>
              <a:t>C.I</a:t>
            </a:r>
            <a:r>
              <a:rPr lang="es-ES" sz="1200">
                <a:solidFill>
                  <a:schemeClr val="bg1"/>
                </a:solidFill>
              </a:rPr>
              <a:t> puede estar duplicado:</a:t>
            </a:r>
          </a:p>
          <a:p>
            <a:pPr algn="ctr"/>
            <a:r>
              <a:rPr lang="es-ES" sz="1200">
                <a:solidFill>
                  <a:schemeClr val="bg1"/>
                </a:solidFill>
              </a:rPr>
              <a:t>no </a:t>
            </a:r>
            <a:r>
              <a:rPr lang="es-ES" sz="1200" u="sng">
                <a:solidFill>
                  <a:schemeClr val="bg1"/>
                </a:solidFill>
              </a:rPr>
              <a:t>les</a:t>
            </a:r>
            <a:r>
              <a:rPr lang="es-ES" sz="1200">
                <a:solidFill>
                  <a:schemeClr val="bg1"/>
                </a:solidFill>
              </a:rPr>
              <a:t> ha pasado nada </a:t>
            </a:r>
            <a:r>
              <a:rPr lang="es-ES" sz="1200" u="sng">
                <a:solidFill>
                  <a:schemeClr val="bg1"/>
                </a:solidFill>
              </a:rPr>
              <a:t>a sus padres</a:t>
            </a:r>
            <a:r>
              <a:rPr lang="es-ES" sz="12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3" name="Rectángulo: esquina doblada 22">
            <a:extLst>
              <a:ext uri="{FF2B5EF4-FFF2-40B4-BE49-F238E27FC236}">
                <a16:creationId xmlns:a16="http://schemas.microsoft.com/office/drawing/2014/main" id="{7C8BFE7B-F23A-48DF-AC73-BCDFF53C4D5D}"/>
              </a:ext>
            </a:extLst>
          </p:cNvPr>
          <p:cNvSpPr/>
          <p:nvPr/>
        </p:nvSpPr>
        <p:spPr>
          <a:xfrm>
            <a:off x="10614350" y="2481804"/>
            <a:ext cx="1550532" cy="938592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u="sng">
                <a:solidFill>
                  <a:schemeClr val="bg1"/>
                </a:solidFill>
              </a:rPr>
              <a:t>Le</a:t>
            </a:r>
            <a:r>
              <a:rPr lang="es-ES" sz="1100">
                <a:solidFill>
                  <a:schemeClr val="bg1"/>
                </a:solidFill>
              </a:rPr>
              <a:t> han regalado un nuevo videojuego </a:t>
            </a:r>
            <a:r>
              <a:rPr lang="es-ES" sz="110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s-ES" sz="1100" u="sng">
                <a:solidFill>
                  <a:schemeClr val="bg1"/>
                </a:solidFill>
                <a:sym typeface="Wingdings" panose="05000000000000000000" pitchFamily="2" charset="2"/>
              </a:rPr>
              <a:t>Se</a:t>
            </a:r>
            <a:r>
              <a:rPr lang="es-ES" sz="1100">
                <a:solidFill>
                  <a:schemeClr val="bg1"/>
                </a:solidFill>
                <a:sym typeface="Wingdings" panose="05000000000000000000" pitchFamily="2" charset="2"/>
              </a:rPr>
              <a:t> lo han regalado</a:t>
            </a:r>
          </a:p>
          <a:p>
            <a:pPr algn="ctr"/>
            <a:r>
              <a:rPr lang="es-ES" sz="1200">
                <a:solidFill>
                  <a:schemeClr val="bg1"/>
                </a:solidFill>
                <a:sym typeface="Wingdings" panose="05000000000000000000" pitchFamily="2" charset="2"/>
              </a:rPr>
              <a:t>(cambia por razones fonéticas el C.I)</a:t>
            </a:r>
          </a:p>
        </p:txBody>
      </p:sp>
    </p:spTree>
    <p:extLst>
      <p:ext uri="{BB962C8B-B14F-4D97-AF65-F5344CB8AC3E}">
        <p14:creationId xmlns:p14="http://schemas.microsoft.com/office/powerpoint/2010/main" val="350939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modalización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250FC2-B658-44E8-9DE8-6F69E72EE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18" y="1892438"/>
            <a:ext cx="11029615" cy="1013800"/>
          </a:xfrm>
        </p:spPr>
        <p:txBody>
          <a:bodyPr anchor="t"/>
          <a:lstStyle/>
          <a:p>
            <a:r>
              <a:rPr lang="es-ES"/>
              <a:t>La </a:t>
            </a:r>
            <a:r>
              <a:rPr lang="es-ES" b="1"/>
              <a:t>modalización</a:t>
            </a:r>
            <a:r>
              <a:rPr lang="es-ES"/>
              <a:t> es un concepto que se relaciona directamente con la </a:t>
            </a:r>
            <a:r>
              <a:rPr lang="es-ES" b="1"/>
              <a:t>subjetividad</a:t>
            </a:r>
            <a:r>
              <a:rPr lang="es-ES"/>
              <a:t> que manifiesta el emisor en su discurso.  Así pues, decimos que un texto está </a:t>
            </a:r>
            <a:r>
              <a:rPr lang="es-ES" u="sng"/>
              <a:t>modalizado</a:t>
            </a:r>
            <a:r>
              <a:rPr lang="es-ES"/>
              <a:t> cuando es muy subjetivo, es decir, cuando en él encontramos marcas explícitas del emisor.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C3A8CD5-976B-4AD9-BBD2-BDC14EF2E303}"/>
              </a:ext>
            </a:extLst>
          </p:cNvPr>
          <p:cNvSpPr/>
          <p:nvPr/>
        </p:nvSpPr>
        <p:spPr>
          <a:xfrm>
            <a:off x="398987" y="1892438"/>
            <a:ext cx="11029615" cy="931819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4A1CDB1-8584-45F3-B07D-01A68E3D0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111413"/>
              </p:ext>
            </p:extLst>
          </p:nvPr>
        </p:nvGraphicFramePr>
        <p:xfrm>
          <a:off x="2437512" y="3340056"/>
          <a:ext cx="7612499" cy="3352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612499">
                  <a:extLst>
                    <a:ext uri="{9D8B030D-6E8A-4147-A177-3AD203B41FA5}">
                      <a16:colId xmlns:a16="http://schemas.microsoft.com/office/drawing/2014/main" val="1764934209"/>
                    </a:ext>
                  </a:extLst>
                </a:gridCol>
              </a:tblGrid>
              <a:tr h="148416">
                <a:tc>
                  <a:txBody>
                    <a:bodyPr/>
                    <a:lstStyle/>
                    <a:p>
                      <a:r>
                        <a:rPr lang="es-ES" sz="1400" b="0"/>
                        <a:t>Marcas de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deixis personal o social</a:t>
                      </a:r>
                      <a:r>
                        <a:rPr lang="es-ES" sz="1400" b="0"/>
                        <a:t> (</a:t>
                      </a:r>
                      <a:r>
                        <a:rPr lang="es-ES" sz="1400" b="0" i="1"/>
                        <a:t>hacen referencia a los participantes y la relación que hay entre ellos</a:t>
                      </a:r>
                      <a:r>
                        <a:rPr lang="es-ES" sz="1400" b="0"/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94167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Modo verbal subjuntivo.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92535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/>
                        <a:t>Verbos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modales conjugados en primera persona</a:t>
                      </a:r>
                      <a:r>
                        <a:rPr lang="es-ES" sz="1400" b="1"/>
                        <a:t>:</a:t>
                      </a:r>
                      <a:r>
                        <a:rPr lang="es-ES" sz="1400" b="0"/>
                        <a:t> </a:t>
                      </a:r>
                      <a:r>
                        <a:rPr lang="es-ES" sz="1400" b="0" i="1"/>
                        <a:t>creo, pienso, considero, siento, quiero, deseo...</a:t>
                      </a:r>
                      <a:endParaRPr lang="es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49118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Perífrasis verbales que indican obligación</a:t>
                      </a:r>
                      <a:r>
                        <a:rPr lang="es-ES" sz="1400" b="0">
                          <a:solidFill>
                            <a:schemeClr val="accent2"/>
                          </a:solidFill>
                        </a:rPr>
                        <a:t>: </a:t>
                      </a:r>
                      <a:r>
                        <a:rPr lang="es-ES" sz="1400" b="0" i="1"/>
                        <a:t>tener que, haber de, deber...</a:t>
                      </a:r>
                      <a:endParaRPr lang="es-ES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317609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Modalidades oracionales:</a:t>
                      </a:r>
                      <a:r>
                        <a:rPr lang="es-ES" sz="1400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dubitativa, exhortativa, interrogativa y exclamativa.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846086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0"/>
                        <a:t>Funciones del lenguaje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expresiva</a:t>
                      </a:r>
                      <a:r>
                        <a:rPr lang="es-ES" sz="1400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y/o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apelativa.</a:t>
                      </a:r>
                      <a:endParaRPr lang="es-ES" sz="1400" b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23685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Léxico valorativo</a:t>
                      </a:r>
                      <a:r>
                        <a:rPr lang="es-ES" sz="1400" b="0"/>
                        <a:t>: </a:t>
                      </a:r>
                      <a:r>
                        <a:rPr lang="es-ES" sz="1400" b="0" i="0"/>
                        <a:t>sustantivos, adjetivos y adverbios.</a:t>
                      </a:r>
                      <a:endParaRPr lang="es-ES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8976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Cuantificadores</a:t>
                      </a:r>
                      <a:r>
                        <a:rPr lang="es-ES" sz="1400" b="1"/>
                        <a:t>:</a:t>
                      </a:r>
                      <a:r>
                        <a:rPr lang="es-ES" sz="1400" b="0"/>
                        <a:t> </a:t>
                      </a:r>
                      <a:r>
                        <a:rPr lang="es-ES" sz="1400" b="0" i="1"/>
                        <a:t>tan, demasiado, mucho...</a:t>
                      </a:r>
                      <a:endParaRPr lang="es-ES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432576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Aumentativos</a:t>
                      </a:r>
                      <a:r>
                        <a:rPr lang="es-ES" sz="1400" b="1"/>
                        <a:t> </a:t>
                      </a:r>
                      <a:r>
                        <a:rPr lang="es-ES" sz="1400" b="0"/>
                        <a:t>y/o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diminutivos</a:t>
                      </a:r>
                      <a:r>
                        <a:rPr lang="es-ES" sz="1400" b="1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373164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Figuras literarias.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706853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Recursos tipográficos.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480176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FCE2B51F-94FD-499B-91A5-26F613F81DA4}"/>
              </a:ext>
            </a:extLst>
          </p:cNvPr>
          <p:cNvSpPr txBox="1"/>
          <p:nvPr/>
        </p:nvSpPr>
        <p:spPr>
          <a:xfrm>
            <a:off x="117446" y="2906238"/>
            <a:ext cx="3928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1"/>
                </a:solidFill>
              </a:rPr>
              <a:t>ELEMENTOS MODALIZADORES:</a:t>
            </a:r>
          </a:p>
        </p:txBody>
      </p:sp>
      <p:sp>
        <p:nvSpPr>
          <p:cNvPr id="8" name="Rectángulo: esquina doblada 7">
            <a:extLst>
              <a:ext uri="{FF2B5EF4-FFF2-40B4-BE49-F238E27FC236}">
                <a16:creationId xmlns:a16="http://schemas.microsoft.com/office/drawing/2014/main" id="{CFF9C3A8-6549-4929-9290-12974D90DC5E}"/>
              </a:ext>
            </a:extLst>
          </p:cNvPr>
          <p:cNvSpPr/>
          <p:nvPr/>
        </p:nvSpPr>
        <p:spPr>
          <a:xfrm>
            <a:off x="10842326" y="3275570"/>
            <a:ext cx="1361813" cy="981511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PERÍFRASIS:</a:t>
            </a:r>
            <a:r>
              <a:rPr lang="es-ES" sz="1200">
                <a:solidFill>
                  <a:schemeClr val="bg1"/>
                </a:solidFill>
              </a:rPr>
              <a:t> unión de dos verbos que anulan parte del valor del primero</a:t>
            </a:r>
            <a:endParaRPr lang="es-ES" sz="1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054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D7C47-F5BB-42EF-BD52-64CF9E6A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teatro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D8DEE6-DADB-4868-B5B8-12286D6DF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386" y="2113384"/>
            <a:ext cx="10531868" cy="2869678"/>
          </a:xfrm>
        </p:spPr>
        <p:txBody>
          <a:bodyPr anchor="t">
            <a:normAutofit/>
          </a:bodyPr>
          <a:lstStyle/>
          <a:p>
            <a:r>
              <a:rPr lang="es-ES" b="1"/>
              <a:t>Acotaciones:</a:t>
            </a:r>
            <a:endParaRPr lang="es-ES"/>
          </a:p>
          <a:p>
            <a:pPr lvl="1"/>
            <a:r>
              <a:rPr lang="es-ES" u="sng"/>
              <a:t>situación</a:t>
            </a:r>
            <a:r>
              <a:rPr lang="es-ES"/>
              <a:t>:  </a:t>
            </a:r>
            <a:r>
              <a:rPr lang="es-ES" i="1"/>
              <a:t>“Nini se acerca a...”</a:t>
            </a:r>
          </a:p>
          <a:p>
            <a:pPr lvl="1"/>
            <a:r>
              <a:rPr lang="es-ES" u="sng"/>
              <a:t>modo</a:t>
            </a:r>
            <a:r>
              <a:rPr lang="es-ES"/>
              <a:t>:  “</a:t>
            </a:r>
            <a:r>
              <a:rPr lang="es-ES" i="1"/>
              <a:t>Murmurando”</a:t>
            </a:r>
          </a:p>
          <a:p>
            <a:r>
              <a:rPr lang="es-ES" b="1"/>
              <a:t>Nombre personajes</a:t>
            </a:r>
            <a:r>
              <a:rPr lang="es-ES"/>
              <a:t> que habla.</a:t>
            </a:r>
          </a:p>
          <a:p>
            <a:pPr marL="0" indent="0">
              <a:buNone/>
            </a:pPr>
            <a:endParaRPr lang="es-ES"/>
          </a:p>
          <a:p>
            <a:r>
              <a:rPr lang="es-ES" b="1"/>
              <a:t>Atrezo:</a:t>
            </a:r>
            <a:r>
              <a:rPr lang="es-ES"/>
              <a:t> muebles</a:t>
            </a:r>
          </a:p>
          <a:p>
            <a:r>
              <a:rPr lang="es-ES" b="1"/>
              <a:t>Vestuario y maquillaje:</a:t>
            </a:r>
            <a:r>
              <a:rPr lang="es-ES"/>
              <a:t> caracterización de personales (según estereotipos).</a:t>
            </a:r>
            <a:endParaRPr lang="es-ES" b="1"/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F9CA41A9-0C27-4A37-A57E-32F57F5F2C13}"/>
              </a:ext>
            </a:extLst>
          </p:cNvPr>
          <p:cNvSpPr/>
          <p:nvPr/>
        </p:nvSpPr>
        <p:spPr>
          <a:xfrm>
            <a:off x="1073791" y="2113384"/>
            <a:ext cx="88595" cy="15106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CF5A0624-6E02-425D-A3B3-8A86D62D2EBB}"/>
              </a:ext>
            </a:extLst>
          </p:cNvPr>
          <p:cNvSpPr/>
          <p:nvPr/>
        </p:nvSpPr>
        <p:spPr>
          <a:xfrm>
            <a:off x="1073791" y="3776444"/>
            <a:ext cx="88595" cy="102205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3F2D43-40ED-419F-9563-0D9AB516F02E}"/>
              </a:ext>
            </a:extLst>
          </p:cNvPr>
          <p:cNvSpPr txBox="1"/>
          <p:nvPr/>
        </p:nvSpPr>
        <p:spPr>
          <a:xfrm>
            <a:off x="45946" y="3804621"/>
            <a:ext cx="1027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No</a:t>
            </a:r>
          </a:p>
          <a:p>
            <a:r>
              <a:rPr lang="es-ES"/>
              <a:t>textuales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F7E99A4-EA64-485E-AC10-DDD588452EDA}"/>
              </a:ext>
            </a:extLst>
          </p:cNvPr>
          <p:cNvSpPr txBox="1"/>
          <p:nvPr/>
        </p:nvSpPr>
        <p:spPr>
          <a:xfrm>
            <a:off x="18053" y="2684048"/>
            <a:ext cx="1055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Textuales</a:t>
            </a:r>
          </a:p>
        </p:txBody>
      </p:sp>
    </p:spTree>
    <p:extLst>
      <p:ext uri="{BB962C8B-B14F-4D97-AF65-F5344CB8AC3E}">
        <p14:creationId xmlns:p14="http://schemas.microsoft.com/office/powerpoint/2010/main" val="279006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1B8F4A2-417C-46E5-8EE5-9814B7AA0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098685"/>
              </p:ext>
            </p:extLst>
          </p:nvPr>
        </p:nvGraphicFramePr>
        <p:xfrm>
          <a:off x="350472" y="932381"/>
          <a:ext cx="11491056" cy="4993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13">
                  <a:extLst>
                    <a:ext uri="{9D8B030D-6E8A-4147-A177-3AD203B41FA5}">
                      <a16:colId xmlns:a16="http://schemas.microsoft.com/office/drawing/2014/main" val="508043907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3431295075"/>
                    </a:ext>
                  </a:extLst>
                </a:gridCol>
                <a:gridCol w="7190298">
                  <a:extLst>
                    <a:ext uri="{9D8B030D-6E8A-4147-A177-3AD203B41FA5}">
                      <a16:colId xmlns:a16="http://schemas.microsoft.com/office/drawing/2014/main" val="2003878317"/>
                    </a:ext>
                  </a:extLst>
                </a:gridCol>
                <a:gridCol w="2872764">
                  <a:extLst>
                    <a:ext uri="{9D8B030D-6E8A-4147-A177-3AD203B41FA5}">
                      <a16:colId xmlns:a16="http://schemas.microsoft.com/office/drawing/2014/main" val="2195535416"/>
                    </a:ext>
                  </a:extLst>
                </a:gridCol>
              </a:tblGrid>
              <a:tr h="614183"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REGISTRO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MARCAS LINGÜÍSTICAS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EJEMPLOS DE TIPO DE TEXTOS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20424"/>
                  </a:ext>
                </a:extLst>
              </a:tr>
              <a:tr h="98917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b="1"/>
                        <a:t>Formal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/>
                        <a:t>Culto</a:t>
                      </a:r>
                      <a:r>
                        <a:rPr lang="es-ES" sz="1600" b="0"/>
                        <a:t> (muy alto)</a:t>
                      </a:r>
                      <a:endParaRPr lang="es-ES" sz="1600" b="1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Se ajusta a la norma gramatical.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Empleo del lenguaje de forma precisa.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Uso de tecnicismos.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Oraciones compuestas.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Manuales académicos, informes, actas, ensayos, exámenes, trabajos escolares, cartas oficiales, instancias...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738583"/>
                  </a:ext>
                </a:extLst>
              </a:tr>
              <a:tr h="10570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/>
                        <a:t>Estándar</a:t>
                      </a:r>
                      <a:r>
                        <a:rPr lang="es-ES" sz="1600" b="0"/>
                        <a:t> (medio)</a:t>
                      </a:r>
                      <a:endParaRPr lang="es-ES" sz="1600" b="1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Uso correcto del lenguaje.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Sin abuso de tecnicismos.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Noticias, recetas de cocina, instrucciones, cartas personales...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932155"/>
                  </a:ext>
                </a:extLst>
              </a:tr>
              <a:tr h="114929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b="1"/>
                        <a:t>Informal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/>
                        <a:t>Coloquial</a:t>
                      </a:r>
                      <a:r>
                        <a:rPr lang="es-ES" sz="1600" b="0"/>
                        <a:t> (bajo)</a:t>
                      </a:r>
                      <a:endParaRPr lang="es-ES" sz="1600" b="1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Uso de coloquialismos.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Uso del lenguaje connotativo.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Presencia de muletillas, acortamientos, diminutivos, onomatopeyas, frases hechas.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Conversaciones, consejos...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607908"/>
                  </a:ext>
                </a:extLst>
              </a:tr>
              <a:tr h="10800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/>
                        <a:t>Vulgar</a:t>
                      </a:r>
                      <a:r>
                        <a:rPr lang="es-ES" sz="1600" b="0"/>
                        <a:t> (muy bajo)</a:t>
                      </a:r>
                      <a:endParaRPr lang="es-ES" sz="1600" b="1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Se cometen incorrecciones en todos los planos de la lengua: fónico, morfológico, sintáctico y semántico.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Presencia de vulgarismos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Conversaciones.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78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2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TEXTOS ACADÉMICOS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250FC2-B658-44E8-9DE8-6F69E72EE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18" y="1892438"/>
            <a:ext cx="11029615" cy="439701"/>
          </a:xfrm>
        </p:spPr>
        <p:txBody>
          <a:bodyPr anchor="t"/>
          <a:lstStyle/>
          <a:p>
            <a:r>
              <a:rPr lang="es-ES"/>
              <a:t>Se consideran </a:t>
            </a:r>
            <a:r>
              <a:rPr lang="es-ES" b="1"/>
              <a:t>textos académicos</a:t>
            </a:r>
            <a:r>
              <a:rPr lang="es-ES"/>
              <a:t> los dedicados a transmitir conocimiento académico o científico.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C3A8CD5-976B-4AD9-BBD2-BDC14EF2E303}"/>
              </a:ext>
            </a:extLst>
          </p:cNvPr>
          <p:cNvSpPr/>
          <p:nvPr/>
        </p:nvSpPr>
        <p:spPr>
          <a:xfrm>
            <a:off x="398987" y="1892438"/>
            <a:ext cx="11029615" cy="439701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4A1CDB1-8584-45F3-B07D-01A68E3D0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760705"/>
              </p:ext>
            </p:extLst>
          </p:nvPr>
        </p:nvGraphicFramePr>
        <p:xfrm>
          <a:off x="2289750" y="3107844"/>
          <a:ext cx="7612499" cy="3048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612499">
                  <a:extLst>
                    <a:ext uri="{9D8B030D-6E8A-4147-A177-3AD203B41FA5}">
                      <a16:colId xmlns:a16="http://schemas.microsoft.com/office/drawing/2014/main" val="1764934209"/>
                    </a:ext>
                  </a:extLst>
                </a:gridCol>
              </a:tblGrid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Ausencia de apreciaciones personales.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94167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Lenguaje denotativo, preciso y claro.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92535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Uso de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tecnicismos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E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49118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Empleo de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adjetivos especificativos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317609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Verbos en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presente con valor atemporal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846086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Uso de la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3ª persona gramatical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23685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Uso de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expresiones temporales</a:t>
                      </a:r>
                      <a:r>
                        <a:rPr lang="es-ES" sz="1400" b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s-ES" sz="1400" b="0" i="1">
                          <a:solidFill>
                            <a:schemeClr val="tx1"/>
                          </a:solidFill>
                        </a:rPr>
                        <a:t>en primer lugar, a continuación, finalmente...).</a:t>
                      </a:r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8976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Modalidad oracional enunciativa.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432576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Predominio de la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función referencial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373164"/>
                  </a:ext>
                </a:extLst>
              </a:tr>
              <a:tr h="148416"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Presentación </a:t>
                      </a:r>
                      <a:r>
                        <a:rPr lang="es-ES" sz="1400" b="1">
                          <a:solidFill>
                            <a:schemeClr val="accent2"/>
                          </a:solidFill>
                        </a:rPr>
                        <a:t>ordenada y lógica de la información</a:t>
                      </a:r>
                      <a:r>
                        <a:rPr lang="es-ES" sz="1400" b="0">
                          <a:solidFill>
                            <a:schemeClr val="accent2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70685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FCE2B51F-94FD-499B-91A5-26F613F81DA4}"/>
              </a:ext>
            </a:extLst>
          </p:cNvPr>
          <p:cNvSpPr txBox="1"/>
          <p:nvPr/>
        </p:nvSpPr>
        <p:spPr>
          <a:xfrm>
            <a:off x="134224" y="2460881"/>
            <a:ext cx="622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1"/>
                </a:solidFill>
              </a:rPr>
              <a:t>CARACTERÍSTICAS DE LA DESCRIPCIÓN OBJETIVA</a:t>
            </a:r>
          </a:p>
        </p:txBody>
      </p:sp>
      <p:sp>
        <p:nvSpPr>
          <p:cNvPr id="8" name="Rectángulo: esquina doblada 7">
            <a:extLst>
              <a:ext uri="{FF2B5EF4-FFF2-40B4-BE49-F238E27FC236}">
                <a16:creationId xmlns:a16="http://schemas.microsoft.com/office/drawing/2014/main" id="{CFF9C3A8-6549-4929-9290-12974D90DC5E}"/>
              </a:ext>
            </a:extLst>
          </p:cNvPr>
          <p:cNvSpPr/>
          <p:nvPr/>
        </p:nvSpPr>
        <p:spPr>
          <a:xfrm>
            <a:off x="10842326" y="2707548"/>
            <a:ext cx="1361813" cy="981511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LENGUAJE DENOTATIVO:</a:t>
            </a:r>
            <a:r>
              <a:rPr lang="es-ES" sz="1200">
                <a:solidFill>
                  <a:schemeClr val="bg1"/>
                </a:solidFill>
              </a:rPr>
              <a:t> uso literal de su definición de diccionario.</a:t>
            </a:r>
            <a:endParaRPr lang="es-ES" sz="1200" b="1">
              <a:solidFill>
                <a:schemeClr val="bg1"/>
              </a:solidFill>
            </a:endParaRPr>
          </a:p>
        </p:txBody>
      </p:sp>
      <p:sp>
        <p:nvSpPr>
          <p:cNvPr id="9" name="Rectángulo: esquina doblada 8">
            <a:extLst>
              <a:ext uri="{FF2B5EF4-FFF2-40B4-BE49-F238E27FC236}">
                <a16:creationId xmlns:a16="http://schemas.microsoft.com/office/drawing/2014/main" id="{A09BC231-537C-4EDD-BC60-C8C410127329}"/>
              </a:ext>
            </a:extLst>
          </p:cNvPr>
          <p:cNvSpPr/>
          <p:nvPr/>
        </p:nvSpPr>
        <p:spPr>
          <a:xfrm>
            <a:off x="10842326" y="4189895"/>
            <a:ext cx="1361813" cy="981511"/>
          </a:xfrm>
          <a:prstGeom prst="foldedCorner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FUNCIÓN REFERENCIAL:</a:t>
            </a:r>
            <a:r>
              <a:rPr lang="es-ES" sz="1200">
                <a:solidFill>
                  <a:schemeClr val="bg1"/>
                </a:solidFill>
              </a:rPr>
              <a:t> transmitir la información de forma objetiva.</a:t>
            </a:r>
            <a:endParaRPr lang="es-ES" sz="1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19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GRUPOS SINTÁCTICOS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742CFCA-D572-4E91-B5A0-0B407869D7A4}"/>
              </a:ext>
            </a:extLst>
          </p:cNvPr>
          <p:cNvSpPr txBox="1"/>
          <p:nvPr/>
        </p:nvSpPr>
        <p:spPr>
          <a:xfrm>
            <a:off x="193396" y="2122413"/>
            <a:ext cx="232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GRUPO NOMINAL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852671F-21B5-43B0-8DB0-587FB59184BF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193396" y="2432806"/>
            <a:ext cx="2324227" cy="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1B5AC69-06E9-4EB9-807D-17604E6BB9AA}"/>
              </a:ext>
            </a:extLst>
          </p:cNvPr>
          <p:cNvSpPr txBox="1"/>
          <p:nvPr/>
        </p:nvSpPr>
        <p:spPr>
          <a:xfrm>
            <a:off x="336640" y="2435423"/>
            <a:ext cx="1943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accent2"/>
                </a:solidFill>
              </a:rPr>
              <a:t>DET   +/-   </a:t>
            </a:r>
            <a:r>
              <a:rPr lang="es-ES" sz="1400" b="1">
                <a:solidFill>
                  <a:schemeClr val="accent2"/>
                </a:solidFill>
              </a:rPr>
              <a:t>N</a:t>
            </a:r>
            <a:r>
              <a:rPr lang="es-ES" sz="1400">
                <a:solidFill>
                  <a:schemeClr val="accent2"/>
                </a:solidFill>
              </a:rPr>
              <a:t>   +/-   CN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447E98A-2BCF-4565-9D72-25F8C3F6CB09}"/>
              </a:ext>
            </a:extLst>
          </p:cNvPr>
          <p:cNvSpPr/>
          <p:nvPr/>
        </p:nvSpPr>
        <p:spPr>
          <a:xfrm>
            <a:off x="193397" y="2122413"/>
            <a:ext cx="2324226" cy="620787"/>
          </a:xfrm>
          <a:prstGeom prst="rect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6DF7D84-AF91-4A9C-A237-ECAFF2CF03BF}"/>
              </a:ext>
            </a:extLst>
          </p:cNvPr>
          <p:cNvSpPr txBox="1"/>
          <p:nvPr/>
        </p:nvSpPr>
        <p:spPr>
          <a:xfrm>
            <a:off x="285244" y="2898204"/>
            <a:ext cx="201170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DET: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Artículos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Demostrativos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Posesivos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Indefinidos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Numerales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Interrogativos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Exclamativos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DA93A31-69A4-4DA0-8A35-354FD8B4F74A}"/>
              </a:ext>
            </a:extLst>
          </p:cNvPr>
          <p:cNvSpPr txBox="1"/>
          <p:nvPr/>
        </p:nvSpPr>
        <p:spPr>
          <a:xfrm>
            <a:off x="308805" y="4714086"/>
            <a:ext cx="2383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N: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Sustantivo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Palabra sustantivada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Pronombre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72D5465-0698-458E-BF7D-0E732E9D04A7}"/>
              </a:ext>
            </a:extLst>
          </p:cNvPr>
          <p:cNvSpPr txBox="1"/>
          <p:nvPr/>
        </p:nvSpPr>
        <p:spPr>
          <a:xfrm>
            <a:off x="308805" y="5612803"/>
            <a:ext cx="16750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CN: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Sustantivo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Adjetivo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GPrep.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376750E-FED5-4E91-87C1-7E679532B320}"/>
              </a:ext>
            </a:extLst>
          </p:cNvPr>
          <p:cNvSpPr txBox="1"/>
          <p:nvPr/>
        </p:nvSpPr>
        <p:spPr>
          <a:xfrm>
            <a:off x="3033953" y="2122412"/>
            <a:ext cx="240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GRUPO ADJETIVAL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50723589-3083-4DD9-9DAB-93E602BCA9BC}"/>
              </a:ext>
            </a:extLst>
          </p:cNvPr>
          <p:cNvCxnSpPr>
            <a:cxnSpLocks/>
            <a:endCxn id="31" idx="3"/>
          </p:cNvCxnSpPr>
          <p:nvPr/>
        </p:nvCxnSpPr>
        <p:spPr>
          <a:xfrm>
            <a:off x="2929605" y="2432806"/>
            <a:ext cx="2582439" cy="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657634B-82FF-410F-B1CB-82CBD2C899F5}"/>
              </a:ext>
            </a:extLst>
          </p:cNvPr>
          <p:cNvSpPr txBox="1"/>
          <p:nvPr/>
        </p:nvSpPr>
        <p:spPr>
          <a:xfrm>
            <a:off x="2867882" y="2435422"/>
            <a:ext cx="2579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accent2"/>
                </a:solidFill>
              </a:rPr>
              <a:t>MOD/DET   +/-   </a:t>
            </a:r>
            <a:r>
              <a:rPr lang="es-ES" sz="1400" b="1">
                <a:solidFill>
                  <a:schemeClr val="accent2"/>
                </a:solidFill>
              </a:rPr>
              <a:t>N</a:t>
            </a:r>
            <a:r>
              <a:rPr lang="es-ES" sz="1400">
                <a:solidFill>
                  <a:schemeClr val="accent2"/>
                </a:solidFill>
              </a:rPr>
              <a:t>   +/-   CADJ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AF4533E-E7CD-412B-9871-ED069BF074BF}"/>
              </a:ext>
            </a:extLst>
          </p:cNvPr>
          <p:cNvSpPr/>
          <p:nvPr/>
        </p:nvSpPr>
        <p:spPr>
          <a:xfrm>
            <a:off x="2929606" y="2122413"/>
            <a:ext cx="2582438" cy="620787"/>
          </a:xfrm>
          <a:prstGeom prst="rect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AA9F195-9C69-499F-9750-0D77B7695A4F}"/>
              </a:ext>
            </a:extLst>
          </p:cNvPr>
          <p:cNvSpPr txBox="1"/>
          <p:nvPr/>
        </p:nvSpPr>
        <p:spPr>
          <a:xfrm>
            <a:off x="3021453" y="2898204"/>
            <a:ext cx="1207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DET: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4959237-3B4A-4B9C-9415-1CC7476C36A9}"/>
              </a:ext>
            </a:extLst>
          </p:cNvPr>
          <p:cNvSpPr txBox="1"/>
          <p:nvPr/>
        </p:nvSpPr>
        <p:spPr>
          <a:xfrm>
            <a:off x="3045014" y="4714086"/>
            <a:ext cx="1546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N: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Adjetivo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7F360F05-5FF7-402A-9382-FEED58FFEF81}"/>
              </a:ext>
            </a:extLst>
          </p:cNvPr>
          <p:cNvSpPr txBox="1"/>
          <p:nvPr/>
        </p:nvSpPr>
        <p:spPr>
          <a:xfrm>
            <a:off x="3018430" y="5243471"/>
            <a:ext cx="15468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CADJ: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Adjetivo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GPrep.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9396CD7-E049-42C5-A6D0-B4B1F133185D}"/>
              </a:ext>
            </a:extLst>
          </p:cNvPr>
          <p:cNvSpPr txBox="1"/>
          <p:nvPr/>
        </p:nvSpPr>
        <p:spPr>
          <a:xfrm>
            <a:off x="3013442" y="3436577"/>
            <a:ext cx="174759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MOD: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Demasiado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Muy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Más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Tan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Bastante...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5F008E96-8322-42DE-981F-BAB3CA6DEFB9}"/>
              </a:ext>
            </a:extLst>
          </p:cNvPr>
          <p:cNvSpPr txBox="1"/>
          <p:nvPr/>
        </p:nvSpPr>
        <p:spPr>
          <a:xfrm>
            <a:off x="5795586" y="2122412"/>
            <a:ext cx="248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GRUPO ADVERBIAL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06E42E1B-8D49-44BC-AC7C-5CDED2211807}"/>
              </a:ext>
            </a:extLst>
          </p:cNvPr>
          <p:cNvCxnSpPr>
            <a:cxnSpLocks/>
            <a:endCxn id="40" idx="3"/>
          </p:cNvCxnSpPr>
          <p:nvPr/>
        </p:nvCxnSpPr>
        <p:spPr>
          <a:xfrm>
            <a:off x="5795586" y="2432805"/>
            <a:ext cx="2582439" cy="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170CDB5-CF8E-44D9-9C68-EBA08A0407D1}"/>
              </a:ext>
            </a:extLst>
          </p:cNvPr>
          <p:cNvSpPr txBox="1"/>
          <p:nvPr/>
        </p:nvSpPr>
        <p:spPr>
          <a:xfrm>
            <a:off x="5968903" y="2435422"/>
            <a:ext cx="2201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accent2"/>
                </a:solidFill>
              </a:rPr>
              <a:t>MOD  +/-   </a:t>
            </a:r>
            <a:r>
              <a:rPr lang="es-ES" sz="1400" b="1">
                <a:solidFill>
                  <a:schemeClr val="accent2"/>
                </a:solidFill>
              </a:rPr>
              <a:t>N</a:t>
            </a:r>
            <a:r>
              <a:rPr lang="es-ES" sz="1400">
                <a:solidFill>
                  <a:schemeClr val="accent2"/>
                </a:solidFill>
              </a:rPr>
              <a:t>   +/-   CADV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F8FCE5AF-D72F-40C6-8A6C-E06C6D843B4C}"/>
              </a:ext>
            </a:extLst>
          </p:cNvPr>
          <p:cNvSpPr/>
          <p:nvPr/>
        </p:nvSpPr>
        <p:spPr>
          <a:xfrm>
            <a:off x="5795587" y="2122412"/>
            <a:ext cx="2582438" cy="620787"/>
          </a:xfrm>
          <a:prstGeom prst="rect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AF146EB-288B-44FE-9491-82E107900FC5}"/>
              </a:ext>
            </a:extLst>
          </p:cNvPr>
          <p:cNvSpPr txBox="1"/>
          <p:nvPr/>
        </p:nvSpPr>
        <p:spPr>
          <a:xfrm>
            <a:off x="5887434" y="2898203"/>
            <a:ext cx="1387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MOD: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GAdv.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8F95B93-DCFA-4323-963C-D60ECC486C9E}"/>
              </a:ext>
            </a:extLst>
          </p:cNvPr>
          <p:cNvSpPr txBox="1"/>
          <p:nvPr/>
        </p:nvSpPr>
        <p:spPr>
          <a:xfrm>
            <a:off x="5884411" y="3412415"/>
            <a:ext cx="1607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N: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Adverbio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CC2865C8-5FF0-4C28-BD16-E691B117D508}"/>
              </a:ext>
            </a:extLst>
          </p:cNvPr>
          <p:cNvSpPr txBox="1"/>
          <p:nvPr/>
        </p:nvSpPr>
        <p:spPr>
          <a:xfrm>
            <a:off x="5884411" y="4050137"/>
            <a:ext cx="16077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CADV: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Adverbio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GPrep.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07384A9A-C0F2-4950-9DB1-C0019B781749}"/>
              </a:ext>
            </a:extLst>
          </p:cNvPr>
          <p:cNvSpPr txBox="1"/>
          <p:nvPr/>
        </p:nvSpPr>
        <p:spPr>
          <a:xfrm>
            <a:off x="8567479" y="2122412"/>
            <a:ext cx="3124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GRUPO PREPOSICIONAL</a:t>
            </a: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63A42F05-9DD3-4680-B9BB-FCEC3A7C866D}"/>
              </a:ext>
            </a:extLst>
          </p:cNvPr>
          <p:cNvCxnSpPr>
            <a:cxnSpLocks/>
            <a:endCxn id="48" idx="3"/>
          </p:cNvCxnSpPr>
          <p:nvPr/>
        </p:nvCxnSpPr>
        <p:spPr>
          <a:xfrm>
            <a:off x="8567479" y="2432805"/>
            <a:ext cx="3124125" cy="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7" name="CuadroTexto 46">
            <a:extLst>
              <a:ext uri="{FF2B5EF4-FFF2-40B4-BE49-F238E27FC236}">
                <a16:creationId xmlns:a16="http://schemas.microsoft.com/office/drawing/2014/main" id="{69AAC130-A991-4AF9-B4D3-C4C69C213934}"/>
              </a:ext>
            </a:extLst>
          </p:cNvPr>
          <p:cNvSpPr txBox="1"/>
          <p:nvPr/>
        </p:nvSpPr>
        <p:spPr>
          <a:xfrm>
            <a:off x="9072424" y="2432805"/>
            <a:ext cx="2114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ENLACE  +  TÉRMINO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3D99810C-9817-41DA-9780-27D2BECBD427}"/>
              </a:ext>
            </a:extLst>
          </p:cNvPr>
          <p:cNvSpPr/>
          <p:nvPr/>
        </p:nvSpPr>
        <p:spPr>
          <a:xfrm>
            <a:off x="8567480" y="2122412"/>
            <a:ext cx="3124124" cy="620787"/>
          </a:xfrm>
          <a:prstGeom prst="rect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BFF21A0D-D667-4075-82D6-217F62568EC6}"/>
              </a:ext>
            </a:extLst>
          </p:cNvPr>
          <p:cNvSpPr txBox="1"/>
          <p:nvPr/>
        </p:nvSpPr>
        <p:spPr>
          <a:xfrm>
            <a:off x="8659327" y="2898203"/>
            <a:ext cx="1825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ENLACE: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Preposición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5C40500-0509-4202-BC1A-EFEB9E467621}"/>
              </a:ext>
            </a:extLst>
          </p:cNvPr>
          <p:cNvSpPr txBox="1"/>
          <p:nvPr/>
        </p:nvSpPr>
        <p:spPr>
          <a:xfrm>
            <a:off x="8656304" y="3412415"/>
            <a:ext cx="167507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TÉRMINO: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Sustantivo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Adjetivo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Adverbio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Verbo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GN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GAdj.</a:t>
            </a:r>
          </a:p>
          <a:p>
            <a:pPr marL="742950" lvl="1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GAdv.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0E6ABAED-7334-4366-9F54-4CAF32C35ED6}"/>
              </a:ext>
            </a:extLst>
          </p:cNvPr>
          <p:cNvSpPr txBox="1"/>
          <p:nvPr/>
        </p:nvSpPr>
        <p:spPr>
          <a:xfrm>
            <a:off x="5948398" y="5047406"/>
            <a:ext cx="204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GRUPO VERBAL</a:t>
            </a: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11AEB505-ACC4-488E-B153-9737889C0714}"/>
              </a:ext>
            </a:extLst>
          </p:cNvPr>
          <p:cNvCxnSpPr>
            <a:cxnSpLocks/>
            <a:endCxn id="56" idx="3"/>
          </p:cNvCxnSpPr>
          <p:nvPr/>
        </p:nvCxnSpPr>
        <p:spPr>
          <a:xfrm>
            <a:off x="5409309" y="5357799"/>
            <a:ext cx="3124125" cy="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BA6550AF-DA71-44A3-A843-B29918F00EE7}"/>
              </a:ext>
            </a:extLst>
          </p:cNvPr>
          <p:cNvSpPr txBox="1"/>
          <p:nvPr/>
        </p:nvSpPr>
        <p:spPr>
          <a:xfrm>
            <a:off x="6311575" y="5357799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>
                <a:solidFill>
                  <a:schemeClr val="accent2"/>
                </a:solidFill>
              </a:rPr>
              <a:t>PREDICADO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A6A1F2CF-80C2-4165-A73F-2B74D4CC25E3}"/>
              </a:ext>
            </a:extLst>
          </p:cNvPr>
          <p:cNvSpPr/>
          <p:nvPr/>
        </p:nvSpPr>
        <p:spPr>
          <a:xfrm>
            <a:off x="5409310" y="5047406"/>
            <a:ext cx="3124124" cy="620787"/>
          </a:xfrm>
          <a:prstGeom prst="rect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FD88E3E-5A6D-4C84-90AB-38590AAE9C9E}"/>
              </a:ext>
            </a:extLst>
          </p:cNvPr>
          <p:cNvSpPr txBox="1"/>
          <p:nvPr/>
        </p:nvSpPr>
        <p:spPr>
          <a:xfrm>
            <a:off x="5409309" y="5716976"/>
            <a:ext cx="3124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Es todo el </a:t>
            </a:r>
            <a:r>
              <a:rPr lang="es-ES" sz="1400" b="1"/>
              <a:t>predicado</a:t>
            </a:r>
            <a:r>
              <a:rPr lang="es-ES" sz="1400"/>
              <a:t> de la oración.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400"/>
              <a:t>El </a:t>
            </a:r>
            <a:r>
              <a:rPr lang="es-ES" sz="1400" b="1"/>
              <a:t>núcleo</a:t>
            </a:r>
            <a:r>
              <a:rPr lang="es-ES" sz="1400"/>
              <a:t> es el </a:t>
            </a:r>
            <a:r>
              <a:rPr lang="es-ES" sz="1400" b="1"/>
              <a:t>verbo</a:t>
            </a:r>
            <a:r>
              <a:rPr lang="es-ES" sz="1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51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LOS MODOS VERBALES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40B8728-11C7-4D8D-AC95-352F995DF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18" y="1892438"/>
            <a:ext cx="11029615" cy="1236656"/>
          </a:xfrm>
        </p:spPr>
        <p:txBody>
          <a:bodyPr anchor="t">
            <a:normAutofit/>
          </a:bodyPr>
          <a:lstStyle/>
          <a:p>
            <a:r>
              <a:rPr lang="es-ES"/>
              <a:t>El </a:t>
            </a:r>
            <a:r>
              <a:rPr lang="es-ES" b="1"/>
              <a:t>indicativo</a:t>
            </a:r>
            <a:r>
              <a:rPr lang="es-ES"/>
              <a:t> se utiliza para enunciar lo expresado por el verbo de forma real.</a:t>
            </a:r>
          </a:p>
          <a:p>
            <a:r>
              <a:rPr lang="es-ES"/>
              <a:t>El </a:t>
            </a:r>
            <a:r>
              <a:rPr lang="es-ES" b="1"/>
              <a:t>subjuntivo</a:t>
            </a:r>
            <a:r>
              <a:rPr lang="es-ES"/>
              <a:t> se emplea para enunciar la acción de forma irreal, posible o deseable.</a:t>
            </a:r>
          </a:p>
          <a:p>
            <a:r>
              <a:rPr lang="es-ES"/>
              <a:t>El </a:t>
            </a:r>
            <a:r>
              <a:rPr lang="es-ES" b="1"/>
              <a:t>imperativo</a:t>
            </a:r>
            <a:r>
              <a:rPr lang="es-ES"/>
              <a:t> se usa para dar órdenes.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C081650-7397-4A92-9807-7C35B59EC68B}"/>
              </a:ext>
            </a:extLst>
          </p:cNvPr>
          <p:cNvSpPr/>
          <p:nvPr/>
        </p:nvSpPr>
        <p:spPr>
          <a:xfrm>
            <a:off x="398987" y="1892438"/>
            <a:ext cx="11029615" cy="1236656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636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1FA5F52-5F3D-4D6D-83FE-0EF9C560EE3A}"/>
              </a:ext>
            </a:extLst>
          </p:cNvPr>
          <p:cNvSpPr txBox="1"/>
          <p:nvPr/>
        </p:nvSpPr>
        <p:spPr>
          <a:xfrm>
            <a:off x="178634" y="1760867"/>
            <a:ext cx="1645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INDICATIVO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D67962A-AE7F-443C-A57E-97AC9989FBBD}"/>
              </a:ext>
            </a:extLst>
          </p:cNvPr>
          <p:cNvSpPr txBox="1"/>
          <p:nvPr/>
        </p:nvSpPr>
        <p:spPr>
          <a:xfrm>
            <a:off x="2341927" y="893537"/>
            <a:ext cx="1332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chemeClr val="accent2"/>
                </a:solidFill>
              </a:rPr>
              <a:t>FORMAS SIMPLES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643B30-8CD9-4A5E-8A68-75FADB66EA1E}"/>
              </a:ext>
            </a:extLst>
          </p:cNvPr>
          <p:cNvSpPr txBox="1"/>
          <p:nvPr/>
        </p:nvSpPr>
        <p:spPr>
          <a:xfrm>
            <a:off x="4075379" y="554982"/>
            <a:ext cx="46939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Presente:</a:t>
            </a:r>
            <a:r>
              <a:rPr lang="es-ES" sz="1600"/>
              <a:t> compro-bebo-insisto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perfecto simple:</a:t>
            </a:r>
            <a:r>
              <a:rPr lang="es-ES" sz="1600"/>
              <a:t> compré-bebí-insistí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imperfecto:</a:t>
            </a:r>
            <a:r>
              <a:rPr lang="es-ES" sz="1600"/>
              <a:t> compraba-bebía-insistía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Futuro simple:</a:t>
            </a:r>
            <a:r>
              <a:rPr lang="es-ES" sz="1600"/>
              <a:t> compraré-bebí-insistí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Condicional simple:</a:t>
            </a:r>
            <a:r>
              <a:rPr lang="es-ES" sz="1600"/>
              <a:t> compraría-bebería-insistiría</a:t>
            </a:r>
            <a:endParaRPr lang="es-ES" sz="1600" b="1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947064-96CF-4ADB-A7F4-42A8C288D9BC}"/>
              </a:ext>
            </a:extLst>
          </p:cNvPr>
          <p:cNvSpPr txBox="1"/>
          <p:nvPr/>
        </p:nvSpPr>
        <p:spPr>
          <a:xfrm>
            <a:off x="2120089" y="2146865"/>
            <a:ext cx="1911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chemeClr val="accent2"/>
                </a:solidFill>
              </a:rPr>
              <a:t>FORMAS COMPUESTAS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219302-FFD0-47E9-BFFD-E85A5DE9FD7A}"/>
              </a:ext>
            </a:extLst>
          </p:cNvPr>
          <p:cNvSpPr txBox="1"/>
          <p:nvPr/>
        </p:nvSpPr>
        <p:spPr>
          <a:xfrm>
            <a:off x="4075379" y="1945533"/>
            <a:ext cx="69352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perfecto compuesto:</a:t>
            </a:r>
            <a:r>
              <a:rPr lang="es-ES" sz="1600"/>
              <a:t> he comprado-he bebido-he insistido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anterior:</a:t>
            </a:r>
            <a:r>
              <a:rPr lang="es-ES" sz="1600"/>
              <a:t> hube comprado-hube bebido-hube insistido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pluscuamperfecto:</a:t>
            </a:r>
            <a:r>
              <a:rPr lang="es-ES" sz="1600"/>
              <a:t> había comprado-había bebido-había insistido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Futuro compuesto:</a:t>
            </a:r>
            <a:r>
              <a:rPr lang="es-ES" sz="1600"/>
              <a:t> habré comprado-habré bebido-habré insistido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Condicional compuesto:</a:t>
            </a:r>
            <a:r>
              <a:rPr lang="es-ES" sz="1600"/>
              <a:t> habría comprado-habría bebido-habría insistido</a:t>
            </a:r>
            <a:endParaRPr lang="es-ES" sz="1600" b="1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B739B39B-169C-464A-88B9-F94F44AA5F76}"/>
              </a:ext>
            </a:extLst>
          </p:cNvPr>
          <p:cNvCxnSpPr>
            <a:stCxn id="2" idx="3"/>
            <a:endCxn id="3" idx="1"/>
          </p:cNvCxnSpPr>
          <p:nvPr/>
        </p:nvCxnSpPr>
        <p:spPr>
          <a:xfrm flipV="1">
            <a:off x="1824213" y="1216703"/>
            <a:ext cx="517714" cy="72883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F39FDFA-63A9-4698-A860-94789117D2E6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1824213" y="1945533"/>
            <a:ext cx="517714" cy="52022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Abrir llave 12">
            <a:extLst>
              <a:ext uri="{FF2B5EF4-FFF2-40B4-BE49-F238E27FC236}">
                <a16:creationId xmlns:a16="http://schemas.microsoft.com/office/drawing/2014/main" id="{681B7F7F-64D4-41A5-9DAB-3313F3142093}"/>
              </a:ext>
            </a:extLst>
          </p:cNvPr>
          <p:cNvSpPr/>
          <p:nvPr/>
        </p:nvSpPr>
        <p:spPr>
          <a:xfrm>
            <a:off x="3987506" y="622094"/>
            <a:ext cx="87873" cy="11892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Abrir llave 13">
            <a:extLst>
              <a:ext uri="{FF2B5EF4-FFF2-40B4-BE49-F238E27FC236}">
                <a16:creationId xmlns:a16="http://schemas.microsoft.com/office/drawing/2014/main" id="{622ADC13-D94D-40AF-B255-53D288C3F096}"/>
              </a:ext>
            </a:extLst>
          </p:cNvPr>
          <p:cNvSpPr/>
          <p:nvPr/>
        </p:nvSpPr>
        <p:spPr>
          <a:xfrm>
            <a:off x="3987506" y="2012643"/>
            <a:ext cx="87873" cy="11892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4C980CE-9F12-472B-9845-49C8029518E8}"/>
              </a:ext>
            </a:extLst>
          </p:cNvPr>
          <p:cNvSpPr txBox="1"/>
          <p:nvPr/>
        </p:nvSpPr>
        <p:spPr>
          <a:xfrm>
            <a:off x="262153" y="4010214"/>
            <a:ext cx="1737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SUBJUNTIVO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AF48F4E-0AD3-4842-A1EF-E9801496947D}"/>
              </a:ext>
            </a:extLst>
          </p:cNvPr>
          <p:cNvSpPr txBox="1"/>
          <p:nvPr/>
        </p:nvSpPr>
        <p:spPr>
          <a:xfrm>
            <a:off x="2341927" y="3482692"/>
            <a:ext cx="1332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chemeClr val="accent2"/>
                </a:solidFill>
              </a:rPr>
              <a:t>FORMAS SIMPLES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1589F16-7ADE-4B47-9E5E-50C5D486EDFF}"/>
              </a:ext>
            </a:extLst>
          </p:cNvPr>
          <p:cNvSpPr txBox="1"/>
          <p:nvPr/>
        </p:nvSpPr>
        <p:spPr>
          <a:xfrm>
            <a:off x="4075379" y="3400193"/>
            <a:ext cx="72904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Presente:</a:t>
            </a:r>
            <a:r>
              <a:rPr lang="es-ES" sz="1600"/>
              <a:t> compra-beba-insista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imperfecto:</a:t>
            </a:r>
            <a:r>
              <a:rPr lang="es-ES" sz="1600"/>
              <a:t> comprara, comprase-bebiera, bebiese-insistiera, insistiese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Futuro simple:</a:t>
            </a:r>
            <a:r>
              <a:rPr lang="es-ES" sz="1600"/>
              <a:t> comprare-bebiere-insistiere</a:t>
            </a:r>
          </a:p>
        </p:txBody>
      </p:sp>
      <p:sp>
        <p:nvSpPr>
          <p:cNvPr id="21" name="Abrir llave 20">
            <a:extLst>
              <a:ext uri="{FF2B5EF4-FFF2-40B4-BE49-F238E27FC236}">
                <a16:creationId xmlns:a16="http://schemas.microsoft.com/office/drawing/2014/main" id="{FE925ADA-CBB6-4C20-9C93-06D9FED97966}"/>
              </a:ext>
            </a:extLst>
          </p:cNvPr>
          <p:cNvSpPr/>
          <p:nvPr/>
        </p:nvSpPr>
        <p:spPr>
          <a:xfrm>
            <a:off x="3987505" y="3482692"/>
            <a:ext cx="87873" cy="646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A3321EC-B3D6-415D-8DD6-F03C77883CC1}"/>
              </a:ext>
            </a:extLst>
          </p:cNvPr>
          <p:cNvSpPr txBox="1"/>
          <p:nvPr/>
        </p:nvSpPr>
        <p:spPr>
          <a:xfrm>
            <a:off x="2083070" y="4277379"/>
            <a:ext cx="1911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chemeClr val="accent2"/>
                </a:solidFill>
              </a:rPr>
              <a:t>FORMAS COMPUESTAS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EA4CCFC-54FD-4404-BDE8-5541432A0C57}"/>
              </a:ext>
            </a:extLst>
          </p:cNvPr>
          <p:cNvSpPr txBox="1"/>
          <p:nvPr/>
        </p:nvSpPr>
        <p:spPr>
          <a:xfrm>
            <a:off x="4075379" y="4194880"/>
            <a:ext cx="6950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perfecto compuesto:</a:t>
            </a:r>
            <a:r>
              <a:rPr lang="es-ES" sz="1600"/>
              <a:t> haya comprado-haya bebido-haya insistido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Pretérito pluscuamperfecto:</a:t>
            </a:r>
            <a:r>
              <a:rPr lang="es-ES" sz="1600"/>
              <a:t> hubiera, hubiese comprado-bebido-insistido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1600" b="1"/>
              <a:t>Futuro compuesto:</a:t>
            </a:r>
            <a:r>
              <a:rPr lang="es-ES" sz="1600"/>
              <a:t> hubiere comprado-hubiere bebido-hubiere insistido</a:t>
            </a:r>
            <a:endParaRPr lang="es-ES" sz="1600" b="1"/>
          </a:p>
        </p:txBody>
      </p:sp>
      <p:sp>
        <p:nvSpPr>
          <p:cNvPr id="24" name="Abrir llave 23">
            <a:extLst>
              <a:ext uri="{FF2B5EF4-FFF2-40B4-BE49-F238E27FC236}">
                <a16:creationId xmlns:a16="http://schemas.microsoft.com/office/drawing/2014/main" id="{DA8A5955-05B6-436F-9E40-AEC5526845D3}"/>
              </a:ext>
            </a:extLst>
          </p:cNvPr>
          <p:cNvSpPr/>
          <p:nvPr/>
        </p:nvSpPr>
        <p:spPr>
          <a:xfrm>
            <a:off x="3987505" y="4277379"/>
            <a:ext cx="87873" cy="646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27EFEFC1-24E7-436D-A451-E215DF628B61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 flipV="1">
            <a:off x="1999552" y="3805858"/>
            <a:ext cx="342375" cy="38902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054B92E5-2BEA-4CFC-94F6-CB4C9F09FC57}"/>
              </a:ext>
            </a:extLst>
          </p:cNvPr>
          <p:cNvCxnSpPr>
            <a:stCxn id="18" idx="3"/>
          </p:cNvCxnSpPr>
          <p:nvPr/>
        </p:nvCxnSpPr>
        <p:spPr>
          <a:xfrm>
            <a:off x="1999552" y="4194880"/>
            <a:ext cx="313127" cy="40566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19FD406-9219-488E-A4E5-DA6197291DFA}"/>
              </a:ext>
            </a:extLst>
          </p:cNvPr>
          <p:cNvSpPr txBox="1"/>
          <p:nvPr/>
        </p:nvSpPr>
        <p:spPr>
          <a:xfrm>
            <a:off x="262152" y="5532832"/>
            <a:ext cx="166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IMPERATIVO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D7E689B-69B1-41C1-9D92-C03E214962FD}"/>
              </a:ext>
            </a:extLst>
          </p:cNvPr>
          <p:cNvSpPr txBox="1"/>
          <p:nvPr/>
        </p:nvSpPr>
        <p:spPr>
          <a:xfrm>
            <a:off x="1978347" y="5458999"/>
            <a:ext cx="4398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>
                <a:solidFill>
                  <a:schemeClr val="accent2"/>
                </a:solidFill>
              </a:rPr>
              <a:t>INFORMAL:</a:t>
            </a:r>
            <a:r>
              <a:rPr lang="es-ES" sz="1600">
                <a:solidFill>
                  <a:schemeClr val="accent2"/>
                </a:solidFill>
              </a:rPr>
              <a:t> compra-bebe-insiste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>
                <a:solidFill>
                  <a:schemeClr val="accent2"/>
                </a:solidFill>
              </a:rPr>
              <a:t>FORMAL:</a:t>
            </a:r>
            <a:r>
              <a:rPr lang="es-ES" sz="1600">
                <a:solidFill>
                  <a:schemeClr val="accent2"/>
                </a:solidFill>
              </a:rPr>
              <a:t> compre-beba-insista</a:t>
            </a:r>
            <a:endParaRPr lang="es-ES" sz="1600" b="1">
              <a:solidFill>
                <a:schemeClr val="accent2"/>
              </a:solidFill>
            </a:endParaRPr>
          </a:p>
        </p:txBody>
      </p:sp>
      <p:sp>
        <p:nvSpPr>
          <p:cNvPr id="32" name="Abrir llave 31">
            <a:extLst>
              <a:ext uri="{FF2B5EF4-FFF2-40B4-BE49-F238E27FC236}">
                <a16:creationId xmlns:a16="http://schemas.microsoft.com/office/drawing/2014/main" id="{759BB324-556F-4395-A710-1B16776AE820}"/>
              </a:ext>
            </a:extLst>
          </p:cNvPr>
          <p:cNvSpPr/>
          <p:nvPr/>
        </p:nvSpPr>
        <p:spPr>
          <a:xfrm>
            <a:off x="1934411" y="5416175"/>
            <a:ext cx="87873" cy="646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1407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LAS FIGURAS RETÓRICAS</a:t>
            </a:r>
          </a:p>
        </p:txBody>
      </p:sp>
      <p:graphicFrame>
        <p:nvGraphicFramePr>
          <p:cNvPr id="7" name="Tabla 5">
            <a:extLst>
              <a:ext uri="{FF2B5EF4-FFF2-40B4-BE49-F238E27FC236}">
                <a16:creationId xmlns:a16="http://schemas.microsoft.com/office/drawing/2014/main" id="{8D2C5AE4-CEB8-4595-BBB3-30D0CCD7E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63320"/>
              </p:ext>
            </p:extLst>
          </p:nvPr>
        </p:nvGraphicFramePr>
        <p:xfrm>
          <a:off x="514080" y="2134721"/>
          <a:ext cx="11029616" cy="4267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53245">
                  <a:extLst>
                    <a:ext uri="{9D8B030D-6E8A-4147-A177-3AD203B41FA5}">
                      <a16:colId xmlns:a16="http://schemas.microsoft.com/office/drawing/2014/main" val="1764934209"/>
                    </a:ext>
                  </a:extLst>
                </a:gridCol>
                <a:gridCol w="7676371">
                  <a:extLst>
                    <a:ext uri="{9D8B030D-6E8A-4147-A177-3AD203B41FA5}">
                      <a16:colId xmlns:a16="http://schemas.microsoft.com/office/drawing/2014/main" val="38091350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Aliteración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Repetición de sonidos, especialmente de consonantes, en un texto.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94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Anáfora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Repetición de una o más palabras al inicio del verso.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92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Antítesis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Contraposición de una frase o una palabra a otra de significado contrario.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49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Asíndeton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Omisión intencionada de las conjunciones para aportar agilidad y rapidez al verso.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317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Epíteto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Uso de un adjetivo cuyo significado ya coniene el sustantivo al que acompaña y, por tanto, no aporta ninguna información sustancial (adj. explicativo)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846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Exclamación e interrogación retóricas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Pregunta que se formula sin esperar respuesta o exclamación que se emplea con la finalidad de reforzar el propio punto de vista, dando por hecho que el interlocutor está de acuerdo.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23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Hipérbaton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Alteración del orden lógico de la oración (sujeto+verbo+complemento).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8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Hipérbole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Exageración para conseguir una mayor expresividad.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432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Metáfora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Identificación de algo real con algo imaginario o evocado, existiendo entre ambos una relación de semejanza.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373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Paralelismo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Repetición de la misma estructura sintáctica en dos o más versos.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706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Personificación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Atribución de cualidades humanas a seres inanimados u objetos.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317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Polisíndeton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Acumulación de diversas conjunciones para ralentizar el ritmo del verso.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5984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>
                          <a:solidFill>
                            <a:schemeClr val="tx2"/>
                          </a:solidFill>
                        </a:rPr>
                        <a:t>Símil o comparación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2"/>
                          </a:solidFill>
                        </a:rPr>
                        <a:t>Comparación entre dos términos.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61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18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1D8BC24-562B-4AC8-A7ED-8E92EF8238A0}"/>
              </a:ext>
            </a:extLst>
          </p:cNvPr>
          <p:cNvSpPr/>
          <p:nvPr/>
        </p:nvSpPr>
        <p:spPr>
          <a:xfrm>
            <a:off x="192946" y="2055304"/>
            <a:ext cx="3699545" cy="18120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033FDE-A5E5-4A8F-8CD3-C0A631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MÉTRICOS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689F965-24AC-4057-9F56-135560AB287F}"/>
              </a:ext>
            </a:extLst>
          </p:cNvPr>
          <p:cNvSpPr txBox="1"/>
          <p:nvPr/>
        </p:nvSpPr>
        <p:spPr>
          <a:xfrm>
            <a:off x="302002" y="2164360"/>
            <a:ext cx="2407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>
                <a:solidFill>
                  <a:schemeClr val="accent1"/>
                </a:solidFill>
              </a:rPr>
              <a:t>CÓMPUTO SILÁBICO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9F07E78-2FA9-4D7F-8BC8-D753E79790E7}"/>
              </a:ext>
            </a:extLst>
          </p:cNvPr>
          <p:cNvSpPr txBox="1"/>
          <p:nvPr/>
        </p:nvSpPr>
        <p:spPr>
          <a:xfrm>
            <a:off x="302002" y="2586262"/>
            <a:ext cx="350660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u="sng">
                <a:solidFill>
                  <a:schemeClr val="accent1"/>
                </a:solidFill>
              </a:rPr>
              <a:t>Sílaba tónica</a:t>
            </a:r>
            <a:r>
              <a:rPr lang="es-ES" sz="1400">
                <a:solidFill>
                  <a:schemeClr val="accent1"/>
                </a:solidFill>
              </a:rPr>
              <a:t> de la última palabra: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>
                <a:solidFill>
                  <a:schemeClr val="accent1"/>
                </a:solidFill>
              </a:rPr>
              <a:t>Aguda:</a:t>
            </a:r>
            <a:r>
              <a:rPr lang="es-ES" sz="1400">
                <a:solidFill>
                  <a:schemeClr val="accent1"/>
                </a:solidFill>
              </a:rPr>
              <a:t> +1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>
                <a:solidFill>
                  <a:schemeClr val="accent1"/>
                </a:solidFill>
              </a:rPr>
              <a:t>Llana:</a:t>
            </a:r>
            <a:r>
              <a:rPr lang="es-ES" sz="1400">
                <a:solidFill>
                  <a:schemeClr val="accent1"/>
                </a:solidFill>
              </a:rPr>
              <a:t> =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>
                <a:solidFill>
                  <a:schemeClr val="accent1"/>
                </a:solidFill>
              </a:rPr>
              <a:t>Esdrújula:</a:t>
            </a:r>
            <a:r>
              <a:rPr lang="es-ES" sz="1400">
                <a:solidFill>
                  <a:schemeClr val="accent1"/>
                </a:solidFill>
              </a:rPr>
              <a:t> -1</a:t>
            </a:r>
          </a:p>
          <a:p>
            <a:r>
              <a:rPr lang="es-ES" sz="1400" u="sng">
                <a:solidFill>
                  <a:schemeClr val="accent1"/>
                </a:solidFill>
              </a:rPr>
              <a:t>Sinalefa</a:t>
            </a:r>
            <a:r>
              <a:rPr lang="es-ES" sz="1400">
                <a:solidFill>
                  <a:schemeClr val="accent1"/>
                </a:solidFill>
              </a:rPr>
              <a:t>: última vocal + primera vocal (sonido)</a:t>
            </a:r>
            <a:endParaRPr lang="es-ES" sz="1400" u="sng">
              <a:solidFill>
                <a:schemeClr val="accent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E902F2-0E64-46B4-8827-4AF182C27B74}"/>
              </a:ext>
            </a:extLst>
          </p:cNvPr>
          <p:cNvSpPr/>
          <p:nvPr/>
        </p:nvSpPr>
        <p:spPr>
          <a:xfrm>
            <a:off x="150878" y="4101812"/>
            <a:ext cx="4176452" cy="15775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A386EF2-D7C7-4678-962C-403BE378DE7D}"/>
              </a:ext>
            </a:extLst>
          </p:cNvPr>
          <p:cNvSpPr txBox="1"/>
          <p:nvPr/>
        </p:nvSpPr>
        <p:spPr>
          <a:xfrm>
            <a:off x="259934" y="4210868"/>
            <a:ext cx="25202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>
                <a:solidFill>
                  <a:schemeClr val="accent1"/>
                </a:solidFill>
              </a:rPr>
              <a:t>LICENCIAS MÉTRICAS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9885AD9-3599-4A89-9AF9-8591E043A040}"/>
              </a:ext>
            </a:extLst>
          </p:cNvPr>
          <p:cNvSpPr txBox="1"/>
          <p:nvPr/>
        </p:nvSpPr>
        <p:spPr>
          <a:xfrm>
            <a:off x="259934" y="4632770"/>
            <a:ext cx="40673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u="sng">
                <a:solidFill>
                  <a:schemeClr val="accent1"/>
                </a:solidFill>
              </a:rPr>
              <a:t>Sinéresis</a:t>
            </a:r>
            <a:r>
              <a:rPr lang="es-ES" sz="1400">
                <a:solidFill>
                  <a:schemeClr val="accent1"/>
                </a:solidFill>
              </a:rPr>
              <a:t>: resta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1"/>
                </a:solidFill>
              </a:rPr>
              <a:t>convertir hiatos en diptongos.</a:t>
            </a:r>
          </a:p>
          <a:p>
            <a:r>
              <a:rPr lang="es-ES" sz="1400" u="sng">
                <a:solidFill>
                  <a:schemeClr val="accent1"/>
                </a:solidFill>
              </a:rPr>
              <a:t>Diéresis</a:t>
            </a:r>
            <a:r>
              <a:rPr lang="es-ES" sz="1400">
                <a:solidFill>
                  <a:schemeClr val="accent1"/>
                </a:solidFill>
              </a:rPr>
              <a:t>: suma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1"/>
                </a:solidFill>
              </a:rPr>
              <a:t>convertir diptongos en hiatos (aplicando ¨).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A8EC6B1-C4AD-4F18-ACBB-C97C66D7C952}"/>
              </a:ext>
            </a:extLst>
          </p:cNvPr>
          <p:cNvSpPr/>
          <p:nvPr/>
        </p:nvSpPr>
        <p:spPr>
          <a:xfrm>
            <a:off x="4327330" y="2071541"/>
            <a:ext cx="6094712" cy="1141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0567704-11FC-42E2-A19C-29B03578CEA1}"/>
              </a:ext>
            </a:extLst>
          </p:cNvPr>
          <p:cNvSpPr txBox="1"/>
          <p:nvPr/>
        </p:nvSpPr>
        <p:spPr>
          <a:xfrm>
            <a:off x="4436386" y="2180597"/>
            <a:ext cx="734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>
                <a:solidFill>
                  <a:schemeClr val="accent1"/>
                </a:solidFill>
              </a:rPr>
              <a:t>RIMA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D5C27AE-F162-4812-9832-C01331C44291}"/>
              </a:ext>
            </a:extLst>
          </p:cNvPr>
          <p:cNvSpPr txBox="1"/>
          <p:nvPr/>
        </p:nvSpPr>
        <p:spPr>
          <a:xfrm>
            <a:off x="4553832" y="2502914"/>
            <a:ext cx="5868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u="sng">
                <a:solidFill>
                  <a:schemeClr val="accent1"/>
                </a:solidFill>
              </a:rPr>
              <a:t>Consonante</a:t>
            </a:r>
            <a:r>
              <a:rPr lang="es-ES" sz="1400">
                <a:solidFill>
                  <a:schemeClr val="accent1"/>
                </a:solidFill>
              </a:rPr>
              <a:t>: riman </a:t>
            </a:r>
            <a:r>
              <a:rPr lang="es-ES" sz="1400" b="1">
                <a:solidFill>
                  <a:schemeClr val="accent1"/>
                </a:solidFill>
              </a:rPr>
              <a:t>vocales y consonantes</a:t>
            </a:r>
            <a:r>
              <a:rPr lang="es-ES" sz="1400">
                <a:solidFill>
                  <a:schemeClr val="accent1"/>
                </a:solidFill>
              </a:rPr>
              <a:t> a partir de la última vocal tónica.</a:t>
            </a:r>
          </a:p>
          <a:p>
            <a:r>
              <a:rPr lang="es-ES" sz="1400" u="sng">
                <a:solidFill>
                  <a:schemeClr val="accent1"/>
                </a:solidFill>
              </a:rPr>
              <a:t>Asonante</a:t>
            </a:r>
            <a:r>
              <a:rPr lang="es-ES" sz="1400">
                <a:solidFill>
                  <a:schemeClr val="accent1"/>
                </a:solidFill>
              </a:rPr>
              <a:t>: riman solo </a:t>
            </a:r>
            <a:r>
              <a:rPr lang="es-ES" sz="1400" b="1">
                <a:solidFill>
                  <a:schemeClr val="accent1"/>
                </a:solidFill>
              </a:rPr>
              <a:t>vocales</a:t>
            </a:r>
            <a:r>
              <a:rPr lang="es-ES" sz="1400">
                <a:solidFill>
                  <a:schemeClr val="accent1"/>
                </a:solidFill>
              </a:rPr>
              <a:t> a partir de la última vocal tónica.</a:t>
            </a:r>
            <a:endParaRPr lang="es-ES" sz="1400" u="sng">
              <a:solidFill>
                <a:schemeClr val="accent1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CA9CA93-0340-4085-9481-9AB028A1E40D}"/>
              </a:ext>
            </a:extLst>
          </p:cNvPr>
          <p:cNvSpPr/>
          <p:nvPr/>
        </p:nvSpPr>
        <p:spPr>
          <a:xfrm>
            <a:off x="4679665" y="3514134"/>
            <a:ext cx="3046593" cy="15775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2BF9D18-629E-4EEF-8CC3-1553320B884D}"/>
              </a:ext>
            </a:extLst>
          </p:cNvPr>
          <p:cNvSpPr txBox="1"/>
          <p:nvPr/>
        </p:nvSpPr>
        <p:spPr>
          <a:xfrm>
            <a:off x="4788721" y="3623190"/>
            <a:ext cx="2201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>
                <a:solidFill>
                  <a:schemeClr val="accent1"/>
                </a:solidFill>
              </a:rPr>
              <a:t>¿CÓMO SE INDICA?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B412442-F4A8-4BAF-B2E3-86D939ABBF73}"/>
              </a:ext>
            </a:extLst>
          </p:cNvPr>
          <p:cNvSpPr txBox="1"/>
          <p:nvPr/>
        </p:nvSpPr>
        <p:spPr>
          <a:xfrm>
            <a:off x="4788721" y="4045092"/>
            <a:ext cx="28584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u="sng">
                <a:solidFill>
                  <a:schemeClr val="accent1"/>
                </a:solidFill>
              </a:rPr>
              <a:t>Número de sílabas</a:t>
            </a:r>
            <a:endParaRPr lang="es-ES" sz="1400">
              <a:solidFill>
                <a:schemeClr val="accent1"/>
              </a:solidFill>
            </a:endParaRPr>
          </a:p>
          <a:p>
            <a:r>
              <a:rPr lang="es-ES" sz="1400">
                <a:solidFill>
                  <a:schemeClr val="accent1"/>
                </a:solidFill>
              </a:rPr>
              <a:t>Rima: </a:t>
            </a:r>
            <a:r>
              <a:rPr lang="es-ES" sz="1400" u="sng">
                <a:solidFill>
                  <a:schemeClr val="accent1"/>
                </a:solidFill>
              </a:rPr>
              <a:t>Letras del abecedario</a:t>
            </a:r>
            <a:r>
              <a:rPr lang="es-ES" sz="1400">
                <a:solidFill>
                  <a:schemeClr val="accent1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1"/>
                </a:solidFill>
              </a:rPr>
              <a:t>ARTE MAYOR: mayúsculas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1"/>
                </a:solidFill>
              </a:rPr>
              <a:t>ARTE MENOR: minúsculas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AEDAFCD-D948-43BC-B3C1-08BD84A96F73}"/>
              </a:ext>
            </a:extLst>
          </p:cNvPr>
          <p:cNvSpPr/>
          <p:nvPr/>
        </p:nvSpPr>
        <p:spPr>
          <a:xfrm>
            <a:off x="7934595" y="3535301"/>
            <a:ext cx="3959277" cy="17648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704D383-2F4F-4ABC-A619-34D85EA0C59F}"/>
              </a:ext>
            </a:extLst>
          </p:cNvPr>
          <p:cNvSpPr txBox="1"/>
          <p:nvPr/>
        </p:nvSpPr>
        <p:spPr>
          <a:xfrm>
            <a:off x="8043651" y="3644357"/>
            <a:ext cx="3135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>
                <a:solidFill>
                  <a:schemeClr val="accent1"/>
                </a:solidFill>
              </a:rPr>
              <a:t>ANALIZAR RIMA Y MÉTRICA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FDD7FB7-469F-457A-9311-DF4ADE6E2C95}"/>
              </a:ext>
            </a:extLst>
          </p:cNvPr>
          <p:cNvSpPr txBox="1"/>
          <p:nvPr/>
        </p:nvSpPr>
        <p:spPr>
          <a:xfrm>
            <a:off x="8043651" y="4066259"/>
            <a:ext cx="38502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1400">
                <a:solidFill>
                  <a:schemeClr val="accent1"/>
                </a:solidFill>
              </a:rPr>
              <a:t>Contar sílabas de cada verso.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400">
                <a:solidFill>
                  <a:schemeClr val="accent1"/>
                </a:solidFill>
              </a:rPr>
              <a:t>Para cumplir con algún tipo de estrofa: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1"/>
                </a:solidFill>
              </a:rPr>
              <a:t>Analizar sílaba tónica y corresponderla.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1"/>
                </a:solidFill>
              </a:rPr>
              <a:t>Aplicar sinalefa.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400">
                <a:solidFill>
                  <a:schemeClr val="accent1"/>
                </a:solidFill>
              </a:rPr>
              <a:t>Utilizar sinéresis o diéresis.</a:t>
            </a:r>
          </a:p>
        </p:txBody>
      </p:sp>
    </p:spTree>
    <p:extLst>
      <p:ext uri="{BB962C8B-B14F-4D97-AF65-F5344CB8AC3E}">
        <p14:creationId xmlns:p14="http://schemas.microsoft.com/office/powerpoint/2010/main" val="220470522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1171</TotalTime>
  <Words>1946</Words>
  <Application>Microsoft Office PowerPoint</Application>
  <PresentationFormat>Panorámica</PresentationFormat>
  <Paragraphs>365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Algerian</vt:lpstr>
      <vt:lpstr>Arial</vt:lpstr>
      <vt:lpstr>Courier New</vt:lpstr>
      <vt:lpstr>Gill Sans MT</vt:lpstr>
      <vt:lpstr>Wingdings</vt:lpstr>
      <vt:lpstr>Wingdings 2</vt:lpstr>
      <vt:lpstr>Dividendo</vt:lpstr>
      <vt:lpstr>Examen castellano</vt:lpstr>
      <vt:lpstr>La modalización</vt:lpstr>
      <vt:lpstr>Presentación de PowerPoint</vt:lpstr>
      <vt:lpstr>TEXTOS ACADÉMICOS</vt:lpstr>
      <vt:lpstr>GRUPOS SINTÁCTICOS</vt:lpstr>
      <vt:lpstr>LOS MODOS VERBALES</vt:lpstr>
      <vt:lpstr>Presentación de PowerPoint</vt:lpstr>
      <vt:lpstr>LAS FIGURAS RETÓRICAS</vt:lpstr>
      <vt:lpstr>RECURSOS MÉTRICOS</vt:lpstr>
      <vt:lpstr>TIPOS DE ESTROFAS</vt:lpstr>
      <vt:lpstr>La sátira</vt:lpstr>
      <vt:lpstr>Los tecnicismos</vt:lpstr>
      <vt:lpstr>LA COHESIÓN</vt:lpstr>
      <vt:lpstr>CLASIFICACIÓN DE LOS VERBOS</vt:lpstr>
      <vt:lpstr>Presentación de PowerPoint</vt:lpstr>
      <vt:lpstr>Presentación de PowerPoint</vt:lpstr>
      <vt:lpstr>Presentación de PowerPoint</vt:lpstr>
      <vt:lpstr>Presentación de PowerPoint</vt:lpstr>
      <vt:lpstr>EL VERBO Y EL PREDICADO</vt:lpstr>
      <vt:lpstr>El teatro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castellano</dc:title>
  <dc:creator>Eva Arnau</dc:creator>
  <cp:lastModifiedBy>Eva Arnau</cp:lastModifiedBy>
  <cp:revision>30</cp:revision>
  <dcterms:created xsi:type="dcterms:W3CDTF">2021-05-09T16:39:52Z</dcterms:created>
  <dcterms:modified xsi:type="dcterms:W3CDTF">2021-05-14T23:56:38Z</dcterms:modified>
</cp:coreProperties>
</file>