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0" r:id="rId4"/>
    <p:sldId id="267" r:id="rId5"/>
    <p:sldId id="271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72" r:id="rId16"/>
    <p:sldId id="273" r:id="rId17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Arnau" initials="EA" lastIdx="1" clrIdx="0">
    <p:extLst>
      <p:ext uri="{19B8F6BF-5375-455C-9EA6-DF929625EA0E}">
        <p15:presenceInfo xmlns:p15="http://schemas.microsoft.com/office/powerpoint/2012/main" userId="6f97e88311b1d3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599" autoAdjust="0"/>
  </p:normalViewPr>
  <p:slideViewPr>
    <p:cSldViewPr>
      <p:cViewPr varScale="1">
        <p:scale>
          <a:sx n="28" d="100"/>
          <a:sy n="28" d="100"/>
        </p:scale>
        <p:origin x="780" y="5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12/04/2021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4945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0957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880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3909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2049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14559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803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3387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92441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824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9794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4800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5498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3338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22E2A2-B648-4842-9ED5-8E4D1828D625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6AB9F2-CD8F-42EB-A63E-2B03D1B74C56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ACC39B-F8AD-4C56-AD8F-A56798AE1A49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A5F5A5-C1AF-4E1F-BBE9-77A0324E6A16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AF46A-8BB1-4F24-A11E-0306615E93F5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29AD9-EA14-4AE8-BB2F-1A8BF56A3E5B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6EFD6-A265-4329-83FB-237234CCC851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EEC8E5-6135-4EEA-A5FA-4E382F0E51FD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AA01AB-145F-4AE5-A1D5-362BC05CA7CC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16348-E405-42B1-89B5-964AA77FE073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12/04/2021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/>
              <a:t>Estudi taula periòdica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/>
              <a:t>Física i química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8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82044" y="19075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65937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Ferro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Ruteci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Osmi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Hassi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50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9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82044" y="19075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861462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Cobalt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Rodi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Iridi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Meitneri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53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10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10036" y="190754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677501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Niquel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Pal·ladi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Platí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Darmstadti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56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11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10036" y="19075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443578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Coure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Plata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Rg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Roentgeni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7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12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10036" y="190754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720651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Zinc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Cadmi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Mercuri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Copernici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47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17 - HALOGENS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277988" y="1920747"/>
            <a:ext cx="40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17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7F7ACB2-5A05-459F-83DA-F5D34E73F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22238"/>
              </p:ext>
            </p:extLst>
          </p:nvPr>
        </p:nvGraphicFramePr>
        <p:xfrm>
          <a:off x="1845940" y="2290079"/>
          <a:ext cx="2506930" cy="3578262"/>
        </p:xfrm>
        <a:graphic>
          <a:graphicData uri="http://schemas.openxmlformats.org/drawingml/2006/table">
            <a:tbl>
              <a:tblPr/>
              <a:tblGrid>
                <a:gridCol w="293319">
                  <a:extLst>
                    <a:ext uri="{9D8B030D-6E8A-4147-A177-3AD203B41FA5}">
                      <a16:colId xmlns:a16="http://schemas.microsoft.com/office/drawing/2014/main" val="1248483210"/>
                    </a:ext>
                  </a:extLst>
                </a:gridCol>
                <a:gridCol w="710761">
                  <a:extLst>
                    <a:ext uri="{9D8B030D-6E8A-4147-A177-3AD203B41FA5}">
                      <a16:colId xmlns:a16="http://schemas.microsoft.com/office/drawing/2014/main" val="617407533"/>
                    </a:ext>
                  </a:extLst>
                </a:gridCol>
                <a:gridCol w="1502850">
                  <a:extLst>
                    <a:ext uri="{9D8B030D-6E8A-4147-A177-3AD203B41FA5}">
                      <a16:colId xmlns:a16="http://schemas.microsoft.com/office/drawing/2014/main" val="1583114973"/>
                    </a:ext>
                  </a:extLst>
                </a:gridCol>
              </a:tblGrid>
              <a:tr h="4735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3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805" marR="33805" marT="33805" marB="33805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42666"/>
                  </a:ext>
                </a:extLst>
              </a:tr>
              <a:tr h="45359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Fluor</a:t>
                      </a:r>
                    </a:p>
                  </a:txBody>
                  <a:tcPr marL="33805" marR="33805" marT="33805" marB="33805" anchor="ctr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0799606"/>
                  </a:ext>
                </a:extLst>
              </a:tr>
              <a:tr h="45066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</a:t>
                      </a: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Clor</a:t>
                      </a:r>
                    </a:p>
                  </a:txBody>
                  <a:tcPr marL="33805" marR="33805" marT="33805" marB="33805" anchor="ctr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969598"/>
                  </a:ext>
                </a:extLst>
              </a:tr>
              <a:tr h="45066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</a:t>
                      </a: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Brom</a:t>
                      </a:r>
                    </a:p>
                  </a:txBody>
                  <a:tcPr marL="33805" marR="33805" marT="33805" marB="33805" anchor="ctr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652654"/>
                  </a:ext>
                </a:extLst>
              </a:tr>
              <a:tr h="45066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Iode</a:t>
                      </a:r>
                    </a:p>
                  </a:txBody>
                  <a:tcPr marL="33805" marR="33805" marT="33805" marB="33805" anchor="ctr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6227962"/>
                  </a:ext>
                </a:extLst>
              </a:tr>
              <a:tr h="45066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</a:t>
                      </a: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Àstat</a:t>
                      </a:r>
                    </a:p>
                  </a:txBody>
                  <a:tcPr marL="33805" marR="33805" marT="33805" marB="33805" anchor="ctr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474213"/>
                  </a:ext>
                </a:extLst>
              </a:tr>
              <a:tr h="4565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3805" marR="33805" marT="33805" marB="33805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Uus</a:t>
                      </a:r>
                    </a:p>
                  </a:txBody>
                  <a:tcPr marL="33805" marR="33805" marT="33805" marB="33805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Ununsepti</a:t>
                      </a:r>
                    </a:p>
                  </a:txBody>
                  <a:tcPr marL="33805" marR="33805" marT="33805" marB="33805" anchor="ctr">
                    <a:lnL w="12700" cap="flat" cmpd="sng" algn="ctr">
                      <a:solidFill>
                        <a:schemeClr val="tx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53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5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18 – GASOS NOBLES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277988" y="192074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B9FE381-A464-4164-A8B8-802956305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68219"/>
              </p:ext>
            </p:extLst>
          </p:nvPr>
        </p:nvGraphicFramePr>
        <p:xfrm>
          <a:off x="1773932" y="2348880"/>
          <a:ext cx="2808311" cy="3596404"/>
        </p:xfrm>
        <a:graphic>
          <a:graphicData uri="http://schemas.openxmlformats.org/drawingml/2006/table">
            <a:tbl>
              <a:tblPr/>
              <a:tblGrid>
                <a:gridCol w="332553">
                  <a:extLst>
                    <a:ext uri="{9D8B030D-6E8A-4147-A177-3AD203B41FA5}">
                      <a16:colId xmlns:a16="http://schemas.microsoft.com/office/drawing/2014/main" val="1802917026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3414830499"/>
                    </a:ext>
                  </a:extLst>
                </a:gridCol>
                <a:gridCol w="1669926">
                  <a:extLst>
                    <a:ext uri="{9D8B030D-6E8A-4147-A177-3AD203B41FA5}">
                      <a16:colId xmlns:a16="http://schemas.microsoft.com/office/drawing/2014/main" val="2841834161"/>
                    </a:ext>
                  </a:extLst>
                </a:gridCol>
              </a:tblGrid>
              <a:tr h="44787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Heli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880095"/>
                  </a:ext>
                </a:extLst>
              </a:tr>
              <a:tr h="42896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Neó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8697958"/>
                  </a:ext>
                </a:extLst>
              </a:tr>
              <a:tr h="4261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Argó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615161"/>
                  </a:ext>
                </a:extLst>
              </a:tr>
              <a:tr h="4261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Criptó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526088"/>
                  </a:ext>
                </a:extLst>
              </a:tr>
              <a:tr h="43303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Xenó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8319"/>
                  </a:ext>
                </a:extLst>
              </a:tr>
              <a:tr h="4261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Radó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697042"/>
                  </a:ext>
                </a:extLst>
              </a:tr>
              <a:tr h="43173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Uuo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Ununocti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995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16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es-ES" sz="4800"/>
              <a:t>Taula periòdica</a:t>
            </a:r>
            <a:endParaRPr lang="es-ES" sz="48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80D9DAE-03BF-4324-A150-8D1D9171D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054999"/>
              </p:ext>
            </p:extLst>
          </p:nvPr>
        </p:nvGraphicFramePr>
        <p:xfrm>
          <a:off x="964611" y="2564904"/>
          <a:ext cx="10259602" cy="3013282"/>
        </p:xfrm>
        <a:graphic>
          <a:graphicData uri="http://schemas.openxmlformats.org/drawingml/2006/table">
            <a:tbl>
              <a:tblPr/>
              <a:tblGrid>
                <a:gridCol w="229948">
                  <a:extLst>
                    <a:ext uri="{9D8B030D-6E8A-4147-A177-3AD203B41FA5}">
                      <a16:colId xmlns:a16="http://schemas.microsoft.com/office/drawing/2014/main" val="3553013632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2034939560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3553957808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3969942459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2310613769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2452765056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3187884859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941305576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670693089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391416343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3946648882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3089112921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1556317374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428685559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408578782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1127001861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1679033610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2571967050"/>
                    </a:ext>
                  </a:extLst>
                </a:gridCol>
                <a:gridCol w="557203">
                  <a:extLst>
                    <a:ext uri="{9D8B030D-6E8A-4147-A177-3AD203B41FA5}">
                      <a16:colId xmlns:a16="http://schemas.microsoft.com/office/drawing/2014/main" val="2187567863"/>
                    </a:ext>
                  </a:extLst>
                </a:gridCol>
              </a:tblGrid>
              <a:tr h="44787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17323"/>
                  </a:ext>
                </a:extLst>
              </a:tr>
              <a:tr h="4289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477603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>
                      <a:noFill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473252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b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319074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28155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(lantànids)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Tl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B97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6E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E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57408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(actínids) 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Db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Rg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Uup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Uus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Uuo</a:t>
                      </a:r>
                    </a:p>
                  </a:txBody>
                  <a:tcPr marL="31969" marR="31969" marT="31969" marB="31969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66170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E9D75D10-CF9F-4A0D-BB0D-7061663EC706}"/>
              </a:ext>
            </a:extLst>
          </p:cNvPr>
          <p:cNvSpPr txBox="1"/>
          <p:nvPr/>
        </p:nvSpPr>
        <p:spPr>
          <a:xfrm rot="16200000">
            <a:off x="-17137" y="4030895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chemeClr val="accent6"/>
                </a:solidFill>
              </a:rPr>
              <a:t>periòdes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5560B31-DC2A-4313-9AEE-0A59F5CF2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24761"/>
              </p:ext>
            </p:extLst>
          </p:nvPr>
        </p:nvGraphicFramePr>
        <p:xfrm>
          <a:off x="3573109" y="5778261"/>
          <a:ext cx="8208915" cy="859282"/>
        </p:xfrm>
        <a:graphic>
          <a:graphicData uri="http://schemas.openxmlformats.org/drawingml/2006/table">
            <a:tbl>
              <a:tblPr/>
              <a:tblGrid>
                <a:gridCol w="547261">
                  <a:extLst>
                    <a:ext uri="{9D8B030D-6E8A-4147-A177-3AD203B41FA5}">
                      <a16:colId xmlns:a16="http://schemas.microsoft.com/office/drawing/2014/main" val="3891960004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1998940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053672756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618022882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3704706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3834701246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3115082671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787325709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487585077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1796943706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927977059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715588003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3721098150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617417306"/>
                    </a:ext>
                  </a:extLst>
                </a:gridCol>
                <a:gridCol w="547261">
                  <a:extLst>
                    <a:ext uri="{9D8B030D-6E8A-4147-A177-3AD203B41FA5}">
                      <a16:colId xmlns:a16="http://schemas.microsoft.com/office/drawing/2014/main" val="2944209475"/>
                    </a:ext>
                  </a:extLst>
                </a:gridCol>
              </a:tblGrid>
              <a:tr h="42252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Yb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205072"/>
                  </a:ext>
                </a:extLst>
              </a:tr>
              <a:tr h="42252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269647"/>
                  </a:ext>
                </a:extLst>
              </a:tr>
            </a:tbl>
          </a:graphicData>
        </a:graphic>
      </p:graphicFrame>
      <p:sp>
        <p:nvSpPr>
          <p:cNvPr id="8" name="Control 2">
            <a:extLst>
              <a:ext uri="{FF2B5EF4-FFF2-40B4-BE49-F238E27FC236}">
                <a16:creationId xmlns:a16="http://schemas.microsoft.com/office/drawing/2014/main" id="{2044E01C-CB89-48BF-8420-D3FF6CA4D648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5700926" y="11866791"/>
            <a:ext cx="8209347" cy="7852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5563F82-B479-493E-A760-22D2ADC63C1D}"/>
              </a:ext>
            </a:extLst>
          </p:cNvPr>
          <p:cNvSpPr txBox="1"/>
          <p:nvPr/>
        </p:nvSpPr>
        <p:spPr>
          <a:xfrm>
            <a:off x="117748" y="1606987"/>
            <a:ext cx="1015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grups o</a:t>
            </a:r>
          </a:p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famíiles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8130798-2D2A-4A84-8654-0DCC5DC321B6}"/>
              </a:ext>
            </a:extLst>
          </p:cNvPr>
          <p:cNvSpPr txBox="1"/>
          <p:nvPr/>
        </p:nvSpPr>
        <p:spPr>
          <a:xfrm>
            <a:off x="1335959" y="21900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1362298-3280-4B4C-B07A-51F442AAB8BA}"/>
              </a:ext>
            </a:extLst>
          </p:cNvPr>
          <p:cNvSpPr txBox="1"/>
          <p:nvPr/>
        </p:nvSpPr>
        <p:spPr>
          <a:xfrm>
            <a:off x="1881466" y="2641507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789161F-CDD2-45F8-A238-614DCB416CE7}"/>
              </a:ext>
            </a:extLst>
          </p:cNvPr>
          <p:cNvSpPr txBox="1"/>
          <p:nvPr/>
        </p:nvSpPr>
        <p:spPr>
          <a:xfrm>
            <a:off x="2422004" y="348010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47292F-773B-42BD-A269-8010759E7D89}"/>
              </a:ext>
            </a:extLst>
          </p:cNvPr>
          <p:cNvSpPr txBox="1"/>
          <p:nvPr/>
        </p:nvSpPr>
        <p:spPr>
          <a:xfrm>
            <a:off x="2989085" y="348010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BEFB796-7A15-4098-ADB7-790055CBC0BB}"/>
              </a:ext>
            </a:extLst>
          </p:cNvPr>
          <p:cNvSpPr txBox="1"/>
          <p:nvPr/>
        </p:nvSpPr>
        <p:spPr>
          <a:xfrm>
            <a:off x="3551756" y="348010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5C9639B-2941-479C-A812-919193074C89}"/>
              </a:ext>
            </a:extLst>
          </p:cNvPr>
          <p:cNvSpPr txBox="1"/>
          <p:nvPr/>
        </p:nvSpPr>
        <p:spPr>
          <a:xfrm>
            <a:off x="4104809" y="353294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56DCF37-1F2E-4C78-A659-261E255068C7}"/>
              </a:ext>
            </a:extLst>
          </p:cNvPr>
          <p:cNvSpPr txBox="1"/>
          <p:nvPr/>
        </p:nvSpPr>
        <p:spPr>
          <a:xfrm>
            <a:off x="4669082" y="34841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78AD899-D893-496D-AAB7-195F4D494F32}"/>
              </a:ext>
            </a:extLst>
          </p:cNvPr>
          <p:cNvSpPr txBox="1"/>
          <p:nvPr/>
        </p:nvSpPr>
        <p:spPr>
          <a:xfrm>
            <a:off x="5207707" y="353294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3513314-8EDF-43B4-9E71-83E73964CE77}"/>
              </a:ext>
            </a:extLst>
          </p:cNvPr>
          <p:cNvSpPr txBox="1"/>
          <p:nvPr/>
        </p:nvSpPr>
        <p:spPr>
          <a:xfrm>
            <a:off x="5768774" y="349401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1A255B3-52CF-47F5-AC1E-DC20F5623F0C}"/>
              </a:ext>
            </a:extLst>
          </p:cNvPr>
          <p:cNvSpPr txBox="1"/>
          <p:nvPr/>
        </p:nvSpPr>
        <p:spPr>
          <a:xfrm>
            <a:off x="6277928" y="3511967"/>
            <a:ext cx="430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1668109-DD21-43CD-8D26-5DAE3BBE8AB1}"/>
              </a:ext>
            </a:extLst>
          </p:cNvPr>
          <p:cNvSpPr txBox="1"/>
          <p:nvPr/>
        </p:nvSpPr>
        <p:spPr>
          <a:xfrm>
            <a:off x="6846572" y="35131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B2EE57D-BCDA-469E-A3BA-9EB456F8B99D}"/>
              </a:ext>
            </a:extLst>
          </p:cNvPr>
          <p:cNvSpPr txBox="1"/>
          <p:nvPr/>
        </p:nvSpPr>
        <p:spPr>
          <a:xfrm>
            <a:off x="7362972" y="35131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B79CA8E-8965-4151-A662-3AC327C402F1}"/>
              </a:ext>
            </a:extLst>
          </p:cNvPr>
          <p:cNvSpPr txBox="1"/>
          <p:nvPr/>
        </p:nvSpPr>
        <p:spPr>
          <a:xfrm>
            <a:off x="7966620" y="2630123"/>
            <a:ext cx="410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13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A8FB593-D545-4F16-AD2F-EB4BF18C711E}"/>
              </a:ext>
            </a:extLst>
          </p:cNvPr>
          <p:cNvSpPr txBox="1"/>
          <p:nvPr/>
        </p:nvSpPr>
        <p:spPr>
          <a:xfrm>
            <a:off x="8487768" y="2641507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14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7491564-BF88-4F93-A8FB-94A823430705}"/>
              </a:ext>
            </a:extLst>
          </p:cNvPr>
          <p:cNvSpPr txBox="1"/>
          <p:nvPr/>
        </p:nvSpPr>
        <p:spPr>
          <a:xfrm>
            <a:off x="9059933" y="263296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625B349-931E-4CA8-91B5-47BFE0E3C542}"/>
              </a:ext>
            </a:extLst>
          </p:cNvPr>
          <p:cNvSpPr txBox="1"/>
          <p:nvPr/>
        </p:nvSpPr>
        <p:spPr>
          <a:xfrm>
            <a:off x="9606864" y="264150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16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B061074-D6CD-4915-B79C-691B881D3E50}"/>
              </a:ext>
            </a:extLst>
          </p:cNvPr>
          <p:cNvSpPr txBox="1"/>
          <p:nvPr/>
        </p:nvSpPr>
        <p:spPr>
          <a:xfrm>
            <a:off x="10165015" y="2630123"/>
            <a:ext cx="40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17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5590ECD5-0FF7-42F8-BABD-F1E3F09A7FDC}"/>
              </a:ext>
            </a:extLst>
          </p:cNvPr>
          <p:cNvSpPr txBox="1"/>
          <p:nvPr/>
        </p:nvSpPr>
        <p:spPr>
          <a:xfrm>
            <a:off x="10734547" y="225331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18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DFA235D-9092-40A0-B242-D8AB79764604}"/>
              </a:ext>
            </a:extLst>
          </p:cNvPr>
          <p:cNvSpPr txBox="1"/>
          <p:nvPr/>
        </p:nvSpPr>
        <p:spPr>
          <a:xfrm rot="16200000">
            <a:off x="1045592" y="1711406"/>
            <a:ext cx="91884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/>
              <a:t>Alcalins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47A49C3-779E-42D6-9417-40FCFB937EA9}"/>
              </a:ext>
            </a:extLst>
          </p:cNvPr>
          <p:cNvSpPr txBox="1"/>
          <p:nvPr/>
        </p:nvSpPr>
        <p:spPr>
          <a:xfrm rot="16200000">
            <a:off x="1379235" y="1978087"/>
            <a:ext cx="1309974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/>
              <a:t>Alcalinoterris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0C3192E-AE7D-45B5-B0AA-C97A7B022AEB}"/>
              </a:ext>
            </a:extLst>
          </p:cNvPr>
          <p:cNvSpPr txBox="1"/>
          <p:nvPr/>
        </p:nvSpPr>
        <p:spPr>
          <a:xfrm rot="16200000">
            <a:off x="9839026" y="2002263"/>
            <a:ext cx="10807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/>
              <a:t>Halogens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53D8DD4-3503-452E-A384-78EEA78E4500}"/>
              </a:ext>
            </a:extLst>
          </p:cNvPr>
          <p:cNvSpPr txBox="1"/>
          <p:nvPr/>
        </p:nvSpPr>
        <p:spPr>
          <a:xfrm rot="16200000">
            <a:off x="10298530" y="1532896"/>
            <a:ext cx="1303562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600"/>
              <a:t>Gasos nobles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696158-0AF6-44FA-AFD7-70DED3ABA67E}"/>
              </a:ext>
            </a:extLst>
          </p:cNvPr>
          <p:cNvSpPr txBox="1"/>
          <p:nvPr/>
        </p:nvSpPr>
        <p:spPr>
          <a:xfrm>
            <a:off x="2493453" y="5842914"/>
            <a:ext cx="105830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/>
              <a:t>lantànids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1695A08-7E62-493E-AF59-D999F623F02F}"/>
              </a:ext>
            </a:extLst>
          </p:cNvPr>
          <p:cNvSpPr txBox="1"/>
          <p:nvPr/>
        </p:nvSpPr>
        <p:spPr>
          <a:xfrm>
            <a:off x="2560778" y="6207902"/>
            <a:ext cx="92365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/>
              <a:t>actínids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1 - ALCALINS</a:t>
            </a:r>
            <a:endParaRPr lang="es-ES" sz="4000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4528341-7654-4C9B-B130-0D361B7F948A}"/>
              </a:ext>
            </a:extLst>
          </p:cNvPr>
          <p:cNvGraphicFramePr>
            <a:graphicFrameLocks noGrp="1"/>
          </p:cNvGraphicFramePr>
          <p:nvPr/>
        </p:nvGraphicFramePr>
        <p:xfrm>
          <a:off x="1701924" y="2348880"/>
          <a:ext cx="2088232" cy="3596404"/>
        </p:xfrm>
        <a:graphic>
          <a:graphicData uri="http://schemas.openxmlformats.org/drawingml/2006/table">
            <a:tbl>
              <a:tblPr/>
              <a:tblGrid>
                <a:gridCol w="270967">
                  <a:extLst>
                    <a:ext uri="{9D8B030D-6E8A-4147-A177-3AD203B41FA5}">
                      <a16:colId xmlns:a16="http://schemas.microsoft.com/office/drawing/2014/main" val="383803004"/>
                    </a:ext>
                  </a:extLst>
                </a:gridCol>
                <a:gridCol w="656604">
                  <a:extLst>
                    <a:ext uri="{9D8B030D-6E8A-4147-A177-3AD203B41FA5}">
                      <a16:colId xmlns:a16="http://schemas.microsoft.com/office/drawing/2014/main" val="3863247413"/>
                    </a:ext>
                  </a:extLst>
                </a:gridCol>
                <a:gridCol w="1160661">
                  <a:extLst>
                    <a:ext uri="{9D8B030D-6E8A-4147-A177-3AD203B41FA5}">
                      <a16:colId xmlns:a16="http://schemas.microsoft.com/office/drawing/2014/main" val="4002278672"/>
                    </a:ext>
                  </a:extLst>
                </a:gridCol>
              </a:tblGrid>
              <a:tr h="48162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EC6A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Hidrogen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870976"/>
                  </a:ext>
                </a:extLst>
              </a:tr>
              <a:tr h="461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Liti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951504"/>
                  </a:ext>
                </a:extLst>
              </a:tr>
              <a:tr h="4582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Sodi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042202"/>
                  </a:ext>
                </a:extLst>
              </a:tr>
              <a:tr h="4582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Potassi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507411"/>
                  </a:ext>
                </a:extLst>
              </a:tr>
              <a:tr h="4582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Rubidi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354615"/>
                  </a:ext>
                </a:extLst>
              </a:tr>
              <a:tr h="4582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Cesi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891478"/>
                  </a:ext>
                </a:extLst>
              </a:tr>
              <a:tr h="46426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55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Franci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773759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7FB5F439-C77C-404A-8A42-920E32B1F3F6}"/>
              </a:ext>
            </a:extLst>
          </p:cNvPr>
          <p:cNvSpPr txBox="1"/>
          <p:nvPr/>
        </p:nvSpPr>
        <p:spPr>
          <a:xfrm>
            <a:off x="2170939" y="19795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9960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2 - ALCALINOTERRIS</a:t>
            </a:r>
            <a:endParaRPr lang="es-ES" sz="4000" dirty="0"/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BAFEFD24-A808-41E9-AD89-67F19341C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99776"/>
              </p:ext>
            </p:extLst>
          </p:nvPr>
        </p:nvGraphicFramePr>
        <p:xfrm>
          <a:off x="1845940" y="2276872"/>
          <a:ext cx="2304255" cy="3530503"/>
        </p:xfrm>
        <a:graphic>
          <a:graphicData uri="http://schemas.openxmlformats.org/drawingml/2006/table">
            <a:tbl>
              <a:tblPr/>
              <a:tblGrid>
                <a:gridCol w="295602">
                  <a:extLst>
                    <a:ext uri="{9D8B030D-6E8A-4147-A177-3AD203B41FA5}">
                      <a16:colId xmlns:a16="http://schemas.microsoft.com/office/drawing/2014/main" val="3071636702"/>
                    </a:ext>
                  </a:extLst>
                </a:gridCol>
                <a:gridCol w="716295">
                  <a:extLst>
                    <a:ext uri="{9D8B030D-6E8A-4147-A177-3AD203B41FA5}">
                      <a16:colId xmlns:a16="http://schemas.microsoft.com/office/drawing/2014/main" val="410540925"/>
                    </a:ext>
                  </a:extLst>
                </a:gridCol>
                <a:gridCol w="1292358">
                  <a:extLst>
                    <a:ext uri="{9D8B030D-6E8A-4147-A177-3AD203B41FA5}">
                      <a16:colId xmlns:a16="http://schemas.microsoft.com/office/drawing/2014/main" val="2676075339"/>
                    </a:ext>
                  </a:extLst>
                </a:gridCol>
              </a:tblGrid>
              <a:tr h="44787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2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298166"/>
                  </a:ext>
                </a:extLst>
              </a:tr>
              <a:tr h="4289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Beril·li</a:t>
                      </a:r>
                    </a:p>
                  </a:txBody>
                  <a:tcPr marL="31969" marR="31969" marT="31969" marB="31969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308013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Magnesi</a:t>
                      </a:r>
                    </a:p>
                  </a:txBody>
                  <a:tcPr marL="31969" marR="31969" marT="31969" marB="31969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465652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Calci</a:t>
                      </a:r>
                    </a:p>
                  </a:txBody>
                  <a:tcPr marL="31969" marR="31969" marT="31969" marB="31969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718241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Estronci</a:t>
                      </a:r>
                    </a:p>
                  </a:txBody>
                  <a:tcPr marL="31969" marR="31969" marT="31969" marB="31969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045062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Bari</a:t>
                      </a:r>
                    </a:p>
                  </a:txBody>
                  <a:tcPr marL="31969" marR="31969" marT="31969" marB="31969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211785"/>
                  </a:ext>
                </a:extLst>
              </a:tr>
              <a:tr h="4317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18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Radi</a:t>
                      </a:r>
                    </a:p>
                  </a:txBody>
                  <a:tcPr marL="31969" marR="31969" marT="31969" marB="31969" anchor="ctr">
                    <a:lnL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24381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349996" y="19075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2162184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3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1082161" y="192939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E8FB2C-1038-4561-8F91-ED81D9844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625220"/>
              </p:ext>
            </p:extLst>
          </p:nvPr>
        </p:nvGraphicFramePr>
        <p:xfrm>
          <a:off x="582611" y="2399680"/>
          <a:ext cx="1878885" cy="3155805"/>
        </p:xfrm>
        <a:graphic>
          <a:graphicData uri="http://schemas.openxmlformats.org/drawingml/2006/table">
            <a:tbl>
              <a:tblPr/>
              <a:tblGrid>
                <a:gridCol w="394137">
                  <a:extLst>
                    <a:ext uri="{9D8B030D-6E8A-4147-A177-3AD203B41FA5}">
                      <a16:colId xmlns:a16="http://schemas.microsoft.com/office/drawing/2014/main" val="4075295520"/>
                    </a:ext>
                  </a:extLst>
                </a:gridCol>
                <a:gridCol w="620652">
                  <a:extLst>
                    <a:ext uri="{9D8B030D-6E8A-4147-A177-3AD203B41FA5}">
                      <a16:colId xmlns:a16="http://schemas.microsoft.com/office/drawing/2014/main" val="3985741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710847386"/>
                    </a:ext>
                  </a:extLst>
                </a:gridCol>
              </a:tblGrid>
              <a:tr h="44787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498378"/>
                  </a:ext>
                </a:extLst>
              </a:tr>
              <a:tr h="4289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105972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335027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Escandi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266423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Itri</a:t>
                      </a: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05013"/>
                  </a:ext>
                </a:extLst>
              </a:tr>
              <a:tr h="4261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(lantànids)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848459"/>
                  </a:ext>
                </a:extLst>
              </a:tr>
              <a:tr h="399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1969" marR="31969" marT="31969" marB="31969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1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(actínids) </a:t>
                      </a:r>
                    </a:p>
                  </a:txBody>
                  <a:tcPr marL="31969" marR="31969" marT="31969" marB="31969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969" marR="31969" marT="31969" marB="31969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940983"/>
                  </a:ext>
                </a:extLst>
              </a:tr>
            </a:tbl>
          </a:graphicData>
        </a:graphic>
      </p:graphicFrame>
      <p:sp>
        <p:nvSpPr>
          <p:cNvPr id="23" name="Cuadro de texto 2">
            <a:extLst>
              <a:ext uri="{FF2B5EF4-FFF2-40B4-BE49-F238E27FC236}">
                <a16:creationId xmlns:a16="http://schemas.microsoft.com/office/drawing/2014/main" id="{C97F542E-84A0-4033-9EE5-E24373104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7175" y="10094913"/>
            <a:ext cx="8667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ES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Luteci</a:t>
            </a:r>
            <a:endParaRPr lang="es-E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4485190A-18D4-4E4D-9678-855407181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06713"/>
              </p:ext>
            </p:extLst>
          </p:nvPr>
        </p:nvGraphicFramePr>
        <p:xfrm>
          <a:off x="9440690" y="181249"/>
          <a:ext cx="1550266" cy="6444615"/>
        </p:xfrm>
        <a:graphic>
          <a:graphicData uri="http://schemas.openxmlformats.org/drawingml/2006/table">
            <a:tbl>
              <a:tblPr/>
              <a:tblGrid>
                <a:gridCol w="595113">
                  <a:extLst>
                    <a:ext uri="{9D8B030D-6E8A-4147-A177-3AD203B41FA5}">
                      <a16:colId xmlns:a16="http://schemas.microsoft.com/office/drawing/2014/main" val="3891960004"/>
                    </a:ext>
                  </a:extLst>
                </a:gridCol>
                <a:gridCol w="955153">
                  <a:extLst>
                    <a:ext uri="{9D8B030D-6E8A-4147-A177-3AD203B41FA5}">
                      <a16:colId xmlns:a16="http://schemas.microsoft.com/office/drawing/2014/main" val="773710634"/>
                    </a:ext>
                  </a:extLst>
                </a:gridCol>
              </a:tblGrid>
              <a:tr h="10259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Lantani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2205072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Ceri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269647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Praseodimi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7884253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Neodimi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3437933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Prometi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419314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Samari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56912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Europi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841154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Gadolini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852775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Terbi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840825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Dy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Disprosi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472103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Holmi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015464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Erbi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251131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Tuli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579875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Yb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Iterbi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3488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Luteci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299172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02C2C27-28D5-49A4-B594-10F4B41F9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51155"/>
              </p:ext>
            </p:extLst>
          </p:nvPr>
        </p:nvGraphicFramePr>
        <p:xfrm>
          <a:off x="6454452" y="181249"/>
          <a:ext cx="1541840" cy="6444615"/>
        </p:xfrm>
        <a:graphic>
          <a:graphicData uri="http://schemas.openxmlformats.org/drawingml/2006/table">
            <a:tbl>
              <a:tblPr/>
              <a:tblGrid>
                <a:gridCol w="612068">
                  <a:extLst>
                    <a:ext uri="{9D8B030D-6E8A-4147-A177-3AD203B41FA5}">
                      <a16:colId xmlns:a16="http://schemas.microsoft.com/office/drawing/2014/main" val="790084591"/>
                    </a:ext>
                  </a:extLst>
                </a:gridCol>
                <a:gridCol w="929772">
                  <a:extLst>
                    <a:ext uri="{9D8B030D-6E8A-4147-A177-3AD203B41FA5}">
                      <a16:colId xmlns:a16="http://schemas.microsoft.com/office/drawing/2014/main" val="1335713481"/>
                    </a:ext>
                  </a:extLst>
                </a:gridCol>
              </a:tblGrid>
              <a:tr h="10259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Actini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52709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Tori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6753008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Protoactini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951354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Urani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4542907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Neptuni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413179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Plutoni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392733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Amerci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924651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Curi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936110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Berkeli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773416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Californi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551549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Einsteini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30162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8614211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Mendelevi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44925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Nobeli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8377120"/>
                  </a:ext>
                </a:extLst>
              </a:tr>
              <a:tr h="3567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2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Laurenci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478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64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4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82044" y="19075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95165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Titani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Zr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Zirconi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Hafni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Rutherfordi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96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5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82044" y="190754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5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81301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Vanadi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Niobi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Tàntal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Db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Dubni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05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6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82044" y="19075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6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64531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Crom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Molibdé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Tungsté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Seaborgi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22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054" y="391962"/>
            <a:ext cx="9143998" cy="1020762"/>
          </a:xfrm>
        </p:spPr>
        <p:txBody>
          <a:bodyPr rtlCol="0">
            <a:normAutofit/>
          </a:bodyPr>
          <a:lstStyle/>
          <a:p>
            <a:r>
              <a:rPr lang="es-ES" sz="4000"/>
              <a:t>GRUP 7</a:t>
            </a:r>
            <a:endParaRPr lang="es-ES" sz="4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6BA083-D269-409C-ACE6-1F35B6767B10}"/>
              </a:ext>
            </a:extLst>
          </p:cNvPr>
          <p:cNvSpPr txBox="1"/>
          <p:nvPr/>
        </p:nvSpPr>
        <p:spPr>
          <a:xfrm>
            <a:off x="2782044" y="190754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000">
                <a:solidFill>
                  <a:srgbClr val="0070C0"/>
                </a:solidFill>
              </a:rPr>
              <a:t>7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B3C8B0-AA38-4B13-A6E2-46CEB9FC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379607"/>
              </p:ext>
            </p:extLst>
          </p:nvPr>
        </p:nvGraphicFramePr>
        <p:xfrm>
          <a:off x="2205980" y="2276872"/>
          <a:ext cx="2664296" cy="3582747"/>
        </p:xfrm>
        <a:graphic>
          <a:graphicData uri="http://schemas.openxmlformats.org/drawingml/2006/table">
            <a:tbl>
              <a:tblPr/>
              <a:tblGrid>
                <a:gridCol w="332552">
                  <a:extLst>
                    <a:ext uri="{9D8B030D-6E8A-4147-A177-3AD203B41FA5}">
                      <a16:colId xmlns:a16="http://schemas.microsoft.com/office/drawing/2014/main" val="3829754721"/>
                    </a:ext>
                  </a:extLst>
                </a:gridCol>
                <a:gridCol w="805832">
                  <a:extLst>
                    <a:ext uri="{9D8B030D-6E8A-4147-A177-3AD203B41FA5}">
                      <a16:colId xmlns:a16="http://schemas.microsoft.com/office/drawing/2014/main" val="2165803005"/>
                    </a:ext>
                  </a:extLst>
                </a:gridCol>
                <a:gridCol w="1525912">
                  <a:extLst>
                    <a:ext uri="{9D8B030D-6E8A-4147-A177-3AD203B41FA5}">
                      <a16:colId xmlns:a16="http://schemas.microsoft.com/office/drawing/2014/main" val="1174896710"/>
                    </a:ext>
                  </a:extLst>
                </a:gridCol>
              </a:tblGrid>
              <a:tr h="51242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2599"/>
                  </a:ext>
                </a:extLst>
              </a:tr>
              <a:tr h="49077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80563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s-ES" sz="1800" kern="14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071201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Mn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Manganés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43449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Tecneci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026775"/>
                  </a:ext>
                </a:extLst>
              </a:tr>
              <a:tr h="48760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Reni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77449"/>
                  </a:ext>
                </a:extLst>
              </a:tr>
              <a:tr h="4939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000" b="0" kern="140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s-ES" sz="1200" b="0" kern="140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6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</a:t>
                      </a:r>
                    </a:p>
                  </a:txBody>
                  <a:tcPr marL="36576" marR="36576" marT="36576" marB="36576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F8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1800" kern="14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Bohri</a:t>
                      </a:r>
                    </a:p>
                  </a:txBody>
                  <a:tcPr marL="36576" marR="36576" marT="36576" marB="36576" anchor="ctr">
                    <a:lnL w="190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667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8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88</TotalTime>
  <Words>737</Words>
  <Application>Microsoft Office PowerPoint</Application>
  <PresentationFormat>Personalizado</PresentationFormat>
  <Paragraphs>769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Consolas</vt:lpstr>
      <vt:lpstr>Corbel</vt:lpstr>
      <vt:lpstr>Pizarra 16 x 9</vt:lpstr>
      <vt:lpstr>Estudi taula periòdica</vt:lpstr>
      <vt:lpstr>Taula periòdica</vt:lpstr>
      <vt:lpstr>GRUP 1 - ALCALINS</vt:lpstr>
      <vt:lpstr>GRUP 2 - ALCALINOTERRIS</vt:lpstr>
      <vt:lpstr>GRUP 3</vt:lpstr>
      <vt:lpstr>GRUP 4</vt:lpstr>
      <vt:lpstr>GRUP 5</vt:lpstr>
      <vt:lpstr>GRUP 6</vt:lpstr>
      <vt:lpstr>GRUP 7</vt:lpstr>
      <vt:lpstr>GRUP 8</vt:lpstr>
      <vt:lpstr>GRUP 9</vt:lpstr>
      <vt:lpstr>GRUP 10</vt:lpstr>
      <vt:lpstr>GRUP 11</vt:lpstr>
      <vt:lpstr>GRUP 12</vt:lpstr>
      <vt:lpstr>GRUP 17 - HALOGENS</vt:lpstr>
      <vt:lpstr>GRUP 18 – GASOS NOBLES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 taula periòdica</dc:title>
  <dc:creator>Eva Arnau</dc:creator>
  <cp:lastModifiedBy>Eva Arnau</cp:lastModifiedBy>
  <cp:revision>17</cp:revision>
  <dcterms:created xsi:type="dcterms:W3CDTF">2021-04-06T10:25:00Z</dcterms:created>
  <dcterms:modified xsi:type="dcterms:W3CDTF">2021-04-12T09:22:55Z</dcterms:modified>
</cp:coreProperties>
</file>