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85296"/>
    <a:srgbClr val="0A4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FE428-B17A-430C-84A4-6E8B71334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Tema 4: interior de la matèria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7EBC51-DA43-49FD-AB70-814CC43B7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Examen </a:t>
            </a:r>
            <a:r>
              <a:rPr lang="es-ES" u="sng"/>
              <a:t>física i química</a:t>
            </a:r>
            <a:r>
              <a:rPr lang="es-ES"/>
              <a:t>, 23/4/2021</a:t>
            </a:r>
          </a:p>
        </p:txBody>
      </p:sp>
    </p:spTree>
    <p:extLst>
      <p:ext uri="{BB962C8B-B14F-4D97-AF65-F5344CB8AC3E}">
        <p14:creationId xmlns:p14="http://schemas.microsoft.com/office/powerpoint/2010/main" val="1963822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6811A-A833-4229-8BD1-547039CD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s-ES"/>
              <a:t>Taula periòdica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344A8CA-9137-48D6-8F05-D13D66346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3412"/>
              </p:ext>
            </p:extLst>
          </p:nvPr>
        </p:nvGraphicFramePr>
        <p:xfrm>
          <a:off x="810000" y="3094519"/>
          <a:ext cx="10461865" cy="3447569"/>
        </p:xfrm>
        <a:graphic>
          <a:graphicData uri="http://schemas.openxmlformats.org/drawingml/2006/table">
            <a:tbl>
              <a:tblPr/>
              <a:tblGrid>
                <a:gridCol w="234481">
                  <a:extLst>
                    <a:ext uri="{9D8B030D-6E8A-4147-A177-3AD203B41FA5}">
                      <a16:colId xmlns:a16="http://schemas.microsoft.com/office/drawing/2014/main" val="2658854863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2000272645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776136040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2590278534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841866519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718895295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2577379752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4049124465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4263733229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1217006963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484902902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126328584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76269143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1735124160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524663843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3971933518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477937063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2386520000"/>
                    </a:ext>
                  </a:extLst>
                </a:gridCol>
                <a:gridCol w="568188">
                  <a:extLst>
                    <a:ext uri="{9D8B030D-6E8A-4147-A177-3AD203B41FA5}">
                      <a16:colId xmlns:a16="http://schemas.microsoft.com/office/drawing/2014/main" val="1719495978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 2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8529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852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984932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7897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 3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6 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7 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8 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9 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10 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0A4C8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ES" sz="1000" b="1" kern="1400">
                        <a:ln>
                          <a:noFill/>
                        </a:ln>
                        <a:solidFill>
                          <a:srgbClr val="0A4C8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b">
                    <a:lnL>
                      <a:noFill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32117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3531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35416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006771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b="1" kern="1400">
                          <a:ln>
                            <a:noFill/>
                          </a:ln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31414"/>
                  </a:ext>
                </a:extLst>
              </a:tr>
            </a:tbl>
          </a:graphicData>
        </a:graphic>
      </p:graphicFrame>
      <p:sp>
        <p:nvSpPr>
          <p:cNvPr id="8" name="Text Box 3">
            <a:extLst>
              <a:ext uri="{FF2B5EF4-FFF2-40B4-BE49-F238E27FC236}">
                <a16:creationId xmlns:a16="http://schemas.microsoft.com/office/drawing/2014/main" id="{1DD9D497-074F-4A05-ACBB-83768C0EB3B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28356" y="4482896"/>
            <a:ext cx="914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1" i="0" u="none" strike="noStrike" cap="none" normalizeH="0" baseline="0">
                <a:ln>
                  <a:noFill/>
                </a:ln>
                <a:solidFill>
                  <a:srgbClr val="993366"/>
                </a:solidFill>
                <a:effectLst/>
                <a:latin typeface="Calibri" panose="020F0502020204030204" pitchFamily="34" charset="0"/>
              </a:rPr>
              <a:t>periòdes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FBD0FE7D-BE6A-4A18-BEFF-9FD1629A6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56" y="2013358"/>
            <a:ext cx="596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1" i="0" u="none" strike="noStrike" cap="none" normalizeH="0" baseline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grups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1" i="0" u="none" strike="noStrike" cap="none" normalizeH="0" baseline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1" i="0" u="none" strike="noStrike" cap="none" normalizeH="0" baseline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famílies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00489391-7DD1-45C9-A46F-2451C536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012" y="2795348"/>
            <a:ext cx="3175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D7F707E9-C7B9-421E-9E28-41A6448A9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7144" y="2795348"/>
            <a:ext cx="3175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18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F8402892-5852-4155-8AD3-63C14D9469A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968490" y="2289656"/>
            <a:ext cx="755651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Alcalins</a:t>
            </a:r>
            <a:endParaRPr kumimoji="0" lang="es-ES" altLang="es-E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84B8D5A6-739E-42CC-9F4A-3FD715390C5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72456" y="2631835"/>
            <a:ext cx="1128123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Alcalinoterris</a:t>
            </a:r>
            <a:endParaRPr kumimoji="0" lang="es-ES" altLang="es-E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D4C340F7-3B74-4204-B11F-D467BC2D78E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058226" y="2781421"/>
            <a:ext cx="755651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Halogens</a:t>
            </a:r>
            <a:endParaRPr kumimoji="0" lang="es-ES" altLang="es-E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94A3558F-6B46-49D4-B6D4-DF96DE4BCA3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433132" y="2081713"/>
            <a:ext cx="11281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Gasos nobles</a:t>
            </a:r>
            <a:endParaRPr kumimoji="0" lang="es-ES" altLang="es-E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3592A18-C179-47C8-BF09-9BDD324F8165}"/>
              </a:ext>
            </a:extLst>
          </p:cNvPr>
          <p:cNvSpPr/>
          <p:nvPr/>
        </p:nvSpPr>
        <p:spPr>
          <a:xfrm>
            <a:off x="10436051" y="109058"/>
            <a:ext cx="1635707" cy="9704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46C1A98-57B4-4FD1-8BF9-2A36DEFFF68E}"/>
              </a:ext>
            </a:extLst>
          </p:cNvPr>
          <p:cNvSpPr txBox="1"/>
          <p:nvPr/>
        </p:nvSpPr>
        <p:spPr>
          <a:xfrm>
            <a:off x="10718996" y="117446"/>
            <a:ext cx="13260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no metalls</a:t>
            </a:r>
          </a:p>
          <a:p>
            <a:r>
              <a:rPr lang="es-ES">
                <a:solidFill>
                  <a:schemeClr val="bg1"/>
                </a:solidFill>
              </a:rPr>
              <a:t>líquids</a:t>
            </a:r>
          </a:p>
          <a:p>
            <a:r>
              <a:rPr lang="es-ES">
                <a:solidFill>
                  <a:schemeClr val="bg1"/>
                </a:solidFill>
              </a:rPr>
              <a:t>gasos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56AAE95-4996-46DC-8EE3-1A99388A3B24}"/>
              </a:ext>
            </a:extLst>
          </p:cNvPr>
          <p:cNvSpPr/>
          <p:nvPr/>
        </p:nvSpPr>
        <p:spPr>
          <a:xfrm>
            <a:off x="10519794" y="192947"/>
            <a:ext cx="199202" cy="215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60" name="Picture 12" descr="Forma de gota de agua negra - Iconos gratis de formas">
            <a:extLst>
              <a:ext uri="{FF2B5EF4-FFF2-40B4-BE49-F238E27FC236}">
                <a16:creationId xmlns:a16="http://schemas.microsoft.com/office/drawing/2014/main" id="{C31CA099-C278-4546-AE4D-07F676E04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019" y="434882"/>
            <a:ext cx="258805" cy="25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lipse 23">
            <a:extLst>
              <a:ext uri="{FF2B5EF4-FFF2-40B4-BE49-F238E27FC236}">
                <a16:creationId xmlns:a16="http://schemas.microsoft.com/office/drawing/2014/main" id="{C85DB233-AE3F-4324-AAB6-3DF61B059B22}"/>
              </a:ext>
            </a:extLst>
          </p:cNvPr>
          <p:cNvSpPr/>
          <p:nvPr/>
        </p:nvSpPr>
        <p:spPr>
          <a:xfrm>
            <a:off x="10551792" y="735679"/>
            <a:ext cx="159391" cy="1649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96FCD740-549A-4297-A956-E6C002BF00A9}"/>
              </a:ext>
            </a:extLst>
          </p:cNvPr>
          <p:cNvCxnSpPr>
            <a:cxnSpLocks/>
          </p:cNvCxnSpPr>
          <p:nvPr/>
        </p:nvCxnSpPr>
        <p:spPr>
          <a:xfrm>
            <a:off x="10636097" y="900647"/>
            <a:ext cx="0" cy="1325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750A9B80-55BB-4D8D-B817-1560E81D9F05}"/>
              </a:ext>
            </a:extLst>
          </p:cNvPr>
          <p:cNvSpPr/>
          <p:nvPr/>
        </p:nvSpPr>
        <p:spPr>
          <a:xfrm>
            <a:off x="1472562" y="3139075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942F517-CD8F-4611-92D8-78AE17FC4727}"/>
              </a:ext>
            </a:extLst>
          </p:cNvPr>
          <p:cNvCxnSpPr>
            <a:cxnSpLocks/>
          </p:cNvCxnSpPr>
          <p:nvPr/>
        </p:nvCxnSpPr>
        <p:spPr>
          <a:xfrm>
            <a:off x="1514714" y="3235063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Elipse 39">
            <a:extLst>
              <a:ext uri="{FF2B5EF4-FFF2-40B4-BE49-F238E27FC236}">
                <a16:creationId xmlns:a16="http://schemas.microsoft.com/office/drawing/2014/main" id="{BC891864-B5DA-4F51-B63E-C74E5E0B09B2}"/>
              </a:ext>
            </a:extLst>
          </p:cNvPr>
          <p:cNvSpPr/>
          <p:nvPr/>
        </p:nvSpPr>
        <p:spPr>
          <a:xfrm>
            <a:off x="9444987" y="364117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6AF90C07-C295-4147-8B5C-3D7832B954F8}"/>
              </a:ext>
            </a:extLst>
          </p:cNvPr>
          <p:cNvCxnSpPr>
            <a:cxnSpLocks/>
          </p:cNvCxnSpPr>
          <p:nvPr/>
        </p:nvCxnSpPr>
        <p:spPr>
          <a:xfrm>
            <a:off x="9487139" y="373715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23993684-79FA-41E2-8195-BE41C62ABDB8}"/>
              </a:ext>
            </a:extLst>
          </p:cNvPr>
          <p:cNvSpPr/>
          <p:nvPr/>
        </p:nvSpPr>
        <p:spPr>
          <a:xfrm>
            <a:off x="10016487" y="364117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C3C6FB28-4029-49B6-8E63-161273BB0032}"/>
              </a:ext>
            </a:extLst>
          </p:cNvPr>
          <p:cNvCxnSpPr>
            <a:cxnSpLocks/>
          </p:cNvCxnSpPr>
          <p:nvPr/>
        </p:nvCxnSpPr>
        <p:spPr>
          <a:xfrm>
            <a:off x="10058639" y="373715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Elipse 43">
            <a:extLst>
              <a:ext uri="{FF2B5EF4-FFF2-40B4-BE49-F238E27FC236}">
                <a16:creationId xmlns:a16="http://schemas.microsoft.com/office/drawing/2014/main" id="{2E3FB047-FCCB-473C-8CE9-F3116D2D9A5D}"/>
              </a:ext>
            </a:extLst>
          </p:cNvPr>
          <p:cNvSpPr/>
          <p:nvPr/>
        </p:nvSpPr>
        <p:spPr>
          <a:xfrm>
            <a:off x="10587987" y="364434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C882C939-F19C-4F4C-A1C4-87222B242363}"/>
              </a:ext>
            </a:extLst>
          </p:cNvPr>
          <p:cNvCxnSpPr>
            <a:cxnSpLocks/>
          </p:cNvCxnSpPr>
          <p:nvPr/>
        </p:nvCxnSpPr>
        <p:spPr>
          <a:xfrm>
            <a:off x="10630139" y="374033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Elipse 45">
            <a:extLst>
              <a:ext uri="{FF2B5EF4-FFF2-40B4-BE49-F238E27FC236}">
                <a16:creationId xmlns:a16="http://schemas.microsoft.com/office/drawing/2014/main" id="{0207BDAA-9105-4D23-BD1C-6F60A6282DF0}"/>
              </a:ext>
            </a:extLst>
          </p:cNvPr>
          <p:cNvSpPr/>
          <p:nvPr/>
        </p:nvSpPr>
        <p:spPr>
          <a:xfrm>
            <a:off x="10581637" y="412694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D1E800AF-1533-43E9-A9BA-DB1A7032B211}"/>
              </a:ext>
            </a:extLst>
          </p:cNvPr>
          <p:cNvCxnSpPr>
            <a:cxnSpLocks/>
          </p:cNvCxnSpPr>
          <p:nvPr/>
        </p:nvCxnSpPr>
        <p:spPr>
          <a:xfrm>
            <a:off x="10623789" y="422293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Elipse 47">
            <a:extLst>
              <a:ext uri="{FF2B5EF4-FFF2-40B4-BE49-F238E27FC236}">
                <a16:creationId xmlns:a16="http://schemas.microsoft.com/office/drawing/2014/main" id="{DFDF87C3-0098-4688-9FA3-B60DB6D3A42C}"/>
              </a:ext>
            </a:extLst>
          </p:cNvPr>
          <p:cNvSpPr/>
          <p:nvPr/>
        </p:nvSpPr>
        <p:spPr>
          <a:xfrm>
            <a:off x="11159487" y="312364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4D6875C-3E31-4BD2-B252-05088FD2E3B1}"/>
              </a:ext>
            </a:extLst>
          </p:cNvPr>
          <p:cNvCxnSpPr>
            <a:cxnSpLocks/>
          </p:cNvCxnSpPr>
          <p:nvPr/>
        </p:nvCxnSpPr>
        <p:spPr>
          <a:xfrm>
            <a:off x="11201639" y="321963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Elipse 49">
            <a:extLst>
              <a:ext uri="{FF2B5EF4-FFF2-40B4-BE49-F238E27FC236}">
                <a16:creationId xmlns:a16="http://schemas.microsoft.com/office/drawing/2014/main" id="{224D61C5-86EC-4431-932D-14E171E0D790}"/>
              </a:ext>
            </a:extLst>
          </p:cNvPr>
          <p:cNvSpPr/>
          <p:nvPr/>
        </p:nvSpPr>
        <p:spPr>
          <a:xfrm>
            <a:off x="11159487" y="364117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EF589CC1-6150-4045-A832-24BA3BD03534}"/>
              </a:ext>
            </a:extLst>
          </p:cNvPr>
          <p:cNvCxnSpPr>
            <a:cxnSpLocks/>
          </p:cNvCxnSpPr>
          <p:nvPr/>
        </p:nvCxnSpPr>
        <p:spPr>
          <a:xfrm>
            <a:off x="11201639" y="373715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Elipse 51">
            <a:extLst>
              <a:ext uri="{FF2B5EF4-FFF2-40B4-BE49-F238E27FC236}">
                <a16:creationId xmlns:a16="http://schemas.microsoft.com/office/drawing/2014/main" id="{CF1850CB-DE29-4B48-AE93-E2C1431FCFBF}"/>
              </a:ext>
            </a:extLst>
          </p:cNvPr>
          <p:cNvSpPr/>
          <p:nvPr/>
        </p:nvSpPr>
        <p:spPr>
          <a:xfrm>
            <a:off x="11156312" y="412694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B5FA5B3-47C2-424E-AC65-B343BD82E8C6}"/>
              </a:ext>
            </a:extLst>
          </p:cNvPr>
          <p:cNvCxnSpPr>
            <a:cxnSpLocks/>
          </p:cNvCxnSpPr>
          <p:nvPr/>
        </p:nvCxnSpPr>
        <p:spPr>
          <a:xfrm>
            <a:off x="11198464" y="422293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Elipse 53">
            <a:extLst>
              <a:ext uri="{FF2B5EF4-FFF2-40B4-BE49-F238E27FC236}">
                <a16:creationId xmlns:a16="http://schemas.microsoft.com/office/drawing/2014/main" id="{176AE3CF-D4FC-42B2-B3AE-4E3890DA194D}"/>
              </a:ext>
            </a:extLst>
          </p:cNvPr>
          <p:cNvSpPr/>
          <p:nvPr/>
        </p:nvSpPr>
        <p:spPr>
          <a:xfrm>
            <a:off x="11156312" y="461589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5368767B-5954-46FB-88FD-4BF090B01874}"/>
              </a:ext>
            </a:extLst>
          </p:cNvPr>
          <p:cNvCxnSpPr>
            <a:cxnSpLocks/>
          </p:cNvCxnSpPr>
          <p:nvPr/>
        </p:nvCxnSpPr>
        <p:spPr>
          <a:xfrm>
            <a:off x="11198464" y="471188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Elipse 55">
            <a:extLst>
              <a:ext uri="{FF2B5EF4-FFF2-40B4-BE49-F238E27FC236}">
                <a16:creationId xmlns:a16="http://schemas.microsoft.com/office/drawing/2014/main" id="{65C29BF1-9EA6-40EA-AE21-695F31B7B23A}"/>
              </a:ext>
            </a:extLst>
          </p:cNvPr>
          <p:cNvSpPr/>
          <p:nvPr/>
        </p:nvSpPr>
        <p:spPr>
          <a:xfrm>
            <a:off x="11159487" y="510802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F7D7F5A6-6484-4B57-8ACC-0E7EA463DF1E}"/>
              </a:ext>
            </a:extLst>
          </p:cNvPr>
          <p:cNvCxnSpPr>
            <a:cxnSpLocks/>
          </p:cNvCxnSpPr>
          <p:nvPr/>
        </p:nvCxnSpPr>
        <p:spPr>
          <a:xfrm>
            <a:off x="11201639" y="520400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Elipse 57">
            <a:extLst>
              <a:ext uri="{FF2B5EF4-FFF2-40B4-BE49-F238E27FC236}">
                <a16:creationId xmlns:a16="http://schemas.microsoft.com/office/drawing/2014/main" id="{CDE9FA9A-C6B1-4D24-9AA6-C54525FEF7C0}"/>
              </a:ext>
            </a:extLst>
          </p:cNvPr>
          <p:cNvSpPr/>
          <p:nvPr/>
        </p:nvSpPr>
        <p:spPr>
          <a:xfrm>
            <a:off x="11153137" y="559062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A52850BF-3816-476E-A93F-1D3E32E7C4D7}"/>
              </a:ext>
            </a:extLst>
          </p:cNvPr>
          <p:cNvCxnSpPr>
            <a:cxnSpLocks/>
          </p:cNvCxnSpPr>
          <p:nvPr/>
        </p:nvCxnSpPr>
        <p:spPr>
          <a:xfrm>
            <a:off x="11195289" y="568660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Elipse 59">
            <a:extLst>
              <a:ext uri="{FF2B5EF4-FFF2-40B4-BE49-F238E27FC236}">
                <a16:creationId xmlns:a16="http://schemas.microsoft.com/office/drawing/2014/main" id="{ABF1E7EB-D964-438D-B06E-CAF077F59001}"/>
              </a:ext>
            </a:extLst>
          </p:cNvPr>
          <p:cNvSpPr/>
          <p:nvPr/>
        </p:nvSpPr>
        <p:spPr>
          <a:xfrm>
            <a:off x="11162662" y="6079571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F9A9D557-FCE8-4329-8356-D37B7873F869}"/>
              </a:ext>
            </a:extLst>
          </p:cNvPr>
          <p:cNvCxnSpPr>
            <a:cxnSpLocks/>
          </p:cNvCxnSpPr>
          <p:nvPr/>
        </p:nvCxnSpPr>
        <p:spPr>
          <a:xfrm>
            <a:off x="11204814" y="6175559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12" descr="Forma de gota de agua negra - Iconos gratis de formas">
            <a:extLst>
              <a:ext uri="{FF2B5EF4-FFF2-40B4-BE49-F238E27FC236}">
                <a16:creationId xmlns:a16="http://schemas.microsoft.com/office/drawing/2014/main" id="{2116EC4B-5405-4EA5-9ABB-A604CC933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162" y="4629073"/>
            <a:ext cx="133078" cy="13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2" descr="Forma de gota de agua negra - Iconos gratis de formas">
            <a:extLst>
              <a:ext uri="{FF2B5EF4-FFF2-40B4-BE49-F238E27FC236}">
                <a16:creationId xmlns:a16="http://schemas.microsoft.com/office/drawing/2014/main" id="{40FBAE4B-0945-4E9E-964A-E2D893FA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142" y="5611466"/>
            <a:ext cx="133078" cy="13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736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6811A-A833-4229-8BD1-547039CD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s-ES"/>
              <a:t>Taula periòdica II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3592A18-C179-47C8-BF09-9BDD324F8165}"/>
              </a:ext>
            </a:extLst>
          </p:cNvPr>
          <p:cNvSpPr/>
          <p:nvPr/>
        </p:nvSpPr>
        <p:spPr>
          <a:xfrm>
            <a:off x="10436051" y="109058"/>
            <a:ext cx="1635707" cy="9704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46C1A98-57B4-4FD1-8BF9-2A36DEFFF68E}"/>
              </a:ext>
            </a:extLst>
          </p:cNvPr>
          <p:cNvSpPr txBox="1"/>
          <p:nvPr/>
        </p:nvSpPr>
        <p:spPr>
          <a:xfrm>
            <a:off x="10718996" y="117446"/>
            <a:ext cx="13260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no metalls</a:t>
            </a:r>
          </a:p>
          <a:p>
            <a:r>
              <a:rPr lang="es-ES">
                <a:solidFill>
                  <a:schemeClr val="bg1"/>
                </a:solidFill>
              </a:rPr>
              <a:t>líquids</a:t>
            </a:r>
          </a:p>
          <a:p>
            <a:r>
              <a:rPr lang="es-ES">
                <a:solidFill>
                  <a:schemeClr val="bg1"/>
                </a:solidFill>
              </a:rPr>
              <a:t>gasos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56AAE95-4996-46DC-8EE3-1A99388A3B24}"/>
              </a:ext>
            </a:extLst>
          </p:cNvPr>
          <p:cNvSpPr/>
          <p:nvPr/>
        </p:nvSpPr>
        <p:spPr>
          <a:xfrm>
            <a:off x="10519794" y="192947"/>
            <a:ext cx="199202" cy="215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60" name="Picture 12" descr="Forma de gota de agua negra - Iconos gratis de formas">
            <a:extLst>
              <a:ext uri="{FF2B5EF4-FFF2-40B4-BE49-F238E27FC236}">
                <a16:creationId xmlns:a16="http://schemas.microsoft.com/office/drawing/2014/main" id="{C31CA099-C278-4546-AE4D-07F676E04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019" y="434882"/>
            <a:ext cx="258805" cy="25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lipse 23">
            <a:extLst>
              <a:ext uri="{FF2B5EF4-FFF2-40B4-BE49-F238E27FC236}">
                <a16:creationId xmlns:a16="http://schemas.microsoft.com/office/drawing/2014/main" id="{C85DB233-AE3F-4324-AAB6-3DF61B059B22}"/>
              </a:ext>
            </a:extLst>
          </p:cNvPr>
          <p:cNvSpPr/>
          <p:nvPr/>
        </p:nvSpPr>
        <p:spPr>
          <a:xfrm>
            <a:off x="10551792" y="735679"/>
            <a:ext cx="159391" cy="1649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96FCD740-549A-4297-A956-E6C002BF00A9}"/>
              </a:ext>
            </a:extLst>
          </p:cNvPr>
          <p:cNvCxnSpPr>
            <a:cxnSpLocks/>
          </p:cNvCxnSpPr>
          <p:nvPr/>
        </p:nvCxnSpPr>
        <p:spPr>
          <a:xfrm>
            <a:off x="10636097" y="900647"/>
            <a:ext cx="0" cy="1325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E4846A38-8399-47C2-AD8E-7C0D2EAD8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36148"/>
              </p:ext>
            </p:extLst>
          </p:nvPr>
        </p:nvGraphicFramePr>
        <p:xfrm>
          <a:off x="209724" y="2556856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H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Hidrogen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Li</a:t>
                      </a: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Liti</a:t>
                      </a: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Sodi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Potassi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Rubidi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Cesi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Franci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4" name="Tabla 4">
            <a:extLst>
              <a:ext uri="{FF2B5EF4-FFF2-40B4-BE49-F238E27FC236}">
                <a16:creationId xmlns:a16="http://schemas.microsoft.com/office/drawing/2014/main" id="{DBED20CB-4F36-4181-BD8B-E4A6309E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977282"/>
              </p:ext>
            </p:extLst>
          </p:nvPr>
        </p:nvGraphicFramePr>
        <p:xfrm>
          <a:off x="2786543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Beril·li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Magnesi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Calci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Estronci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Bari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Radi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5" name="Tabla 4">
            <a:extLst>
              <a:ext uri="{FF2B5EF4-FFF2-40B4-BE49-F238E27FC236}">
                <a16:creationId xmlns:a16="http://schemas.microsoft.com/office/drawing/2014/main" id="{68001D36-F6F4-4566-AA2E-AE338E7F8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963649"/>
              </p:ext>
            </p:extLst>
          </p:nvPr>
        </p:nvGraphicFramePr>
        <p:xfrm>
          <a:off x="5363362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8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Ferro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6" name="Tabla 4">
            <a:extLst>
              <a:ext uri="{FF2B5EF4-FFF2-40B4-BE49-F238E27FC236}">
                <a16:creationId xmlns:a16="http://schemas.microsoft.com/office/drawing/2014/main" id="{F757B039-9DE2-496A-835F-0D13F5407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675081"/>
              </p:ext>
            </p:extLst>
          </p:nvPr>
        </p:nvGraphicFramePr>
        <p:xfrm>
          <a:off x="7940181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10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Niquel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sp>
        <p:nvSpPr>
          <p:cNvPr id="13" name="Elipse 12">
            <a:extLst>
              <a:ext uri="{FF2B5EF4-FFF2-40B4-BE49-F238E27FC236}">
                <a16:creationId xmlns:a16="http://schemas.microsoft.com/office/drawing/2014/main" id="{FF77C1FE-5F9C-4904-9A15-ED2DCD29A94F}"/>
              </a:ext>
            </a:extLst>
          </p:cNvPr>
          <p:cNvSpPr/>
          <p:nvPr/>
        </p:nvSpPr>
        <p:spPr>
          <a:xfrm>
            <a:off x="929637" y="2970800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625B229-1AAF-448E-AF4E-48B2B5FF4F27}"/>
              </a:ext>
            </a:extLst>
          </p:cNvPr>
          <p:cNvCxnSpPr>
            <a:cxnSpLocks/>
          </p:cNvCxnSpPr>
          <p:nvPr/>
        </p:nvCxnSpPr>
        <p:spPr>
          <a:xfrm>
            <a:off x="971789" y="3066788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4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6811A-A833-4229-8BD1-547039CD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s-ES"/>
              <a:t>Taula periòdica III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3592A18-C179-47C8-BF09-9BDD324F8165}"/>
              </a:ext>
            </a:extLst>
          </p:cNvPr>
          <p:cNvSpPr/>
          <p:nvPr/>
        </p:nvSpPr>
        <p:spPr>
          <a:xfrm>
            <a:off x="10436051" y="109058"/>
            <a:ext cx="1635707" cy="9704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46C1A98-57B4-4FD1-8BF9-2A36DEFFF68E}"/>
              </a:ext>
            </a:extLst>
          </p:cNvPr>
          <p:cNvSpPr txBox="1"/>
          <p:nvPr/>
        </p:nvSpPr>
        <p:spPr>
          <a:xfrm>
            <a:off x="10718996" y="117446"/>
            <a:ext cx="13260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no metalls</a:t>
            </a:r>
          </a:p>
          <a:p>
            <a:r>
              <a:rPr lang="es-ES">
                <a:solidFill>
                  <a:schemeClr val="bg1"/>
                </a:solidFill>
              </a:rPr>
              <a:t>líquids</a:t>
            </a:r>
          </a:p>
          <a:p>
            <a:r>
              <a:rPr lang="es-ES">
                <a:solidFill>
                  <a:schemeClr val="bg1"/>
                </a:solidFill>
              </a:rPr>
              <a:t>gasos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56AAE95-4996-46DC-8EE3-1A99388A3B24}"/>
              </a:ext>
            </a:extLst>
          </p:cNvPr>
          <p:cNvSpPr/>
          <p:nvPr/>
        </p:nvSpPr>
        <p:spPr>
          <a:xfrm>
            <a:off x="10519794" y="192947"/>
            <a:ext cx="199202" cy="215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60" name="Picture 12" descr="Forma de gota de agua negra - Iconos gratis de formas">
            <a:extLst>
              <a:ext uri="{FF2B5EF4-FFF2-40B4-BE49-F238E27FC236}">
                <a16:creationId xmlns:a16="http://schemas.microsoft.com/office/drawing/2014/main" id="{C31CA099-C278-4546-AE4D-07F676E04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019" y="434882"/>
            <a:ext cx="258805" cy="25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lipse 23">
            <a:extLst>
              <a:ext uri="{FF2B5EF4-FFF2-40B4-BE49-F238E27FC236}">
                <a16:creationId xmlns:a16="http://schemas.microsoft.com/office/drawing/2014/main" id="{C85DB233-AE3F-4324-AAB6-3DF61B059B22}"/>
              </a:ext>
            </a:extLst>
          </p:cNvPr>
          <p:cNvSpPr/>
          <p:nvPr/>
        </p:nvSpPr>
        <p:spPr>
          <a:xfrm>
            <a:off x="10551792" y="735679"/>
            <a:ext cx="159391" cy="1649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96FCD740-549A-4297-A956-E6C002BF00A9}"/>
              </a:ext>
            </a:extLst>
          </p:cNvPr>
          <p:cNvCxnSpPr>
            <a:cxnSpLocks/>
          </p:cNvCxnSpPr>
          <p:nvPr/>
        </p:nvCxnSpPr>
        <p:spPr>
          <a:xfrm>
            <a:off x="10636097" y="900647"/>
            <a:ext cx="0" cy="1325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E4846A38-8399-47C2-AD8E-7C0D2EAD8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031058"/>
              </p:ext>
            </p:extLst>
          </p:nvPr>
        </p:nvGraphicFramePr>
        <p:xfrm>
          <a:off x="209724" y="2556856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Plata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4" name="Tabla 4">
            <a:extLst>
              <a:ext uri="{FF2B5EF4-FFF2-40B4-BE49-F238E27FC236}">
                <a16:creationId xmlns:a16="http://schemas.microsoft.com/office/drawing/2014/main" id="{DBED20CB-4F36-4181-BD8B-E4A6309E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902098"/>
              </p:ext>
            </p:extLst>
          </p:nvPr>
        </p:nvGraphicFramePr>
        <p:xfrm>
          <a:off x="2786543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Zn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Zinc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Magnesi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5" name="Tabla 4">
            <a:extLst>
              <a:ext uri="{FF2B5EF4-FFF2-40B4-BE49-F238E27FC236}">
                <a16:creationId xmlns:a16="http://schemas.microsoft.com/office/drawing/2014/main" id="{68001D36-F6F4-4566-AA2E-AE338E7F8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680953"/>
              </p:ext>
            </p:extLst>
          </p:nvPr>
        </p:nvGraphicFramePr>
        <p:xfrm>
          <a:off x="5363362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B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Bor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Al</a:t>
                      </a: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Alumini</a:t>
                      </a: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6" name="Tabla 4">
            <a:extLst>
              <a:ext uri="{FF2B5EF4-FFF2-40B4-BE49-F238E27FC236}">
                <a16:creationId xmlns:a16="http://schemas.microsoft.com/office/drawing/2014/main" id="{F757B039-9DE2-496A-835F-0D13F5407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408078"/>
              </p:ext>
            </p:extLst>
          </p:nvPr>
        </p:nvGraphicFramePr>
        <p:xfrm>
          <a:off x="7940181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C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Carboni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Si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Silici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pic>
        <p:nvPicPr>
          <p:cNvPr id="13" name="Picture 12" descr="Forma de gota de agua negra - Iconos gratis de formas">
            <a:extLst>
              <a:ext uri="{FF2B5EF4-FFF2-40B4-BE49-F238E27FC236}">
                <a16:creationId xmlns:a16="http://schemas.microsoft.com/office/drawing/2014/main" id="{76EC4F47-0EED-409E-B191-17DE8CEB9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869" y="4806123"/>
            <a:ext cx="133078" cy="13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5C4CBD63-6944-4280-8F02-5974EACBC8A1}"/>
              </a:ext>
            </a:extLst>
          </p:cNvPr>
          <p:cNvSpPr/>
          <p:nvPr/>
        </p:nvSpPr>
        <p:spPr>
          <a:xfrm>
            <a:off x="929637" y="2970800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FACA82B8-2F89-4941-BD32-8A6419F8AB21}"/>
              </a:ext>
            </a:extLst>
          </p:cNvPr>
          <p:cNvCxnSpPr>
            <a:cxnSpLocks/>
          </p:cNvCxnSpPr>
          <p:nvPr/>
        </p:nvCxnSpPr>
        <p:spPr>
          <a:xfrm>
            <a:off x="971789" y="3066788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89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6811A-A833-4229-8BD1-547039CD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s-ES"/>
              <a:t>Taula periòdica IV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3592A18-C179-47C8-BF09-9BDD324F8165}"/>
              </a:ext>
            </a:extLst>
          </p:cNvPr>
          <p:cNvSpPr/>
          <p:nvPr/>
        </p:nvSpPr>
        <p:spPr>
          <a:xfrm>
            <a:off x="10436051" y="109058"/>
            <a:ext cx="1635707" cy="9704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46C1A98-57B4-4FD1-8BF9-2A36DEFFF68E}"/>
              </a:ext>
            </a:extLst>
          </p:cNvPr>
          <p:cNvSpPr txBox="1"/>
          <p:nvPr/>
        </p:nvSpPr>
        <p:spPr>
          <a:xfrm>
            <a:off x="10718996" y="117446"/>
            <a:ext cx="13260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no metalls</a:t>
            </a:r>
          </a:p>
          <a:p>
            <a:r>
              <a:rPr lang="es-ES">
                <a:solidFill>
                  <a:schemeClr val="bg1"/>
                </a:solidFill>
              </a:rPr>
              <a:t>líquids</a:t>
            </a:r>
          </a:p>
          <a:p>
            <a:r>
              <a:rPr lang="es-ES">
                <a:solidFill>
                  <a:schemeClr val="bg1"/>
                </a:solidFill>
              </a:rPr>
              <a:t>gasos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56AAE95-4996-46DC-8EE3-1A99388A3B24}"/>
              </a:ext>
            </a:extLst>
          </p:cNvPr>
          <p:cNvSpPr/>
          <p:nvPr/>
        </p:nvSpPr>
        <p:spPr>
          <a:xfrm>
            <a:off x="10519794" y="192947"/>
            <a:ext cx="199202" cy="215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60" name="Picture 12" descr="Forma de gota de agua negra - Iconos gratis de formas">
            <a:extLst>
              <a:ext uri="{FF2B5EF4-FFF2-40B4-BE49-F238E27FC236}">
                <a16:creationId xmlns:a16="http://schemas.microsoft.com/office/drawing/2014/main" id="{C31CA099-C278-4546-AE4D-07F676E04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019" y="434882"/>
            <a:ext cx="258805" cy="25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lipse 23">
            <a:extLst>
              <a:ext uri="{FF2B5EF4-FFF2-40B4-BE49-F238E27FC236}">
                <a16:creationId xmlns:a16="http://schemas.microsoft.com/office/drawing/2014/main" id="{C85DB233-AE3F-4324-AAB6-3DF61B059B22}"/>
              </a:ext>
            </a:extLst>
          </p:cNvPr>
          <p:cNvSpPr/>
          <p:nvPr/>
        </p:nvSpPr>
        <p:spPr>
          <a:xfrm>
            <a:off x="10551792" y="735679"/>
            <a:ext cx="159391" cy="1649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96FCD740-549A-4297-A956-E6C002BF00A9}"/>
              </a:ext>
            </a:extLst>
          </p:cNvPr>
          <p:cNvCxnSpPr>
            <a:cxnSpLocks/>
          </p:cNvCxnSpPr>
          <p:nvPr/>
        </p:nvCxnSpPr>
        <p:spPr>
          <a:xfrm>
            <a:off x="10636097" y="900647"/>
            <a:ext cx="0" cy="1325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E4846A38-8399-47C2-AD8E-7C0D2EAD8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100736"/>
              </p:ext>
            </p:extLst>
          </p:nvPr>
        </p:nvGraphicFramePr>
        <p:xfrm>
          <a:off x="209724" y="2556856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Nitrogen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P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Fòsfor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4" name="Tabla 4">
            <a:extLst>
              <a:ext uri="{FF2B5EF4-FFF2-40B4-BE49-F238E27FC236}">
                <a16:creationId xmlns:a16="http://schemas.microsoft.com/office/drawing/2014/main" id="{DBED20CB-4F36-4181-BD8B-E4A6309E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38721"/>
              </p:ext>
            </p:extLst>
          </p:nvPr>
        </p:nvGraphicFramePr>
        <p:xfrm>
          <a:off x="2786543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F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Fluor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Cl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Clor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Br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Brom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I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Iode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graphicFrame>
        <p:nvGraphicFramePr>
          <p:cNvPr id="65" name="Tabla 4">
            <a:extLst>
              <a:ext uri="{FF2B5EF4-FFF2-40B4-BE49-F238E27FC236}">
                <a16:creationId xmlns:a16="http://schemas.microsoft.com/office/drawing/2014/main" id="{68001D36-F6F4-4566-AA2E-AE338E7F8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920257"/>
              </p:ext>
            </p:extLst>
          </p:nvPr>
        </p:nvGraphicFramePr>
        <p:xfrm>
          <a:off x="5363362" y="2556855"/>
          <a:ext cx="2197916" cy="29514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2820">
                  <a:extLst>
                    <a:ext uri="{9D8B030D-6E8A-4147-A177-3AD203B41FA5}">
                      <a16:colId xmlns:a16="http://schemas.microsoft.com/office/drawing/2014/main" val="3522449460"/>
                    </a:ext>
                  </a:extLst>
                </a:gridCol>
                <a:gridCol w="549635">
                  <a:extLst>
                    <a:ext uri="{9D8B030D-6E8A-4147-A177-3AD203B41FA5}">
                      <a16:colId xmlns:a16="http://schemas.microsoft.com/office/drawing/2014/main" val="4203463854"/>
                    </a:ext>
                  </a:extLst>
                </a:gridCol>
                <a:gridCol w="1325461">
                  <a:extLst>
                    <a:ext uri="{9D8B030D-6E8A-4147-A177-3AD203B41FA5}">
                      <a16:colId xmlns:a16="http://schemas.microsoft.com/office/drawing/2014/main" val="3428041192"/>
                    </a:ext>
                  </a:extLst>
                </a:gridCol>
              </a:tblGrid>
              <a:tr h="335072"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rgbClr val="085296"/>
                          </a:solidFill>
                        </a:rPr>
                        <a:t>18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>
                        <a:solidFill>
                          <a:srgbClr val="085296"/>
                        </a:solidFill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17362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Heli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0781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Neó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678589"/>
                  </a:ext>
                </a:extLst>
              </a:tr>
              <a:tr h="391093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solidFill>
                            <a:schemeClr val="tx1"/>
                          </a:solidFill>
                        </a:rPr>
                        <a:t>Argó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58845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4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20411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620353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6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77447"/>
                  </a:ext>
                </a:extLst>
              </a:tr>
              <a:tr h="335072"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993366"/>
                          </a:solidFill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609531"/>
                  </a:ext>
                </a:extLst>
              </a:tr>
            </a:tbl>
          </a:graphicData>
        </a:graphic>
      </p:graphicFrame>
      <p:sp>
        <p:nvSpPr>
          <p:cNvPr id="13" name="Elipse 12">
            <a:extLst>
              <a:ext uri="{FF2B5EF4-FFF2-40B4-BE49-F238E27FC236}">
                <a16:creationId xmlns:a16="http://schemas.microsoft.com/office/drawing/2014/main" id="{A2C7BE88-428A-46CD-A61B-79BBC75800FB}"/>
              </a:ext>
            </a:extLst>
          </p:cNvPr>
          <p:cNvSpPr/>
          <p:nvPr/>
        </p:nvSpPr>
        <p:spPr>
          <a:xfrm>
            <a:off x="938026" y="3346516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598AC3D-F6D1-4C8E-9F7A-1BEAA93924CD}"/>
              </a:ext>
            </a:extLst>
          </p:cNvPr>
          <p:cNvCxnSpPr>
            <a:cxnSpLocks/>
          </p:cNvCxnSpPr>
          <p:nvPr/>
        </p:nvCxnSpPr>
        <p:spPr>
          <a:xfrm>
            <a:off x="980178" y="3442504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Elipse 14">
            <a:extLst>
              <a:ext uri="{FF2B5EF4-FFF2-40B4-BE49-F238E27FC236}">
                <a16:creationId xmlns:a16="http://schemas.microsoft.com/office/drawing/2014/main" id="{AFA82E04-C600-4396-B03C-00913FCD89B6}"/>
              </a:ext>
            </a:extLst>
          </p:cNvPr>
          <p:cNvSpPr/>
          <p:nvPr/>
        </p:nvSpPr>
        <p:spPr>
          <a:xfrm>
            <a:off x="3521835" y="3360020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9C93231-5099-4282-B587-3CD68D19B7EC}"/>
              </a:ext>
            </a:extLst>
          </p:cNvPr>
          <p:cNvCxnSpPr>
            <a:cxnSpLocks/>
          </p:cNvCxnSpPr>
          <p:nvPr/>
        </p:nvCxnSpPr>
        <p:spPr>
          <a:xfrm>
            <a:off x="3563987" y="3456008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Elipse 16">
            <a:extLst>
              <a:ext uri="{FF2B5EF4-FFF2-40B4-BE49-F238E27FC236}">
                <a16:creationId xmlns:a16="http://schemas.microsoft.com/office/drawing/2014/main" id="{B545ED97-B13F-485A-98E7-2E4EE7A8CFE2}"/>
              </a:ext>
            </a:extLst>
          </p:cNvPr>
          <p:cNvSpPr/>
          <p:nvPr/>
        </p:nvSpPr>
        <p:spPr>
          <a:xfrm>
            <a:off x="3521834" y="3734198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53EE954-6A8D-483A-834A-C8A500C4FB3C}"/>
              </a:ext>
            </a:extLst>
          </p:cNvPr>
          <p:cNvCxnSpPr>
            <a:cxnSpLocks/>
          </p:cNvCxnSpPr>
          <p:nvPr/>
        </p:nvCxnSpPr>
        <p:spPr>
          <a:xfrm>
            <a:off x="3563986" y="3830186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441681D8-DAAA-4BCB-99C1-2DE8D69CFE33}"/>
              </a:ext>
            </a:extLst>
          </p:cNvPr>
          <p:cNvSpPr/>
          <p:nvPr/>
        </p:nvSpPr>
        <p:spPr>
          <a:xfrm>
            <a:off x="6096000" y="2987578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90E062FD-EE02-471F-BB1E-24728550E0B5}"/>
              </a:ext>
            </a:extLst>
          </p:cNvPr>
          <p:cNvCxnSpPr>
            <a:cxnSpLocks/>
          </p:cNvCxnSpPr>
          <p:nvPr/>
        </p:nvCxnSpPr>
        <p:spPr>
          <a:xfrm>
            <a:off x="6138152" y="3083566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9F021FE3-D5A9-4CA4-8B25-2ADC720E746A}"/>
              </a:ext>
            </a:extLst>
          </p:cNvPr>
          <p:cNvSpPr/>
          <p:nvPr/>
        </p:nvSpPr>
        <p:spPr>
          <a:xfrm>
            <a:off x="6095999" y="3360020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D9932E7-7D36-4C39-8884-1B42139732B1}"/>
              </a:ext>
            </a:extLst>
          </p:cNvPr>
          <p:cNvCxnSpPr>
            <a:cxnSpLocks/>
          </p:cNvCxnSpPr>
          <p:nvPr/>
        </p:nvCxnSpPr>
        <p:spPr>
          <a:xfrm>
            <a:off x="6138151" y="3456008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F4CF57BC-C99B-41F5-AACC-52B6B57354BC}"/>
              </a:ext>
            </a:extLst>
          </p:cNvPr>
          <p:cNvSpPr/>
          <p:nvPr/>
        </p:nvSpPr>
        <p:spPr>
          <a:xfrm>
            <a:off x="6095998" y="3705455"/>
            <a:ext cx="84305" cy="824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136A3DD-419E-4329-BE4E-BAE07988F7CD}"/>
              </a:ext>
            </a:extLst>
          </p:cNvPr>
          <p:cNvCxnSpPr>
            <a:cxnSpLocks/>
          </p:cNvCxnSpPr>
          <p:nvPr/>
        </p:nvCxnSpPr>
        <p:spPr>
          <a:xfrm>
            <a:off x="6138150" y="3801443"/>
            <a:ext cx="0" cy="662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" name="Picture 12" descr="Forma de gota de agua negra - Iconos gratis de formas">
            <a:extLst>
              <a:ext uri="{FF2B5EF4-FFF2-40B4-BE49-F238E27FC236}">
                <a16:creationId xmlns:a16="http://schemas.microsoft.com/office/drawing/2014/main" id="{282415E6-D884-4D3E-9C96-99134E875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47" y="4088680"/>
            <a:ext cx="133078" cy="13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09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90E4C-749D-4478-8F76-A1822B4D0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Índex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731318-7116-4605-8FD1-A7338B85D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(Llibreta)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EB89B-79B8-4E0C-8BC1-4E0E7EA81C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64250" y="1157681"/>
            <a:ext cx="4631339" cy="291936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/>
              <a:t>Partícules que formen la matèria.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/>
              <a:t>Models atòmics.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/>
              <a:t>Partícules subatòmiques.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/>
              <a:t>Taula periòdica.</a:t>
            </a:r>
          </a:p>
        </p:txBody>
      </p:sp>
    </p:spTree>
    <p:extLst>
      <p:ext uri="{BB962C8B-B14F-4D97-AF65-F5344CB8AC3E}">
        <p14:creationId xmlns:p14="http://schemas.microsoft.com/office/powerpoint/2010/main" val="274825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21F9DDF-A0D6-479A-B06B-7A568FDB483A}"/>
              </a:ext>
            </a:extLst>
          </p:cNvPr>
          <p:cNvSpPr/>
          <p:nvPr/>
        </p:nvSpPr>
        <p:spPr>
          <a:xfrm>
            <a:off x="1061995" y="2323750"/>
            <a:ext cx="9239688" cy="11052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AF477F-752A-4380-88D6-51C4367F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s-ES"/>
              <a:t>Partícules que formen la matèria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BECF2-8E61-4C5C-ABE5-5669FC0B3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274" y="2391150"/>
            <a:ext cx="9055130" cy="970450"/>
          </a:xfrm>
        </p:spPr>
        <p:txBody>
          <a:bodyPr anchor="t"/>
          <a:lstStyle/>
          <a:p>
            <a:r>
              <a:rPr lang="es-ES"/>
              <a:t>La matèria està formada per partícules molt menudes que es diuen àtoms.</a:t>
            </a:r>
          </a:p>
          <a:p>
            <a:r>
              <a:rPr lang="es-ES" b="1" u="sng"/>
              <a:t>ÀTOM</a:t>
            </a:r>
            <a:r>
              <a:rPr lang="es-ES"/>
              <a:t> en grec significa </a:t>
            </a:r>
            <a:r>
              <a:rPr lang="es-ES" b="1" u="sng"/>
              <a:t>INDIVISIBLE</a:t>
            </a:r>
            <a:r>
              <a:rPr lang="es-ES"/>
              <a:t> </a:t>
            </a:r>
            <a:r>
              <a:rPr lang="es-ES" sz="1200"/>
              <a:t>(</a:t>
            </a:r>
            <a:r>
              <a:rPr lang="es-ES" sz="1200">
                <a:solidFill>
                  <a:schemeClr val="accent1"/>
                </a:solidFill>
              </a:rPr>
              <a:t>À</a:t>
            </a:r>
            <a:r>
              <a:rPr lang="es-ES" sz="1200"/>
              <a:t>-</a:t>
            </a:r>
            <a:r>
              <a:rPr lang="es-ES" sz="1200">
                <a:solidFill>
                  <a:schemeClr val="accent5"/>
                </a:solidFill>
              </a:rPr>
              <a:t>TOM</a:t>
            </a:r>
            <a:r>
              <a:rPr lang="es-ES" sz="1200"/>
              <a:t>= </a:t>
            </a:r>
            <a:r>
              <a:rPr lang="es-ES" sz="1200" i="1">
                <a:solidFill>
                  <a:schemeClr val="accent1"/>
                </a:solidFill>
              </a:rPr>
              <a:t>negatiu</a:t>
            </a:r>
            <a:r>
              <a:rPr lang="es-ES" sz="1200"/>
              <a:t> + </a:t>
            </a:r>
            <a:r>
              <a:rPr lang="es-ES" sz="1200" i="1">
                <a:solidFill>
                  <a:schemeClr val="accent5"/>
                </a:solidFill>
              </a:rPr>
              <a:t>tomo</a:t>
            </a:r>
            <a:r>
              <a:rPr lang="es-ES" sz="1200"/>
              <a:t>).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07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F477F-752A-4380-88D6-51C4367F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s-ES"/>
              <a:t>Models atòmics 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BECF2-8E61-4C5C-ABE5-5669FC0B3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36" y="2686676"/>
            <a:ext cx="10554574" cy="3026227"/>
          </a:xfrm>
        </p:spPr>
        <p:txBody>
          <a:bodyPr anchor="t"/>
          <a:lstStyle/>
          <a:p>
            <a:r>
              <a:rPr lang="es-ES"/>
              <a:t>La primera idea de que la matèria estava formada per partícules indivisibles la va proposar </a:t>
            </a:r>
            <a:r>
              <a:rPr lang="es-ES" b="1" u="sng">
                <a:solidFill>
                  <a:schemeClr val="accent1"/>
                </a:solidFill>
              </a:rPr>
              <a:t>Demòcrit</a:t>
            </a:r>
            <a:r>
              <a:rPr lang="es-ES"/>
              <a:t>, en el </a:t>
            </a:r>
            <a:r>
              <a:rPr lang="es-ES" b="1" u="sng">
                <a:solidFill>
                  <a:schemeClr val="accent1"/>
                </a:solidFill>
              </a:rPr>
              <a:t>segle IV a.C</a:t>
            </a:r>
            <a:r>
              <a:rPr lang="es-ES"/>
              <a:t>.</a:t>
            </a:r>
          </a:p>
          <a:p>
            <a:r>
              <a:rPr lang="es-ES"/>
              <a:t>En </a:t>
            </a:r>
            <a:r>
              <a:rPr lang="es-ES" b="1" u="sng">
                <a:solidFill>
                  <a:schemeClr val="accent1"/>
                </a:solidFill>
              </a:rPr>
              <a:t>1803</a:t>
            </a:r>
            <a:r>
              <a:rPr lang="es-ES"/>
              <a:t>, </a:t>
            </a:r>
            <a:r>
              <a:rPr lang="es-ES" b="1" u="sng">
                <a:solidFill>
                  <a:schemeClr val="accent1"/>
                </a:solidFill>
              </a:rPr>
              <a:t>Dalton</a:t>
            </a:r>
            <a:r>
              <a:rPr lang="es-ES"/>
              <a:t> va recuperar eixa idea perquè s’ajustava a les seues dades experimentals, i va proposar la següent idea atòmica: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Tota la matèria està formada per partícules indivisibles anomenades àtoms.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Tots els àtoms d’un element químic són iguals entre si i diferents dels àtoms de qualsevol altre element químic.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Un compost està format per àtoms de dos o més elements que s’hi combinen en una proporció fixa.</a:t>
            </a:r>
          </a:p>
        </p:txBody>
      </p:sp>
    </p:spTree>
    <p:extLst>
      <p:ext uri="{BB962C8B-B14F-4D97-AF65-F5344CB8AC3E}">
        <p14:creationId xmlns:p14="http://schemas.microsoft.com/office/powerpoint/2010/main" val="186674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F477F-752A-4380-88D6-51C4367F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s-ES"/>
              <a:t>Models atòmics II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BECF2-8E61-4C5C-ABE5-5669FC0B3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63" y="2351117"/>
            <a:ext cx="11196473" cy="3907069"/>
          </a:xfrm>
        </p:spPr>
        <p:txBody>
          <a:bodyPr anchor="t"/>
          <a:lstStyle/>
          <a:p>
            <a:r>
              <a:rPr lang="es-ES"/>
              <a:t>En </a:t>
            </a:r>
            <a:r>
              <a:rPr lang="es-ES" b="1" u="sng">
                <a:solidFill>
                  <a:schemeClr val="accent1"/>
                </a:solidFill>
              </a:rPr>
              <a:t>1897: JJ Thomson</a:t>
            </a:r>
            <a:r>
              <a:rPr lang="es-ES" b="1">
                <a:solidFill>
                  <a:schemeClr val="accent1"/>
                </a:solidFill>
              </a:rPr>
              <a:t> </a:t>
            </a:r>
            <a:r>
              <a:rPr lang="es-ES"/>
              <a:t>descobreix </a:t>
            </a:r>
            <a:r>
              <a:rPr lang="es-ES" b="1"/>
              <a:t>l’electró</a:t>
            </a:r>
            <a:r>
              <a:rPr lang="es-ES"/>
              <a:t>, que és una partícula més menuda que l’àtom i prové de dins d’ell. Thomson proposa un nou model (</a:t>
            </a:r>
            <a:r>
              <a:rPr lang="es-ES" b="1" u="sng">
                <a:solidFill>
                  <a:schemeClr val="accent1"/>
                </a:solidFill>
              </a:rPr>
              <a:t>1904</a:t>
            </a:r>
            <a:r>
              <a:rPr lang="es-ES"/>
              <a:t>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és una esfera de càrrega positiva amb </a:t>
            </a:r>
            <a:r>
              <a:rPr lang="es-ES" i="1">
                <a:solidFill>
                  <a:schemeClr val="accent4"/>
                </a:solidFill>
              </a:rPr>
              <a:t>e</a:t>
            </a:r>
            <a:r>
              <a:rPr lang="es-ES" i="1" baseline="30000">
                <a:solidFill>
                  <a:schemeClr val="accent4"/>
                </a:solidFill>
              </a:rPr>
              <a:t>-</a:t>
            </a:r>
            <a:r>
              <a:rPr lang="es-ES"/>
              <a:t> incrustats </a:t>
            </a:r>
            <a:r>
              <a:rPr lang="es-ES" sz="1200"/>
              <a:t>(com les pepites a la sandia)</a:t>
            </a:r>
            <a:r>
              <a:rPr lang="es-ES"/>
              <a:t>.</a:t>
            </a:r>
          </a:p>
          <a:p>
            <a:r>
              <a:rPr lang="es-ES" b="1" u="sng">
                <a:solidFill>
                  <a:schemeClr val="accent1"/>
                </a:solidFill>
              </a:rPr>
              <a:t>Rutherford</a:t>
            </a:r>
            <a:r>
              <a:rPr lang="es-ES"/>
              <a:t> (alumne de Thomson) va disenyar l’experiment de la </a:t>
            </a:r>
            <a:r>
              <a:rPr lang="es-ES" b="1"/>
              <a:t>làmina d’or</a:t>
            </a:r>
            <a:r>
              <a:rPr lang="es-ES"/>
              <a:t> per tal de comprovar el model de Thomson. Els resultats no foren satisfactoris i va proposar un nou model: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té un nucli amb tota la massa i al voltant té una escorça amb electrons en moviment </a:t>
            </a:r>
            <a:r>
              <a:rPr lang="es-ES" sz="1100"/>
              <a:t>(primer moder nuclear = amb nucli)</a:t>
            </a:r>
            <a:r>
              <a:rPr lang="es-ES"/>
              <a:t>.</a:t>
            </a:r>
          </a:p>
          <a:p>
            <a:pPr indent="-285750"/>
            <a:r>
              <a:rPr lang="es-ES"/>
              <a:t>Els avanços en física feren necessari proposar un nou model, i ho va fer </a:t>
            </a:r>
            <a:r>
              <a:rPr lang="es-ES" b="1" u="sng">
                <a:solidFill>
                  <a:schemeClr val="accent1"/>
                </a:solidFill>
              </a:rPr>
              <a:t>Bohr</a:t>
            </a:r>
            <a:r>
              <a:rPr lang="es-ES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té un nucli amb </a:t>
            </a:r>
            <a:r>
              <a:rPr lang="es-ES" i="1">
                <a:solidFill>
                  <a:schemeClr val="accent4"/>
                </a:solidFill>
              </a:rPr>
              <a:t>p</a:t>
            </a:r>
            <a:r>
              <a:rPr lang="es-ES" i="1" baseline="30000">
                <a:solidFill>
                  <a:schemeClr val="accent4"/>
                </a:solidFill>
              </a:rPr>
              <a:t>+</a:t>
            </a:r>
            <a:r>
              <a:rPr lang="es-ES"/>
              <a:t> i </a:t>
            </a:r>
            <a:r>
              <a:rPr lang="es-ES" i="1">
                <a:solidFill>
                  <a:schemeClr val="accent4"/>
                </a:solidFill>
              </a:rPr>
              <a:t>n</a:t>
            </a:r>
            <a:r>
              <a:rPr lang="es-ES"/>
              <a:t>. Els electrons es troben a l’escorça però seguint trayectòries circulars.</a:t>
            </a:r>
          </a:p>
          <a:p>
            <a:pPr indent="-285750"/>
            <a:r>
              <a:rPr lang="es-ES"/>
              <a:t>Existeix un model més actual.</a:t>
            </a:r>
          </a:p>
        </p:txBody>
      </p:sp>
    </p:spTree>
    <p:extLst>
      <p:ext uri="{BB962C8B-B14F-4D97-AF65-F5344CB8AC3E}">
        <p14:creationId xmlns:p14="http://schemas.microsoft.com/office/powerpoint/2010/main" val="34154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97427-8623-40A5-96C5-844467ED4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s-ES"/>
              <a:t>Models atòmics III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1720C36-07D6-4A8E-BA6D-181248E004E7}"/>
              </a:ext>
            </a:extLst>
          </p:cNvPr>
          <p:cNvCxnSpPr/>
          <p:nvPr/>
        </p:nvCxnSpPr>
        <p:spPr>
          <a:xfrm>
            <a:off x="318782" y="4018327"/>
            <a:ext cx="11417416" cy="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Elipse 4">
            <a:extLst>
              <a:ext uri="{FF2B5EF4-FFF2-40B4-BE49-F238E27FC236}">
                <a16:creationId xmlns:a16="http://schemas.microsoft.com/office/drawing/2014/main" id="{8286B0B7-32A6-483B-B9E8-7A57C77066AC}"/>
              </a:ext>
            </a:extLst>
          </p:cNvPr>
          <p:cNvSpPr/>
          <p:nvPr/>
        </p:nvSpPr>
        <p:spPr>
          <a:xfrm>
            <a:off x="749452" y="3665985"/>
            <a:ext cx="729842" cy="7046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D0000C29-3ED8-49C0-B4B4-42A1AFA50D8B}"/>
              </a:ext>
            </a:extLst>
          </p:cNvPr>
          <p:cNvSpPr/>
          <p:nvPr/>
        </p:nvSpPr>
        <p:spPr>
          <a:xfrm>
            <a:off x="3152889" y="3665989"/>
            <a:ext cx="729842" cy="7046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C3A3C45-4014-493D-935F-42EDF595216D}"/>
              </a:ext>
            </a:extLst>
          </p:cNvPr>
          <p:cNvSpPr/>
          <p:nvPr/>
        </p:nvSpPr>
        <p:spPr>
          <a:xfrm>
            <a:off x="5556326" y="3665990"/>
            <a:ext cx="729842" cy="7046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AAFB980-617F-4328-BF59-E29CF5A5E619}"/>
              </a:ext>
            </a:extLst>
          </p:cNvPr>
          <p:cNvSpPr/>
          <p:nvPr/>
        </p:nvSpPr>
        <p:spPr>
          <a:xfrm>
            <a:off x="7959763" y="3665991"/>
            <a:ext cx="729842" cy="7046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A4A11DE-B219-40C6-9146-84512182D55E}"/>
              </a:ext>
            </a:extLst>
          </p:cNvPr>
          <p:cNvSpPr/>
          <p:nvPr/>
        </p:nvSpPr>
        <p:spPr>
          <a:xfrm>
            <a:off x="10363200" y="3665992"/>
            <a:ext cx="729842" cy="70466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21DA4066-0899-440B-A5E7-54E03A3D8932}"/>
              </a:ext>
            </a:extLst>
          </p:cNvPr>
          <p:cNvCxnSpPr>
            <a:stCxn id="5" idx="0"/>
          </p:cNvCxnSpPr>
          <p:nvPr/>
        </p:nvCxnSpPr>
        <p:spPr>
          <a:xfrm flipV="1">
            <a:off x="1114373" y="3429000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DA00412-8FDC-44E4-BB8C-30F7D2C09F7D}"/>
              </a:ext>
            </a:extLst>
          </p:cNvPr>
          <p:cNvCxnSpPr/>
          <p:nvPr/>
        </p:nvCxnSpPr>
        <p:spPr>
          <a:xfrm flipV="1">
            <a:off x="1114373" y="4370652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E2F1618-67D7-44B4-A6D9-7BB2DA68D010}"/>
              </a:ext>
            </a:extLst>
          </p:cNvPr>
          <p:cNvCxnSpPr/>
          <p:nvPr/>
        </p:nvCxnSpPr>
        <p:spPr>
          <a:xfrm flipV="1">
            <a:off x="3517810" y="3429347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B6CDF3-5297-4226-9D60-C5579D7676DA}"/>
              </a:ext>
            </a:extLst>
          </p:cNvPr>
          <p:cNvCxnSpPr/>
          <p:nvPr/>
        </p:nvCxnSpPr>
        <p:spPr>
          <a:xfrm flipV="1">
            <a:off x="3517810" y="4362610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771681B-D5C0-44B4-9A86-DBC37AED3B85}"/>
              </a:ext>
            </a:extLst>
          </p:cNvPr>
          <p:cNvCxnSpPr/>
          <p:nvPr/>
        </p:nvCxnSpPr>
        <p:spPr>
          <a:xfrm flipV="1">
            <a:off x="5921282" y="3412569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36F9F913-B19E-4FA3-8D88-DCB1AF940118}"/>
              </a:ext>
            </a:extLst>
          </p:cNvPr>
          <p:cNvCxnSpPr/>
          <p:nvPr/>
        </p:nvCxnSpPr>
        <p:spPr>
          <a:xfrm flipV="1">
            <a:off x="5921247" y="4362610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8C04D4D-7BA1-4ECB-9FB2-159BB900573E}"/>
              </a:ext>
            </a:extLst>
          </p:cNvPr>
          <p:cNvCxnSpPr/>
          <p:nvPr/>
        </p:nvCxnSpPr>
        <p:spPr>
          <a:xfrm flipV="1">
            <a:off x="8324683" y="3428999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75D7628-B729-4673-81FF-980E672860F5}"/>
              </a:ext>
            </a:extLst>
          </p:cNvPr>
          <p:cNvCxnSpPr/>
          <p:nvPr/>
        </p:nvCxnSpPr>
        <p:spPr>
          <a:xfrm flipV="1">
            <a:off x="8335931" y="4362609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64C0BA1-180D-4B84-AD0D-85A8721FACFB}"/>
              </a:ext>
            </a:extLst>
          </p:cNvPr>
          <p:cNvCxnSpPr/>
          <p:nvPr/>
        </p:nvCxnSpPr>
        <p:spPr>
          <a:xfrm flipV="1">
            <a:off x="10728121" y="3428999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2C22A00-17AE-41AF-B5B3-6CB383D7B068}"/>
              </a:ext>
            </a:extLst>
          </p:cNvPr>
          <p:cNvCxnSpPr/>
          <p:nvPr/>
        </p:nvCxnSpPr>
        <p:spPr>
          <a:xfrm flipV="1">
            <a:off x="10728121" y="4388124"/>
            <a:ext cx="0" cy="23698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9B147C1-098E-49E9-B9F2-9FC0099A79EE}"/>
              </a:ext>
            </a:extLst>
          </p:cNvPr>
          <p:cNvSpPr txBox="1"/>
          <p:nvPr/>
        </p:nvSpPr>
        <p:spPr>
          <a:xfrm>
            <a:off x="765559" y="383364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1803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400BD60-55A2-4FD9-9B8D-D16EC8D99897}"/>
              </a:ext>
            </a:extLst>
          </p:cNvPr>
          <p:cNvSpPr txBox="1"/>
          <p:nvPr/>
        </p:nvSpPr>
        <p:spPr>
          <a:xfrm>
            <a:off x="3168996" y="383364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1904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C7D039A-9374-4B0D-AEF8-B431270FF55F}"/>
              </a:ext>
            </a:extLst>
          </p:cNvPr>
          <p:cNvSpPr txBox="1"/>
          <p:nvPr/>
        </p:nvSpPr>
        <p:spPr>
          <a:xfrm>
            <a:off x="5572432" y="383364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1911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90D3DFF-9D94-4D9B-AC5A-8409A3B509D7}"/>
              </a:ext>
            </a:extLst>
          </p:cNvPr>
          <p:cNvSpPr txBox="1"/>
          <p:nvPr/>
        </p:nvSpPr>
        <p:spPr>
          <a:xfrm>
            <a:off x="7975870" y="383364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1013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BAE8310-CFB6-43E2-B4F4-1AD956917CF7}"/>
              </a:ext>
            </a:extLst>
          </p:cNvPr>
          <p:cNvSpPr txBox="1"/>
          <p:nvPr/>
        </p:nvSpPr>
        <p:spPr>
          <a:xfrm>
            <a:off x="10379306" y="383364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1926</a:t>
            </a:r>
          </a:p>
        </p:txBody>
      </p:sp>
      <p:sp>
        <p:nvSpPr>
          <p:cNvPr id="26" name="Bocadillo: rectángulo con esquinas redondeadas 25">
            <a:extLst>
              <a:ext uri="{FF2B5EF4-FFF2-40B4-BE49-F238E27FC236}">
                <a16:creationId xmlns:a16="http://schemas.microsoft.com/office/drawing/2014/main" id="{42E810B2-8B8B-45D4-BA99-AF467427F6BB}"/>
              </a:ext>
            </a:extLst>
          </p:cNvPr>
          <p:cNvSpPr/>
          <p:nvPr/>
        </p:nvSpPr>
        <p:spPr>
          <a:xfrm>
            <a:off x="2230481" y="3456593"/>
            <a:ext cx="914018" cy="436039"/>
          </a:xfrm>
          <a:prstGeom prst="wedgeRoundRectCallout">
            <a:avLst>
              <a:gd name="adj1" fmla="val -19722"/>
              <a:gd name="adj2" fmla="val 72024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Thomson </a:t>
            </a:r>
            <a:r>
              <a:rPr lang="es-ES" sz="1200" i="1">
                <a:solidFill>
                  <a:schemeClr val="accent4"/>
                </a:solidFill>
              </a:rPr>
              <a:t>e</a:t>
            </a:r>
            <a:r>
              <a:rPr lang="es-ES" sz="1200" i="1" baseline="30000">
                <a:solidFill>
                  <a:schemeClr val="accent4"/>
                </a:solidFill>
              </a:rPr>
              <a:t>-</a:t>
            </a:r>
            <a:endParaRPr lang="es-ES" sz="1200" i="1">
              <a:solidFill>
                <a:schemeClr val="accent4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14548A1-548D-46D1-8758-83564E435562}"/>
              </a:ext>
            </a:extLst>
          </p:cNvPr>
          <p:cNvSpPr txBox="1"/>
          <p:nvPr/>
        </p:nvSpPr>
        <p:spPr>
          <a:xfrm>
            <a:off x="2253555" y="4018309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/>
              <a:t>1897</a:t>
            </a:r>
          </a:p>
        </p:txBody>
      </p:sp>
      <p:sp>
        <p:nvSpPr>
          <p:cNvPr id="28" name="Bocadillo: rectángulo con esquinas redondeadas 27">
            <a:extLst>
              <a:ext uri="{FF2B5EF4-FFF2-40B4-BE49-F238E27FC236}">
                <a16:creationId xmlns:a16="http://schemas.microsoft.com/office/drawing/2014/main" id="{772287BD-A319-4AC9-8D15-101A24C5657D}"/>
              </a:ext>
            </a:extLst>
          </p:cNvPr>
          <p:cNvSpPr/>
          <p:nvPr/>
        </p:nvSpPr>
        <p:spPr>
          <a:xfrm>
            <a:off x="4648717" y="4202975"/>
            <a:ext cx="914018" cy="436039"/>
          </a:xfrm>
          <a:prstGeom prst="wedgeRoundRectCallout">
            <a:avLst>
              <a:gd name="adj1" fmla="val 20662"/>
              <a:gd name="adj2" fmla="val -66497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Làmina d’or</a:t>
            </a:r>
            <a:endParaRPr lang="es-ES" sz="1200" i="1">
              <a:solidFill>
                <a:schemeClr val="accent4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0EA5787-0592-41DF-86B4-81FD4AE4D36D}"/>
              </a:ext>
            </a:extLst>
          </p:cNvPr>
          <p:cNvSpPr txBox="1"/>
          <p:nvPr/>
        </p:nvSpPr>
        <p:spPr>
          <a:xfrm>
            <a:off x="6368071" y="4018308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/>
              <a:t>1918</a:t>
            </a:r>
          </a:p>
        </p:txBody>
      </p:sp>
      <p:sp>
        <p:nvSpPr>
          <p:cNvPr id="31" name="Bocadillo: rectángulo con esquinas redondeadas 30">
            <a:extLst>
              <a:ext uri="{FF2B5EF4-FFF2-40B4-BE49-F238E27FC236}">
                <a16:creationId xmlns:a16="http://schemas.microsoft.com/office/drawing/2014/main" id="{402F30AD-7F2F-4DDC-8BB9-2950562F2092}"/>
              </a:ext>
            </a:extLst>
          </p:cNvPr>
          <p:cNvSpPr/>
          <p:nvPr/>
        </p:nvSpPr>
        <p:spPr>
          <a:xfrm>
            <a:off x="6286131" y="3447964"/>
            <a:ext cx="1051117" cy="436039"/>
          </a:xfrm>
          <a:prstGeom prst="wedgeRoundRectCallout">
            <a:avLst>
              <a:gd name="adj1" fmla="val -20520"/>
              <a:gd name="adj2" fmla="val 72024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Rutherford </a:t>
            </a:r>
            <a:r>
              <a:rPr lang="es-ES" sz="1200" i="1">
                <a:solidFill>
                  <a:schemeClr val="accent4"/>
                </a:solidFill>
              </a:rPr>
              <a:t>p</a:t>
            </a:r>
            <a:r>
              <a:rPr lang="es-ES" sz="1200" i="1" baseline="30000">
                <a:solidFill>
                  <a:schemeClr val="accent4"/>
                </a:solidFill>
              </a:rPr>
              <a:t>+</a:t>
            </a:r>
            <a:endParaRPr lang="es-ES" sz="1200" i="1">
              <a:solidFill>
                <a:schemeClr val="accent4"/>
              </a:solidFill>
            </a:endParaRPr>
          </a:p>
        </p:txBody>
      </p:sp>
      <p:sp>
        <p:nvSpPr>
          <p:cNvPr id="32" name="Cerrar corchete 31">
            <a:extLst>
              <a:ext uri="{FF2B5EF4-FFF2-40B4-BE49-F238E27FC236}">
                <a16:creationId xmlns:a16="http://schemas.microsoft.com/office/drawing/2014/main" id="{8AB58750-5C6E-4FBD-83A3-4161F9E794A0}"/>
              </a:ext>
            </a:extLst>
          </p:cNvPr>
          <p:cNvSpPr/>
          <p:nvPr/>
        </p:nvSpPr>
        <p:spPr>
          <a:xfrm rot="5400000">
            <a:off x="1431611" y="2036574"/>
            <a:ext cx="45719" cy="2659996"/>
          </a:xfrm>
          <a:prstGeom prst="righ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D7D0BC5-1BDB-47DA-B666-69EE0B5F37A3}"/>
              </a:ext>
            </a:extLst>
          </p:cNvPr>
          <p:cNvSpPr txBox="1"/>
          <p:nvPr/>
        </p:nvSpPr>
        <p:spPr>
          <a:xfrm>
            <a:off x="124475" y="2294248"/>
            <a:ext cx="26599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/>
              <a:t>A partir de les idees de Demòcrit i Leucip i de diversos experiments amb gasos, Dalton va proposar que la matèria estava formada per partícules indivisibles que s’unien per formar compostos.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681F4C-5430-46F9-BB1B-BA2B8D4A2F8E}"/>
              </a:ext>
            </a:extLst>
          </p:cNvPr>
          <p:cNvSpPr txBox="1"/>
          <p:nvPr/>
        </p:nvSpPr>
        <p:spPr>
          <a:xfrm>
            <a:off x="147850" y="2101399"/>
            <a:ext cx="2371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</a:rPr>
              <a:t>TEORIA ATÒMICA DE DALTON</a:t>
            </a:r>
          </a:p>
        </p:txBody>
      </p:sp>
      <p:pic>
        <p:nvPicPr>
          <p:cNvPr id="1026" name="Picture 2" descr="4.-Evidencia 3- Modelo atomico - QUIMICA Danna Esqueda">
            <a:extLst>
              <a:ext uri="{FF2B5EF4-FFF2-40B4-BE49-F238E27FC236}">
                <a16:creationId xmlns:a16="http://schemas.microsoft.com/office/drawing/2014/main" id="{D2092399-5B9E-40D6-9D13-CAB563CA59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7800" y1="73200" x2="25200" y2="83800"/>
                        <a14:backgroundMark x1="25200" y1="83800" x2="32800" y2="87400"/>
                        <a14:backgroundMark x1="19600" y1="62000" x2="26800" y2="70000"/>
                        <a14:backgroundMark x1="26800" y1="70000" x2="35400" y2="75600"/>
                        <a14:backgroundMark x1="35400" y1="75600" x2="45200" y2="78400"/>
                        <a14:backgroundMark x1="45200" y1="78400" x2="55600" y2="78400"/>
                        <a14:backgroundMark x1="55600" y1="78400" x2="59400" y2="78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796" t="7766" r="16708" b="21039"/>
          <a:stretch/>
        </p:blipFill>
        <p:spPr bwMode="auto">
          <a:xfrm>
            <a:off x="353367" y="4722987"/>
            <a:ext cx="1522009" cy="153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errar corchete 34">
            <a:extLst>
              <a:ext uri="{FF2B5EF4-FFF2-40B4-BE49-F238E27FC236}">
                <a16:creationId xmlns:a16="http://schemas.microsoft.com/office/drawing/2014/main" id="{53E4BF51-F09A-4930-B65B-6740F5B1F7DC}"/>
              </a:ext>
            </a:extLst>
          </p:cNvPr>
          <p:cNvSpPr/>
          <p:nvPr/>
        </p:nvSpPr>
        <p:spPr>
          <a:xfrm rot="16200000">
            <a:off x="3310410" y="3384466"/>
            <a:ext cx="45719" cy="2522368"/>
          </a:xfrm>
          <a:prstGeom prst="righ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63A74FD-5545-455B-A5A5-B6BD2B9F090F}"/>
              </a:ext>
            </a:extLst>
          </p:cNvPr>
          <p:cNvSpPr txBox="1"/>
          <p:nvPr/>
        </p:nvSpPr>
        <p:spPr>
          <a:xfrm>
            <a:off x="2037679" y="4805377"/>
            <a:ext cx="25911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/>
              <a:t>Al existir l’electró com a partícula subatòmica, la hipotesi de Dalton era errónea. Els àtoms ara són divisibiles, esferes positives amb electrons incrustats.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9CDC382-1E37-4680-A766-6070A5D1D7E3}"/>
              </a:ext>
            </a:extLst>
          </p:cNvPr>
          <p:cNvSpPr txBox="1"/>
          <p:nvPr/>
        </p:nvSpPr>
        <p:spPr>
          <a:xfrm>
            <a:off x="2017822" y="4620730"/>
            <a:ext cx="1741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</a:rPr>
              <a:t>MODEL DE THOMSON</a:t>
            </a:r>
          </a:p>
        </p:txBody>
      </p:sp>
      <p:pic>
        <p:nvPicPr>
          <p:cNvPr id="3" name="Picture 2" descr="Modelo atómico de Thomson | La Guía de Química">
            <a:extLst>
              <a:ext uri="{FF2B5EF4-FFF2-40B4-BE49-F238E27FC236}">
                <a16:creationId xmlns:a16="http://schemas.microsoft.com/office/drawing/2014/main" id="{CB0E6667-4AD9-473D-9B5A-B5C93E618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06" b="95868" l="4400" r="95600">
                        <a14:foregroundMark x1="37600" y1="6612" x2="65600" y2="11570"/>
                        <a14:foregroundMark x1="39200" y1="3306" x2="34400" y2="4545"/>
                        <a14:foregroundMark x1="86400" y1="21074" x2="89600" y2="26860"/>
                        <a14:foregroundMark x1="94400" y1="55372" x2="95600" y2="61983"/>
                        <a14:foregroundMark x1="62724" y1="95986" x2="48800" y2="90909"/>
                        <a14:foregroundMark x1="48800" y1="90909" x2="39600" y2="83471"/>
                        <a14:foregroundMark x1="62330" y1="95602" x2="45600" y2="93802"/>
                        <a14:foregroundMark x1="13200" y1="73554" x2="4400" y2="38430"/>
                        <a14:backgroundMark x1="70000" y1="97934" x2="70000" y2="97934"/>
                        <a14:backgroundMark x1="69600" y1="97934" x2="69200" y2="97934"/>
                        <a14:backgroundMark x1="70400" y1="95868" x2="66000" y2="991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839" y="1755201"/>
            <a:ext cx="1636153" cy="158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errar corchete 37">
            <a:extLst>
              <a:ext uri="{FF2B5EF4-FFF2-40B4-BE49-F238E27FC236}">
                <a16:creationId xmlns:a16="http://schemas.microsoft.com/office/drawing/2014/main" id="{999D6973-4DD7-4E4E-AA37-8CD9728F8311}"/>
              </a:ext>
            </a:extLst>
          </p:cNvPr>
          <p:cNvSpPr/>
          <p:nvPr/>
        </p:nvSpPr>
        <p:spPr>
          <a:xfrm rot="5400000">
            <a:off x="5898388" y="2030260"/>
            <a:ext cx="45719" cy="2659996"/>
          </a:xfrm>
          <a:prstGeom prst="righ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908F8A2-43FF-44EB-AFEA-1EE6A3043F33}"/>
              </a:ext>
            </a:extLst>
          </p:cNvPr>
          <p:cNvSpPr txBox="1"/>
          <p:nvPr/>
        </p:nvSpPr>
        <p:spPr>
          <a:xfrm>
            <a:off x="4578742" y="2605434"/>
            <a:ext cx="2659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/>
              <a:t>Primer model atòmic nuclear. Sabien que era un model incomplet perquè no complia una llei ni explicava els espectros atòmics.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2D19CA7-39FF-4552-86EC-249DDDB7DEC8}"/>
              </a:ext>
            </a:extLst>
          </p:cNvPr>
          <p:cNvSpPr txBox="1"/>
          <p:nvPr/>
        </p:nvSpPr>
        <p:spPr>
          <a:xfrm>
            <a:off x="4591249" y="2383108"/>
            <a:ext cx="1907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</a:rPr>
              <a:t>MODEL DE RUTHERFORD</a:t>
            </a:r>
          </a:p>
        </p:txBody>
      </p:sp>
      <p:pic>
        <p:nvPicPr>
          <p:cNvPr id="1032" name="Picture 8" descr="Blink Activity | BlinkLearning">
            <a:extLst>
              <a:ext uri="{FF2B5EF4-FFF2-40B4-BE49-F238E27FC236}">
                <a16:creationId xmlns:a16="http://schemas.microsoft.com/office/drawing/2014/main" id="{C1C3FFDD-83D9-4E1E-9884-0B8ED7AC6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25" b="98797" l="775" r="92093">
                        <a14:foregroundMark x1="3807" y1="39969" x2="2475" y2="43656"/>
                        <a14:foregroundMark x1="2784" y1="68282" x2="13488" y2="85714"/>
                        <a14:foregroundMark x1="14961" y1="86539" x2="34419" y2="97444"/>
                        <a14:foregroundMark x1="34419" y1="97444" x2="36466" y2="97683"/>
                        <a14:foregroundMark x1="94239" y1="54073" x2="87597" y2="32331"/>
                        <a14:foregroundMark x1="87597" y1="32331" x2="77984" y2="19850"/>
                        <a14:foregroundMark x1="77984" y1="19850" x2="55814" y2="9474"/>
                        <a14:foregroundMark x1="55814" y1="9474" x2="55198" y2="9390"/>
                        <a14:foregroundMark x1="44412" y1="9281" x2="31473" y2="12331"/>
                        <a14:foregroundMark x1="31473" y1="12331" x2="15033" y2="22414"/>
                        <a14:foregroundMark x1="90388" y1="45113" x2="87442" y2="62707"/>
                        <a14:foregroundMark x1="87442" y1="62707" x2="80155" y2="76241"/>
                        <a14:foregroundMark x1="80155" y1="76241" x2="73488" y2="83459"/>
                        <a14:foregroundMark x1="73488" y1="83459" x2="55659" y2="89624"/>
                        <a14:foregroundMark x1="55659" y1="89624" x2="38605" y2="92632"/>
                        <a14:foregroundMark x1="38605" y1="92632" x2="24186" y2="89624"/>
                        <a14:foregroundMark x1="24186" y1="89624" x2="17519" y2="77143"/>
                        <a14:foregroundMark x1="17519" y1="77143" x2="17054" y2="57744"/>
                        <a14:foregroundMark x1="17054" y1="57744" x2="23566" y2="42707"/>
                        <a14:foregroundMark x1="23566" y1="42707" x2="44961" y2="40902"/>
                        <a14:foregroundMark x1="44961" y1="40902" x2="68837" y2="41353"/>
                        <a14:foregroundMark x1="68837" y1="41353" x2="76899" y2="39248"/>
                        <a14:foregroundMark x1="76899" y1="39248" x2="65426" y2="41654"/>
                        <a14:foregroundMark x1="65426" y1="41654" x2="54884" y2="64211"/>
                        <a14:foregroundMark x1="54884" y1="64211" x2="57364" y2="73233"/>
                        <a14:foregroundMark x1="57364" y1="73233" x2="57364" y2="73233"/>
                        <a14:foregroundMark x1="92713" y1="48421" x2="91938" y2="59699"/>
                        <a14:foregroundMark x1="68062" y1="94135" x2="60578" y2="96171"/>
                        <a14:foregroundMark x1="36658" y1="97969" x2="35039" y2="97895"/>
                        <a14:foregroundMark x1="35039" y1="97895" x2="29767" y2="96241"/>
                        <a14:foregroundMark x1="56124" y1="9925" x2="40310" y2="9474"/>
                        <a14:foregroundMark x1="40310" y1="9474" x2="25271" y2="14586"/>
                        <a14:foregroundMark x1="25271" y1="14586" x2="13668" y2="22894"/>
                        <a14:foregroundMark x1="3310" y1="39778" x2="1085" y2="53233"/>
                        <a14:foregroundMark x1="1085" y1="53233" x2="5271" y2="60000"/>
                        <a14:foregroundMark x1="5271" y1="60000" x2="15814" y2="61353"/>
                        <a14:foregroundMark x1="38435" y1="98786" x2="36899" y2="98797"/>
                        <a14:backgroundMark x1="14884" y1="14135" x2="3411" y2="25564"/>
                        <a14:backgroundMark x1="6797" y1="27606" x2="5271" y2="29173"/>
                        <a14:backgroundMark x1="11265" y1="23018" x2="11032" y2="23257"/>
                        <a14:backgroundMark x1="11149" y1="22913" x2="10936" y2="23205"/>
                        <a14:backgroundMark x1="95659" y1="54286" x2="93178" y2="69774"/>
                        <a14:backgroundMark x1="93178" y1="69774" x2="87287" y2="84511"/>
                        <a14:backgroundMark x1="87287" y1="84511" x2="82481" y2="90526"/>
                        <a14:backgroundMark x1="82481" y1="90526" x2="66202" y2="99850"/>
                        <a14:backgroundMark x1="68992" y1="98045" x2="57868" y2="98470"/>
                        <a14:backgroundMark x1="775" y1="63759" x2="2326" y2="68421"/>
                        <a14:backgroundMark x1="1860" y1="64060" x2="465" y2="61654"/>
                        <a14:backgroundMark x1="511" y1="57271" x2="310" y2="59098"/>
                        <a14:backgroundMark x1="310" y1="59098" x2="2171" y2="66165"/>
                        <a14:backgroundMark x1="14729" y1="16391" x2="6357" y2="29474"/>
                        <a14:backgroundMark x1="6357" y1="29474" x2="6047" y2="30226"/>
                        <a14:backgroundMark x1="6357" y1="30075" x2="2326" y2="39398"/>
                        <a14:backgroundMark x1="13798" y1="85263" x2="6202" y2="88722"/>
                        <a14:backgroundMark x1="6202" y1="88722" x2="465" y2="85564"/>
                        <a14:backgroundMark x1="37829" y1="99699" x2="46977" y2="99850"/>
                        <a14:backgroundMark x1="46977" y1="99850" x2="61550" y2="99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059" y="1621602"/>
            <a:ext cx="1701674" cy="175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Cerrar corchete 42">
            <a:extLst>
              <a:ext uri="{FF2B5EF4-FFF2-40B4-BE49-F238E27FC236}">
                <a16:creationId xmlns:a16="http://schemas.microsoft.com/office/drawing/2014/main" id="{0456E1E4-5F71-4875-9344-982E1DD1C818}"/>
              </a:ext>
            </a:extLst>
          </p:cNvPr>
          <p:cNvSpPr/>
          <p:nvPr/>
        </p:nvSpPr>
        <p:spPr>
          <a:xfrm rot="16200000">
            <a:off x="8301824" y="3396086"/>
            <a:ext cx="45719" cy="2522368"/>
          </a:xfrm>
          <a:prstGeom prst="righ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F947B3AE-0F64-47B0-8FB9-9D73F5399AF9}"/>
              </a:ext>
            </a:extLst>
          </p:cNvPr>
          <p:cNvSpPr txBox="1"/>
          <p:nvPr/>
        </p:nvSpPr>
        <p:spPr>
          <a:xfrm>
            <a:off x="7029093" y="4816997"/>
            <a:ext cx="2591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/>
              <a:t>Mixte entre física clàssica i moderna. Explica que existeixen unes òrbites que fan que els electrons no perdan energia. Aquest fet soluciona els problemes de l’anterior,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A938E068-5355-439C-9167-E7CE92AAF097}"/>
              </a:ext>
            </a:extLst>
          </p:cNvPr>
          <p:cNvSpPr txBox="1"/>
          <p:nvPr/>
        </p:nvSpPr>
        <p:spPr>
          <a:xfrm>
            <a:off x="7044482" y="4631493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</a:rPr>
              <a:t>MODEL DE BOHR</a:t>
            </a:r>
          </a:p>
        </p:txBody>
      </p:sp>
      <p:pic>
        <p:nvPicPr>
          <p:cNvPr id="1034" name="Picture 10" descr="3. Model actual de l'àtom - Fisica Quimica">
            <a:extLst>
              <a:ext uri="{FF2B5EF4-FFF2-40B4-BE49-F238E27FC236}">
                <a16:creationId xmlns:a16="http://schemas.microsoft.com/office/drawing/2014/main" id="{246B9756-87EB-41F8-BE7A-D9943C1DF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194" y="4647642"/>
            <a:ext cx="1650825" cy="165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errar corchete 46">
            <a:extLst>
              <a:ext uri="{FF2B5EF4-FFF2-40B4-BE49-F238E27FC236}">
                <a16:creationId xmlns:a16="http://schemas.microsoft.com/office/drawing/2014/main" id="{EA106259-C6DE-4A8A-B8BA-5F0487657F91}"/>
              </a:ext>
            </a:extLst>
          </p:cNvPr>
          <p:cNvSpPr/>
          <p:nvPr/>
        </p:nvSpPr>
        <p:spPr>
          <a:xfrm rot="5400000">
            <a:off x="10715045" y="2785344"/>
            <a:ext cx="45719" cy="1224786"/>
          </a:xfrm>
          <a:prstGeom prst="righ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E7BE33FB-D92F-4071-A16E-ACE2B82D4221}"/>
              </a:ext>
            </a:extLst>
          </p:cNvPr>
          <p:cNvSpPr txBox="1"/>
          <p:nvPr/>
        </p:nvSpPr>
        <p:spPr>
          <a:xfrm>
            <a:off x="10054390" y="3120736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</a:rPr>
              <a:t>MODEL ACTUAL</a:t>
            </a:r>
          </a:p>
        </p:txBody>
      </p:sp>
      <p:pic>
        <p:nvPicPr>
          <p:cNvPr id="1036" name="Picture 12" descr="Modelos Atómicos Actual - Modelos Atómicos">
            <a:extLst>
              <a:ext uri="{FF2B5EF4-FFF2-40B4-BE49-F238E27FC236}">
                <a16:creationId xmlns:a16="http://schemas.microsoft.com/office/drawing/2014/main" id="{40C23AA0-31C4-4DD2-9AEE-DEAB8B16E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82" y="4538310"/>
            <a:ext cx="2658233" cy="177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Bocadillo: rectángulo con esquinas redondeadas 50">
            <a:extLst>
              <a:ext uri="{FF2B5EF4-FFF2-40B4-BE49-F238E27FC236}">
                <a16:creationId xmlns:a16="http://schemas.microsoft.com/office/drawing/2014/main" id="{24791520-9E54-4C19-9553-6C252111E6CB}"/>
              </a:ext>
            </a:extLst>
          </p:cNvPr>
          <p:cNvSpPr/>
          <p:nvPr/>
        </p:nvSpPr>
        <p:spPr>
          <a:xfrm>
            <a:off x="11068581" y="4163555"/>
            <a:ext cx="1017933" cy="436039"/>
          </a:xfrm>
          <a:prstGeom prst="wedgeRoundRectCallout">
            <a:avLst>
              <a:gd name="adj1" fmla="val -20639"/>
              <a:gd name="adj2" fmla="val -68421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</a:rPr>
              <a:t>Chadwick </a:t>
            </a:r>
            <a:r>
              <a:rPr lang="es-ES" sz="1200" i="1">
                <a:solidFill>
                  <a:schemeClr val="accent4"/>
                </a:solidFill>
              </a:rPr>
              <a:t>n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9196F17D-CC63-4128-85D6-FB1AF6774223}"/>
              </a:ext>
            </a:extLst>
          </p:cNvPr>
          <p:cNvSpPr txBox="1"/>
          <p:nvPr/>
        </p:nvSpPr>
        <p:spPr>
          <a:xfrm>
            <a:off x="11116540" y="3741309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/>
              <a:t>1931</a:t>
            </a:r>
          </a:p>
        </p:txBody>
      </p:sp>
    </p:spTree>
    <p:extLst>
      <p:ext uri="{BB962C8B-B14F-4D97-AF65-F5344CB8AC3E}">
        <p14:creationId xmlns:p14="http://schemas.microsoft.com/office/powerpoint/2010/main" val="417758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740BA-4FA3-42D4-990B-99EAD0B0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376" y="329420"/>
            <a:ext cx="11567492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s-ES"/>
              <a:t>MODEL DE BOHR: partícules subatòmiques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28C85-7FF0-4A40-A5CD-247166EC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17" y="2247455"/>
            <a:ext cx="10554574" cy="428633"/>
          </a:xfrm>
        </p:spPr>
        <p:txBody>
          <a:bodyPr anchor="t"/>
          <a:lstStyle/>
          <a:p>
            <a:r>
              <a:rPr lang="es-ES"/>
              <a:t>“Dins” dels àtoms existeixen partícules més menudes que ells.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48A655-79C8-4661-8CD6-8F30BE2E5FDF}"/>
              </a:ext>
            </a:extLst>
          </p:cNvPr>
          <p:cNvSpPr txBox="1"/>
          <p:nvPr/>
        </p:nvSpPr>
        <p:spPr>
          <a:xfrm>
            <a:off x="420376" y="330547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</a:rPr>
              <a:t>nucli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ABBA486-B212-4090-97F1-3EF1F61E7376}"/>
              </a:ext>
            </a:extLst>
          </p:cNvPr>
          <p:cNvCxnSpPr>
            <a:stCxn id="4" idx="3"/>
          </p:cNvCxnSpPr>
          <p:nvPr/>
        </p:nvCxnSpPr>
        <p:spPr>
          <a:xfrm flipV="1">
            <a:off x="1140445" y="2986481"/>
            <a:ext cx="478630" cy="503655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EF6A9CD-A9AE-478D-860A-21D5A950D494}"/>
              </a:ext>
            </a:extLst>
          </p:cNvPr>
          <p:cNvCxnSpPr>
            <a:cxnSpLocks/>
          </p:cNvCxnSpPr>
          <p:nvPr/>
        </p:nvCxnSpPr>
        <p:spPr>
          <a:xfrm>
            <a:off x="1140445" y="3498733"/>
            <a:ext cx="386351" cy="495058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CB464FFA-EEFE-4288-A93D-A1306FB8BD04}"/>
              </a:ext>
            </a:extLst>
          </p:cNvPr>
          <p:cNvSpPr txBox="1"/>
          <p:nvPr/>
        </p:nvSpPr>
        <p:spPr>
          <a:xfrm>
            <a:off x="1619075" y="2782669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6"/>
                </a:solidFill>
              </a:rPr>
              <a:t>neutrons</a:t>
            </a:r>
          </a:p>
          <a:p>
            <a:pPr algn="ctr"/>
            <a:r>
              <a:rPr lang="es-ES">
                <a:solidFill>
                  <a:schemeClr val="accent6"/>
                </a:solidFill>
              </a:rPr>
              <a:t>(</a:t>
            </a:r>
            <a:r>
              <a:rPr lang="es-ES" i="1">
                <a:solidFill>
                  <a:schemeClr val="accent4"/>
                </a:solidFill>
              </a:rPr>
              <a:t>n</a:t>
            </a:r>
            <a:r>
              <a:rPr lang="es-ES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30775BD-EF1D-46BF-AD88-6B1B87738A00}"/>
              </a:ext>
            </a:extLst>
          </p:cNvPr>
          <p:cNvSpPr txBox="1"/>
          <p:nvPr/>
        </p:nvSpPr>
        <p:spPr>
          <a:xfrm>
            <a:off x="2713444" y="2843805"/>
            <a:ext cx="4378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partícules </a:t>
            </a:r>
            <a:r>
              <a:rPr lang="es-ES" u="sng">
                <a:uFill>
                  <a:solidFill>
                    <a:schemeClr val="tx2">
                      <a:lumMod val="60000"/>
                      <a:lumOff val="40000"/>
                    </a:schemeClr>
                  </a:solidFill>
                </a:uFill>
              </a:rPr>
              <a:t>neutres</a:t>
            </a:r>
            <a:r>
              <a:rPr lang="es-ES"/>
              <a:t> (no tenen càrrega)</a:t>
            </a:r>
          </a:p>
          <a:p>
            <a:r>
              <a:rPr lang="es-ES"/>
              <a:t>amb 1’7·10</a:t>
            </a:r>
            <a:r>
              <a:rPr lang="es-ES" baseline="30000"/>
              <a:t>-27</a:t>
            </a:r>
            <a:r>
              <a:rPr lang="es-ES"/>
              <a:t>kg de massa</a:t>
            </a:r>
          </a:p>
        </p:txBody>
      </p:sp>
      <p:sp>
        <p:nvSpPr>
          <p:cNvPr id="11" name="Cerrar corchete 10">
            <a:extLst>
              <a:ext uri="{FF2B5EF4-FFF2-40B4-BE49-F238E27FC236}">
                <a16:creationId xmlns:a16="http://schemas.microsoft.com/office/drawing/2014/main" id="{0B01DF77-B489-42A2-892D-BF4003591C55}"/>
              </a:ext>
            </a:extLst>
          </p:cNvPr>
          <p:cNvSpPr/>
          <p:nvPr/>
        </p:nvSpPr>
        <p:spPr>
          <a:xfrm>
            <a:off x="2692866" y="2885813"/>
            <a:ext cx="45719" cy="60432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9B2FE3F-375A-4C43-9E83-29583433F95A}"/>
              </a:ext>
            </a:extLst>
          </p:cNvPr>
          <p:cNvSpPr txBox="1"/>
          <p:nvPr/>
        </p:nvSpPr>
        <p:spPr>
          <a:xfrm>
            <a:off x="1526796" y="3748035"/>
            <a:ext cx="102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6"/>
                </a:solidFill>
              </a:rPr>
              <a:t>protons</a:t>
            </a:r>
          </a:p>
          <a:p>
            <a:pPr algn="ctr"/>
            <a:r>
              <a:rPr lang="es-ES">
                <a:solidFill>
                  <a:schemeClr val="accent6"/>
                </a:solidFill>
              </a:rPr>
              <a:t>(</a:t>
            </a:r>
            <a:r>
              <a:rPr lang="es-ES" i="1">
                <a:solidFill>
                  <a:schemeClr val="accent4"/>
                </a:solidFill>
              </a:rPr>
              <a:t>p</a:t>
            </a:r>
            <a:r>
              <a:rPr lang="es-ES" i="1" baseline="30000">
                <a:solidFill>
                  <a:schemeClr val="accent4"/>
                </a:solidFill>
              </a:rPr>
              <a:t>+</a:t>
            </a:r>
            <a:r>
              <a:rPr lang="es-ES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93A63BD-911D-4C63-9514-6F3774C3D513}"/>
              </a:ext>
            </a:extLst>
          </p:cNvPr>
          <p:cNvSpPr txBox="1"/>
          <p:nvPr/>
        </p:nvSpPr>
        <p:spPr>
          <a:xfrm>
            <a:off x="2621165" y="3809171"/>
            <a:ext cx="4241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partícules amb càrrega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positiva</a:t>
            </a:r>
          </a:p>
          <a:p>
            <a:r>
              <a:rPr lang="es-ES"/>
              <a:t>amb massa de 1’67·10</a:t>
            </a:r>
            <a:r>
              <a:rPr lang="es-ES" baseline="30000"/>
              <a:t>-27</a:t>
            </a:r>
            <a:r>
              <a:rPr lang="es-ES"/>
              <a:t>kg = 1uma</a:t>
            </a:r>
          </a:p>
        </p:txBody>
      </p:sp>
      <p:sp>
        <p:nvSpPr>
          <p:cNvPr id="14" name="Cerrar corchete 13">
            <a:extLst>
              <a:ext uri="{FF2B5EF4-FFF2-40B4-BE49-F238E27FC236}">
                <a16:creationId xmlns:a16="http://schemas.microsoft.com/office/drawing/2014/main" id="{C4599E43-6A31-4C2D-A1C4-8D44807EE330}"/>
              </a:ext>
            </a:extLst>
          </p:cNvPr>
          <p:cNvSpPr/>
          <p:nvPr/>
        </p:nvSpPr>
        <p:spPr>
          <a:xfrm>
            <a:off x="2600587" y="3851179"/>
            <a:ext cx="45719" cy="60432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D01B367-0200-483E-A47D-39182FD2655F}"/>
              </a:ext>
            </a:extLst>
          </p:cNvPr>
          <p:cNvSpPr txBox="1"/>
          <p:nvPr/>
        </p:nvSpPr>
        <p:spPr>
          <a:xfrm>
            <a:off x="457841" y="4765385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</a:rPr>
              <a:t>escorça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023C503-19D0-49AB-A202-44FD040BF68A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1559425" y="4950051"/>
            <a:ext cx="493767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3D22C47-2878-4632-B708-A9D4376B64C5}"/>
              </a:ext>
            </a:extLst>
          </p:cNvPr>
          <p:cNvSpPr txBox="1"/>
          <p:nvPr/>
        </p:nvSpPr>
        <p:spPr>
          <a:xfrm>
            <a:off x="2053191" y="4750415"/>
            <a:ext cx="1248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solidFill>
                  <a:schemeClr val="accent6"/>
                </a:solidFill>
              </a:rPr>
              <a:t>electrons</a:t>
            </a:r>
          </a:p>
          <a:p>
            <a:pPr algn="ctr"/>
            <a:r>
              <a:rPr lang="es-ES">
                <a:solidFill>
                  <a:schemeClr val="accent6"/>
                </a:solidFill>
              </a:rPr>
              <a:t>(</a:t>
            </a:r>
            <a:r>
              <a:rPr lang="es-ES" i="1">
                <a:solidFill>
                  <a:schemeClr val="accent4"/>
                </a:solidFill>
              </a:rPr>
              <a:t>e-</a:t>
            </a:r>
            <a:r>
              <a:rPr lang="es-ES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D844954-5804-455B-8776-3015E4796A5D}"/>
              </a:ext>
            </a:extLst>
          </p:cNvPr>
          <p:cNvSpPr txBox="1"/>
          <p:nvPr/>
        </p:nvSpPr>
        <p:spPr>
          <a:xfrm>
            <a:off x="3239840" y="4765385"/>
            <a:ext cx="3954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partícules amb càrrega </a:t>
            </a:r>
            <a:r>
              <a:rPr lang="es-ES" u="sng">
                <a:uFill>
                  <a:solidFill>
                    <a:schemeClr val="accent3"/>
                  </a:solidFill>
                </a:uFill>
              </a:rPr>
              <a:t>negativa</a:t>
            </a:r>
          </a:p>
          <a:p>
            <a:r>
              <a:rPr lang="es-ES"/>
              <a:t>amb massa de 9’1·10</a:t>
            </a:r>
            <a:r>
              <a:rPr lang="es-ES" baseline="30000"/>
              <a:t>-31</a:t>
            </a:r>
            <a:r>
              <a:rPr lang="es-ES"/>
              <a:t> kg</a:t>
            </a:r>
          </a:p>
        </p:txBody>
      </p:sp>
      <p:sp>
        <p:nvSpPr>
          <p:cNvPr id="20" name="Cerrar corchete 19">
            <a:extLst>
              <a:ext uri="{FF2B5EF4-FFF2-40B4-BE49-F238E27FC236}">
                <a16:creationId xmlns:a16="http://schemas.microsoft.com/office/drawing/2014/main" id="{E07AE257-5A4A-4C77-B43A-9A798C92CB39}"/>
              </a:ext>
            </a:extLst>
          </p:cNvPr>
          <p:cNvSpPr/>
          <p:nvPr/>
        </p:nvSpPr>
        <p:spPr>
          <a:xfrm>
            <a:off x="3219262" y="4807393"/>
            <a:ext cx="45719" cy="60432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67DB25F-5B6C-42D0-8A56-22D81386F16F}"/>
              </a:ext>
            </a:extLst>
          </p:cNvPr>
          <p:cNvCxnSpPr/>
          <p:nvPr/>
        </p:nvCxnSpPr>
        <p:spPr>
          <a:xfrm>
            <a:off x="5402510" y="5578679"/>
            <a:ext cx="889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21486DD-6130-4EEB-8108-48590FD72534}"/>
              </a:ext>
            </a:extLst>
          </p:cNvPr>
          <p:cNvCxnSpPr/>
          <p:nvPr/>
        </p:nvCxnSpPr>
        <p:spPr>
          <a:xfrm flipV="1">
            <a:off x="5402510" y="5396746"/>
            <a:ext cx="0" cy="190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F23A119-7C2A-494F-A0C1-71569552A754}"/>
              </a:ext>
            </a:extLst>
          </p:cNvPr>
          <p:cNvSpPr txBox="1"/>
          <p:nvPr/>
        </p:nvSpPr>
        <p:spPr>
          <a:xfrm>
            <a:off x="6291743" y="5396746"/>
            <a:ext cx="573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l’electró és tan xicotet que a efectes pràctics, es considera que no té massa = massa negligible</a:t>
            </a:r>
          </a:p>
        </p:txBody>
      </p:sp>
      <p:sp>
        <p:nvSpPr>
          <p:cNvPr id="34" name="Rectángulo: esquina doblada 33">
            <a:extLst>
              <a:ext uri="{FF2B5EF4-FFF2-40B4-BE49-F238E27FC236}">
                <a16:creationId xmlns:a16="http://schemas.microsoft.com/office/drawing/2014/main" id="{2726A8F3-316A-4DE0-88CA-40B2F73EF4AF}"/>
              </a:ext>
            </a:extLst>
          </p:cNvPr>
          <p:cNvSpPr/>
          <p:nvPr/>
        </p:nvSpPr>
        <p:spPr>
          <a:xfrm>
            <a:off x="6333376" y="5411716"/>
            <a:ext cx="5696118" cy="508250"/>
          </a:xfrm>
          <a:prstGeom prst="foldedCorner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errar corchete 21">
            <a:extLst>
              <a:ext uri="{FF2B5EF4-FFF2-40B4-BE49-F238E27FC236}">
                <a16:creationId xmlns:a16="http://schemas.microsoft.com/office/drawing/2014/main" id="{D542644E-B009-4A76-A01C-D6EAED81F4CD}"/>
              </a:ext>
            </a:extLst>
          </p:cNvPr>
          <p:cNvSpPr/>
          <p:nvPr/>
        </p:nvSpPr>
        <p:spPr>
          <a:xfrm>
            <a:off x="6885634" y="3785241"/>
            <a:ext cx="50334" cy="69418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AD6E6B7-3F7A-4DFC-AC0A-D75F6CCF5027}"/>
              </a:ext>
            </a:extLst>
          </p:cNvPr>
          <p:cNvSpPr txBox="1"/>
          <p:nvPr/>
        </p:nvSpPr>
        <p:spPr>
          <a:xfrm>
            <a:off x="6910801" y="3856393"/>
            <a:ext cx="5026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/>
              <a:t>la quantitat de protons que té un àtom defineix l’element que és</a:t>
            </a:r>
          </a:p>
        </p:txBody>
      </p:sp>
    </p:spTree>
    <p:extLst>
      <p:ext uri="{BB962C8B-B14F-4D97-AF65-F5344CB8AC3E}">
        <p14:creationId xmlns:p14="http://schemas.microsoft.com/office/powerpoint/2010/main" val="157024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740BA-4FA3-42D4-990B-99EAD0B0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17" y="343482"/>
            <a:ext cx="11697560" cy="97045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s-ES"/>
              <a:t>MODEL DE BOHR: partícules subatòmiques II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28C85-7FF0-4A40-A5CD-247166EC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17" y="2307274"/>
            <a:ext cx="11435879" cy="746319"/>
          </a:xfrm>
        </p:spPr>
        <p:txBody>
          <a:bodyPr anchor="t">
            <a:normAutofit/>
          </a:bodyPr>
          <a:lstStyle/>
          <a:p>
            <a:r>
              <a:rPr lang="es-ES"/>
              <a:t>En les interaccions quotidianes, els àtoms poden </a:t>
            </a:r>
            <a:r>
              <a:rPr lang="es-ES" u="sng"/>
              <a:t>+/- </a:t>
            </a:r>
            <a:r>
              <a:rPr lang="es-ES" u="sng">
                <a:solidFill>
                  <a:schemeClr val="accent3"/>
                </a:solidFill>
              </a:rPr>
              <a:t>electrons</a:t>
            </a:r>
            <a:r>
              <a:rPr lang="es-ES"/>
              <a:t>, pero </a:t>
            </a:r>
            <a:r>
              <a:rPr lang="es-ES" u="sng"/>
              <a:t>mai </a:t>
            </a:r>
            <a:r>
              <a:rPr lang="es-ES" u="sng">
                <a:solidFill>
                  <a:schemeClr val="accent1"/>
                </a:solidFill>
              </a:rPr>
              <a:t>protons</a:t>
            </a:r>
            <a:r>
              <a:rPr lang="es-ES" u="sng"/>
              <a:t> o </a:t>
            </a:r>
            <a:r>
              <a:rPr lang="es-ES" u="sng">
                <a:solidFill>
                  <a:schemeClr val="bg2">
                    <a:lumMod val="50000"/>
                    <a:lumOff val="50000"/>
                  </a:schemeClr>
                </a:solidFill>
              </a:rPr>
              <a:t>neutrons</a:t>
            </a:r>
            <a:r>
              <a:rPr lang="es-ES"/>
              <a:t>. Si modifiquem el nucli, es desprenen enormes quantitats d’energia (centres nuclears, el Sol...).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C1972DE-F9C0-46C6-A8BA-E7BE7FEE8824}"/>
              </a:ext>
            </a:extLst>
          </p:cNvPr>
          <p:cNvSpPr txBox="1">
            <a:spLocks/>
          </p:cNvSpPr>
          <p:nvPr/>
        </p:nvSpPr>
        <p:spPr>
          <a:xfrm>
            <a:off x="357316" y="3121007"/>
            <a:ext cx="11435879" cy="213889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ISOTOPS:</a:t>
            </a:r>
            <a:r>
              <a:rPr lang="es-ES"/>
              <a:t> elements amb igual Z (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), diferent A (</a:t>
            </a:r>
            <a:r>
              <a:rPr lang="es-ES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s-ES"/>
              <a:t> + 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) = mateixos elements amb diferent quantitat de </a:t>
            </a:r>
            <a:r>
              <a:rPr lang="es-ES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s-ES"/>
              <a:t>.</a:t>
            </a:r>
          </a:p>
          <a:p>
            <a:r>
              <a:rPr lang="es-ES" b="1"/>
              <a:t>IÓ:</a:t>
            </a:r>
            <a:r>
              <a:rPr lang="es-ES"/>
              <a:t> àtom que </a:t>
            </a:r>
            <a:r>
              <a:rPr lang="es-ES" u="sng"/>
              <a:t>no és </a:t>
            </a:r>
            <a:r>
              <a:rPr lang="es-ES" u="sng">
                <a:solidFill>
                  <a:schemeClr val="tx2">
                    <a:lumMod val="60000"/>
                    <a:lumOff val="40000"/>
                  </a:schemeClr>
                </a:solidFill>
              </a:rPr>
              <a:t>neutre</a:t>
            </a:r>
            <a:r>
              <a:rPr lang="es-ES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/>
              <a:t>POSITIU:</a:t>
            </a:r>
            <a:r>
              <a:rPr lang="es-ES"/>
              <a:t> 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/>
              <a:t>NEGATIU:</a:t>
            </a:r>
            <a:r>
              <a:rPr lang="es-ES"/>
              <a:t> anions</a:t>
            </a:r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61975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740BA-4FA3-42D4-990B-99EAD0B0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17" y="177971"/>
            <a:ext cx="11834683" cy="123280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s-ES"/>
              <a:t>MODEL DE BOHR: dibuixem àtoms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28C85-7FF0-4A40-A5CD-247166EC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317" y="2307275"/>
            <a:ext cx="11435879" cy="4093526"/>
          </a:xfrm>
        </p:spPr>
        <p:txBody>
          <a:bodyPr anchor="t">
            <a:normAutofit/>
          </a:bodyPr>
          <a:lstStyle/>
          <a:p>
            <a:r>
              <a:rPr lang="es-ES"/>
              <a:t>Per dibuixar àtoms, necessitem 2 paràmetres: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2"/>
                </a:solidFill>
              </a:rPr>
              <a:t>Z:</a:t>
            </a:r>
            <a:r>
              <a:rPr lang="es-ES">
                <a:solidFill>
                  <a:schemeClr val="accent2"/>
                </a:solidFill>
              </a:rPr>
              <a:t> </a:t>
            </a:r>
            <a:r>
              <a:rPr lang="es-ES"/>
              <a:t>nombre atòmic = quantitat de 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2"/>
                </a:solidFill>
              </a:rPr>
              <a:t>A:</a:t>
            </a:r>
            <a:r>
              <a:rPr lang="es-ES">
                <a:solidFill>
                  <a:schemeClr val="accent2"/>
                </a:solidFill>
              </a:rPr>
              <a:t> </a:t>
            </a:r>
            <a:r>
              <a:rPr lang="es-ES"/>
              <a:t>nombre màssic = quantitat de partícules que hi ha al nucli (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+ </a:t>
            </a:r>
            <a:r>
              <a:rPr lang="es-ES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s-ES"/>
              <a:t>).</a:t>
            </a:r>
          </a:p>
          <a:p>
            <a:pPr indent="-285750"/>
            <a:r>
              <a:rPr lang="es-ES"/>
              <a:t>Electrons: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és </a:t>
            </a:r>
            <a:r>
              <a:rPr lang="es-ES" b="1">
                <a:solidFill>
                  <a:schemeClr val="tx2">
                    <a:lumMod val="60000"/>
                    <a:lumOff val="40000"/>
                  </a:schemeClr>
                </a:solidFill>
              </a:rPr>
              <a:t>neutre</a:t>
            </a:r>
            <a:r>
              <a:rPr lang="es-ES" b="1"/>
              <a:t>:</a:t>
            </a:r>
            <a:r>
              <a:rPr lang="es-ES"/>
              <a:t> </a:t>
            </a:r>
            <a:r>
              <a:rPr lang="es-ES">
                <a:solidFill>
                  <a:schemeClr val="accent3"/>
                </a:solidFill>
              </a:rPr>
              <a:t>e</a:t>
            </a:r>
            <a:r>
              <a:rPr lang="es-ES" baseline="30000">
                <a:solidFill>
                  <a:schemeClr val="accent3"/>
                </a:solidFill>
              </a:rPr>
              <a:t>-</a:t>
            </a:r>
            <a:r>
              <a:rPr lang="es-ES"/>
              <a:t> = 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 (mateixa quantitat de partícules negatives i positives).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és </a:t>
            </a:r>
            <a:r>
              <a:rPr lang="es-ES" b="1">
                <a:solidFill>
                  <a:schemeClr val="accent1"/>
                </a:solidFill>
              </a:rPr>
              <a:t>positiu</a:t>
            </a:r>
            <a:r>
              <a:rPr lang="es-ES" b="1"/>
              <a:t>:</a:t>
            </a:r>
            <a:r>
              <a:rPr lang="es-ES"/>
              <a:t>  tants 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 més que </a:t>
            </a:r>
            <a:r>
              <a:rPr lang="es-ES">
                <a:solidFill>
                  <a:schemeClr val="accent3"/>
                </a:solidFill>
              </a:rPr>
              <a:t>e</a:t>
            </a:r>
            <a:r>
              <a:rPr lang="es-ES" baseline="30000">
                <a:solidFill>
                  <a:schemeClr val="accent3"/>
                </a:solidFill>
              </a:rPr>
              <a:t>-</a:t>
            </a:r>
            <a:r>
              <a:rPr lang="es-ES"/>
              <a:t> segons quantitat de partícules positives més hi hajan.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L’àtom és </a:t>
            </a:r>
            <a:r>
              <a:rPr lang="es-ES" b="1">
                <a:solidFill>
                  <a:schemeClr val="accent3"/>
                </a:solidFill>
              </a:rPr>
              <a:t>negatiu</a:t>
            </a:r>
            <a:r>
              <a:rPr lang="es-ES" b="1"/>
              <a:t>:</a:t>
            </a:r>
            <a:r>
              <a:rPr lang="es-ES"/>
              <a:t> tants </a:t>
            </a:r>
            <a:r>
              <a:rPr lang="es-ES">
                <a:solidFill>
                  <a:schemeClr val="accent3"/>
                </a:solidFill>
              </a:rPr>
              <a:t>e</a:t>
            </a:r>
            <a:r>
              <a:rPr lang="es-ES" baseline="30000">
                <a:solidFill>
                  <a:schemeClr val="accent3"/>
                </a:solidFill>
              </a:rPr>
              <a:t>-</a:t>
            </a:r>
            <a:r>
              <a:rPr lang="es-ES"/>
              <a:t> més que </a:t>
            </a:r>
            <a:r>
              <a:rPr lang="es-ES">
                <a:solidFill>
                  <a:schemeClr val="accent1"/>
                </a:solidFill>
              </a:rPr>
              <a:t>p</a:t>
            </a:r>
            <a:r>
              <a:rPr lang="es-ES" baseline="30000">
                <a:solidFill>
                  <a:schemeClr val="accent1"/>
                </a:solidFill>
              </a:rPr>
              <a:t>+</a:t>
            </a:r>
            <a:r>
              <a:rPr lang="es-ES"/>
              <a:t> segons quantitat de partícules negatives que hi hajan.</a:t>
            </a:r>
          </a:p>
        </p:txBody>
      </p:sp>
      <p:sp>
        <p:nvSpPr>
          <p:cNvPr id="4" name="Cerrar corchete 3">
            <a:extLst>
              <a:ext uri="{FF2B5EF4-FFF2-40B4-BE49-F238E27FC236}">
                <a16:creationId xmlns:a16="http://schemas.microsoft.com/office/drawing/2014/main" id="{DD9D325F-1C99-49A3-8300-6D5D8049AEDB}"/>
              </a:ext>
            </a:extLst>
          </p:cNvPr>
          <p:cNvSpPr/>
          <p:nvPr/>
        </p:nvSpPr>
        <p:spPr>
          <a:xfrm>
            <a:off x="8053431" y="2734811"/>
            <a:ext cx="50334" cy="69418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0F8DB21-D137-48C8-8866-BD0C660FB865}"/>
              </a:ext>
            </a:extLst>
          </p:cNvPr>
          <p:cNvSpPr txBox="1"/>
          <p:nvPr/>
        </p:nvSpPr>
        <p:spPr>
          <a:xfrm>
            <a:off x="8103765" y="2922086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/>
              <a:t>es dibuixen al nucli</a:t>
            </a:r>
          </a:p>
        </p:txBody>
      </p:sp>
      <p:sp>
        <p:nvSpPr>
          <p:cNvPr id="6" name="Cerrar corchete 5">
            <a:extLst>
              <a:ext uri="{FF2B5EF4-FFF2-40B4-BE49-F238E27FC236}">
                <a16:creationId xmlns:a16="http://schemas.microsoft.com/office/drawing/2014/main" id="{322072BF-33A1-4B10-A2CC-678B5BE9F4DB}"/>
              </a:ext>
            </a:extLst>
          </p:cNvPr>
          <p:cNvSpPr/>
          <p:nvPr/>
        </p:nvSpPr>
        <p:spPr>
          <a:xfrm rot="5400000">
            <a:off x="5713680" y="79625"/>
            <a:ext cx="63814" cy="974975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B49212-182E-4BD4-91EA-3C499E2B3AA4}"/>
              </a:ext>
            </a:extLst>
          </p:cNvPr>
          <p:cNvSpPr txBox="1"/>
          <p:nvPr/>
        </p:nvSpPr>
        <p:spPr>
          <a:xfrm>
            <a:off x="870708" y="4986411"/>
            <a:ext cx="9825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/>
              <a:t>es dibuixen en òrbites: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600" b="1"/>
              <a:t>1ª órbita:</a:t>
            </a:r>
            <a:r>
              <a:rPr lang="es-ES" sz="1600"/>
              <a:t> fins a 2 </a:t>
            </a:r>
            <a:r>
              <a:rPr lang="es-ES" sz="1600">
                <a:solidFill>
                  <a:schemeClr val="accent3"/>
                </a:solidFill>
              </a:rPr>
              <a:t>e</a:t>
            </a:r>
            <a:r>
              <a:rPr lang="es-ES" sz="1600" baseline="30000">
                <a:solidFill>
                  <a:schemeClr val="accent3"/>
                </a:solidFill>
              </a:rPr>
              <a:t>-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600" b="1"/>
              <a:t>2ª órbita:</a:t>
            </a:r>
            <a:r>
              <a:rPr lang="es-ES" sz="1600"/>
              <a:t> fins a 8 </a:t>
            </a:r>
            <a:r>
              <a:rPr lang="es-ES" sz="1600">
                <a:solidFill>
                  <a:schemeClr val="accent3"/>
                </a:solidFill>
              </a:rPr>
              <a:t>e</a:t>
            </a:r>
            <a:r>
              <a:rPr lang="es-ES" sz="1600" baseline="30000">
                <a:solidFill>
                  <a:schemeClr val="accent3"/>
                </a:solidFill>
              </a:rPr>
              <a:t>-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600" b="1"/>
              <a:t>3ª órbita:</a:t>
            </a:r>
            <a:r>
              <a:rPr lang="es-ES" sz="1600"/>
              <a:t> fins a 18 </a:t>
            </a:r>
            <a:r>
              <a:rPr lang="es-ES" sz="1600">
                <a:solidFill>
                  <a:schemeClr val="accent3"/>
                </a:solidFill>
              </a:rPr>
              <a:t>e</a:t>
            </a:r>
            <a:r>
              <a:rPr lang="es-ES" sz="1600" baseline="30000">
                <a:solidFill>
                  <a:schemeClr val="accent3"/>
                </a:solidFill>
              </a:rPr>
              <a:t>-</a:t>
            </a:r>
            <a:endParaRPr lang="es-ES" sz="1600" b="1" baseline="3000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50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346</TotalTime>
  <Words>1042</Words>
  <Application>Microsoft Office PowerPoint</Application>
  <PresentationFormat>Panorámica</PresentationFormat>
  <Paragraphs>371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2</vt:lpstr>
      <vt:lpstr>Citable</vt:lpstr>
      <vt:lpstr>Tema 4: interior de la matèria</vt:lpstr>
      <vt:lpstr>Índex</vt:lpstr>
      <vt:lpstr>Partícules que formen la matèria</vt:lpstr>
      <vt:lpstr>Models atòmics I</vt:lpstr>
      <vt:lpstr>Models atòmics II</vt:lpstr>
      <vt:lpstr>Models atòmics III</vt:lpstr>
      <vt:lpstr>MODEL DE BOHR: partícules subatòmiques</vt:lpstr>
      <vt:lpstr>MODEL DE BOHR: partícules subatòmiques II</vt:lpstr>
      <vt:lpstr>MODEL DE BOHR: dibuixem àtoms</vt:lpstr>
      <vt:lpstr>Taula periòdica</vt:lpstr>
      <vt:lpstr>Taula periòdica II</vt:lpstr>
      <vt:lpstr>Taula periòdica III</vt:lpstr>
      <vt:lpstr>Taula periòdica 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4: interior de la matèria</dc:title>
  <dc:creator>Eva Arnau</dc:creator>
  <cp:lastModifiedBy>Eva Arnau</cp:lastModifiedBy>
  <cp:revision>27</cp:revision>
  <dcterms:created xsi:type="dcterms:W3CDTF">2021-04-11T07:34:23Z</dcterms:created>
  <dcterms:modified xsi:type="dcterms:W3CDTF">2021-04-19T16:22:59Z</dcterms:modified>
</cp:coreProperties>
</file>