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6D64F-350B-435E-BD0B-C81D50FB4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3" y="1489255"/>
            <a:ext cx="8689976" cy="1843481"/>
          </a:xfrm>
        </p:spPr>
        <p:txBody>
          <a:bodyPr/>
          <a:lstStyle/>
          <a:p>
            <a:r>
              <a:rPr lang="es-ES" sz="6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4:</a:t>
            </a:r>
            <a:br>
              <a:rPr lang="es-ES"/>
            </a:br>
            <a:r>
              <a:rPr lang="es-ES"/>
              <a:t>Life on earth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ED8644-EEEE-4896-9946-941FE372A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0676" y="3621528"/>
            <a:ext cx="3827667" cy="1567345"/>
          </a:xfrm>
        </p:spPr>
        <p:txBody>
          <a:bodyPr>
            <a:normAutofit/>
          </a:bodyPr>
          <a:lstStyle/>
          <a:p>
            <a:pPr algn="l"/>
            <a:r>
              <a:rPr lang="es-ES" b="1" u="sng">
                <a:uFill>
                  <a:solidFill>
                    <a:schemeClr val="accent1"/>
                  </a:solidFill>
                </a:uFill>
              </a:rPr>
              <a:t>VOCABULARY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800"/>
              <a:t>Geography and landscape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800"/>
              <a:t>animals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6C45192-47B9-4CCB-919C-55CAD0341248}"/>
              </a:ext>
            </a:extLst>
          </p:cNvPr>
          <p:cNvSpPr txBox="1">
            <a:spLocks/>
          </p:cNvSpPr>
          <p:nvPr/>
        </p:nvSpPr>
        <p:spPr>
          <a:xfrm>
            <a:off x="1843291" y="3621528"/>
            <a:ext cx="3827667" cy="230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u="sng">
                <a:uFill>
                  <a:solidFill>
                    <a:schemeClr val="accent1"/>
                  </a:solidFill>
                </a:uFill>
              </a:rPr>
              <a:t>GRAMMAR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800"/>
              <a:t>Comparatives &amp; superlatives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800"/>
              <a:t>a/an, some, any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800"/>
              <a:t>Much, many, a lot of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800"/>
              <a:t>as...as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C474B63-3AE7-484C-ABD8-408A787E6AFD}"/>
              </a:ext>
            </a:extLst>
          </p:cNvPr>
          <p:cNvCxnSpPr>
            <a:cxnSpLocks/>
          </p:cNvCxnSpPr>
          <p:nvPr/>
        </p:nvCxnSpPr>
        <p:spPr>
          <a:xfrm>
            <a:off x="5587068" y="3621527"/>
            <a:ext cx="0" cy="23011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220381-ECB2-4A54-828C-C39736827084}"/>
              </a:ext>
            </a:extLst>
          </p:cNvPr>
          <p:cNvCxnSpPr>
            <a:cxnSpLocks/>
          </p:cNvCxnSpPr>
          <p:nvPr/>
        </p:nvCxnSpPr>
        <p:spPr>
          <a:xfrm>
            <a:off x="5672356" y="3621526"/>
            <a:ext cx="0" cy="23011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2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C104C-F3BB-4B05-9B0C-DC3E85A5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11" y="742690"/>
            <a:ext cx="10386196" cy="675049"/>
          </a:xfrm>
        </p:spPr>
        <p:txBody>
          <a:bodyPr anchor="t"/>
          <a:lstStyle/>
          <a:p>
            <a:pPr algn="l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r>
              <a:rPr lang="es-ES"/>
              <a:t>: </a:t>
            </a:r>
            <a:r>
              <a:rPr lang="es-ES">
                <a:solidFill>
                  <a:schemeClr val="accent1"/>
                </a:solidFill>
              </a:rPr>
              <a:t>geography and landscape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DE915B6-BDA3-4E31-9CBF-A94350FAE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28486"/>
              </p:ext>
            </p:extLst>
          </p:nvPr>
        </p:nvGraphicFramePr>
        <p:xfrm>
          <a:off x="1190611" y="1687135"/>
          <a:ext cx="9052350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00252">
                  <a:extLst>
                    <a:ext uri="{9D8B030D-6E8A-4147-A177-3AD203B41FA5}">
                      <a16:colId xmlns:a16="http://schemas.microsoft.com/office/drawing/2014/main" val="2659453314"/>
                    </a:ext>
                  </a:extLst>
                </a:gridCol>
                <a:gridCol w="1062836">
                  <a:extLst>
                    <a:ext uri="{9D8B030D-6E8A-4147-A177-3AD203B41FA5}">
                      <a16:colId xmlns:a16="http://schemas.microsoft.com/office/drawing/2014/main" val="3027520620"/>
                    </a:ext>
                  </a:extLst>
                </a:gridCol>
                <a:gridCol w="1232345">
                  <a:extLst>
                    <a:ext uri="{9D8B030D-6E8A-4147-A177-3AD203B41FA5}">
                      <a16:colId xmlns:a16="http://schemas.microsoft.com/office/drawing/2014/main" val="907663358"/>
                    </a:ext>
                  </a:extLst>
                </a:gridCol>
                <a:gridCol w="919252">
                  <a:extLst>
                    <a:ext uri="{9D8B030D-6E8A-4147-A177-3AD203B41FA5}">
                      <a16:colId xmlns:a16="http://schemas.microsoft.com/office/drawing/2014/main" val="3701620951"/>
                    </a:ext>
                  </a:extLst>
                </a:gridCol>
                <a:gridCol w="1243034">
                  <a:extLst>
                    <a:ext uri="{9D8B030D-6E8A-4147-A177-3AD203B41FA5}">
                      <a16:colId xmlns:a16="http://schemas.microsoft.com/office/drawing/2014/main" val="22596627"/>
                    </a:ext>
                  </a:extLst>
                </a:gridCol>
                <a:gridCol w="1224109">
                  <a:extLst>
                    <a:ext uri="{9D8B030D-6E8A-4147-A177-3AD203B41FA5}">
                      <a16:colId xmlns:a16="http://schemas.microsoft.com/office/drawing/2014/main" val="3073619937"/>
                    </a:ext>
                  </a:extLst>
                </a:gridCol>
                <a:gridCol w="1038978">
                  <a:extLst>
                    <a:ext uri="{9D8B030D-6E8A-4147-A177-3AD203B41FA5}">
                      <a16:colId xmlns:a16="http://schemas.microsoft.com/office/drawing/2014/main" val="259569741"/>
                    </a:ext>
                  </a:extLst>
                </a:gridCol>
                <a:gridCol w="1131544">
                  <a:extLst>
                    <a:ext uri="{9D8B030D-6E8A-4147-A177-3AD203B41FA5}">
                      <a16:colId xmlns:a16="http://schemas.microsoft.com/office/drawing/2014/main" val="2263250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Beach:</a:t>
                      </a:r>
                      <a:r>
                        <a:rPr lang="es-ES" b="0"/>
                        <a:t> playa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Canyon:</a:t>
                      </a:r>
                      <a:r>
                        <a:rPr lang="es-ES" b="0"/>
                        <a:t> cañón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Cliff:</a:t>
                      </a:r>
                      <a:r>
                        <a:rPr lang="es-ES" b="0"/>
                        <a:t> acantilado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Coast:</a:t>
                      </a:r>
                      <a:r>
                        <a:rPr lang="es-ES" b="0"/>
                        <a:t> costa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Desert:</a:t>
                      </a:r>
                      <a:r>
                        <a:rPr lang="es-ES" b="0"/>
                        <a:t> desierto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Island:</a:t>
                      </a:r>
                      <a:r>
                        <a:rPr lang="es-ES" b="0"/>
                        <a:t>     isla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Lake:</a:t>
                      </a:r>
                      <a:r>
                        <a:rPr lang="es-ES" b="0"/>
                        <a:t> lago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Cave:</a:t>
                      </a:r>
                      <a:r>
                        <a:rPr lang="es-ES" b="0"/>
                        <a:t> cueva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40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Mountain:</a:t>
                      </a:r>
                      <a:r>
                        <a:rPr lang="es-ES" b="0"/>
                        <a:t> montaña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Ocean:</a:t>
                      </a:r>
                      <a:r>
                        <a:rPr lang="es-ES" b="0"/>
                        <a:t> océano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Reef:</a:t>
                      </a:r>
                      <a:r>
                        <a:rPr lang="es-ES" b="0"/>
                        <a:t> arrecife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River:</a:t>
                      </a:r>
                      <a:r>
                        <a:rPr lang="es-ES" b="0"/>
                        <a:t> río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Valley</a:t>
                      </a:r>
                      <a:r>
                        <a:rPr lang="es-ES" b="0"/>
                        <a:t>: valle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Waterfall</a:t>
                      </a:r>
                      <a:r>
                        <a:rPr lang="es-ES" sz="1800" b="1"/>
                        <a:t>s</a:t>
                      </a:r>
                      <a:r>
                        <a:rPr lang="es-ES" sz="1600" b="1"/>
                        <a:t>:</a:t>
                      </a:r>
                      <a:r>
                        <a:rPr lang="es-ES" b="0"/>
                        <a:t> cataratas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Forest:</a:t>
                      </a:r>
                      <a:r>
                        <a:rPr lang="es-ES" b="0"/>
                        <a:t> bosque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849218"/>
                  </a:ext>
                </a:extLst>
              </a:tr>
            </a:tbl>
          </a:graphicData>
        </a:graphic>
      </p:graphicFrame>
      <p:pic>
        <p:nvPicPr>
          <p:cNvPr id="1026" name="Picture 2" descr="Murió una mujer de 70 años al caer del Gran Cañón - Salta 4400">
            <a:extLst>
              <a:ext uri="{FF2B5EF4-FFF2-40B4-BE49-F238E27FC236}">
                <a16:creationId xmlns:a16="http://schemas.microsoft.com/office/drawing/2014/main" id="{CDF688E1-AA83-4D71-B5B2-5AF03409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9" y="3047207"/>
            <a:ext cx="3766005" cy="2510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owiki">
            <a:extLst>
              <a:ext uri="{FF2B5EF4-FFF2-40B4-BE49-F238E27FC236}">
                <a16:creationId xmlns:a16="http://schemas.microsoft.com/office/drawing/2014/main" id="{C4252153-F9C0-4A25-B00E-9C91BFD0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17" y="3182827"/>
            <a:ext cx="3876366" cy="2907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valle de Hecho y la Selva de Oza - Buscarutas.com">
            <a:extLst>
              <a:ext uri="{FF2B5EF4-FFF2-40B4-BE49-F238E27FC236}">
                <a16:creationId xmlns:a16="http://schemas.microsoft.com/office/drawing/2014/main" id="{14D41BFC-4F54-4FC8-BB8C-725BCCCB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28" y="4854457"/>
            <a:ext cx="3016910" cy="20035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grafías espectaculares de cascadas - Parque Nacional del Monte Rainier">
            <a:extLst>
              <a:ext uri="{FF2B5EF4-FFF2-40B4-BE49-F238E27FC236}">
                <a16:creationId xmlns:a16="http://schemas.microsoft.com/office/drawing/2014/main" id="{E9835658-EF85-480A-8313-640B6C63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13" y="3236691"/>
            <a:ext cx="2605574" cy="17370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C104C-F3BB-4B05-9B0C-DC3E85A5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11" y="742690"/>
            <a:ext cx="10386196" cy="675049"/>
          </a:xfrm>
        </p:spPr>
        <p:txBody>
          <a:bodyPr anchor="t"/>
          <a:lstStyle/>
          <a:p>
            <a:pPr algn="l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r>
              <a:rPr lang="es-ES"/>
              <a:t>: </a:t>
            </a:r>
            <a:r>
              <a:rPr lang="es-ES">
                <a:solidFill>
                  <a:schemeClr val="accent1"/>
                </a:solidFill>
              </a:rPr>
              <a:t>ANIMALS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E2C96CD3-FCD4-4F1A-AA4A-0F854C385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0057"/>
              </p:ext>
            </p:extLst>
          </p:nvPr>
        </p:nvGraphicFramePr>
        <p:xfrm>
          <a:off x="1190611" y="1625677"/>
          <a:ext cx="9287242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26749">
                  <a:extLst>
                    <a:ext uri="{9D8B030D-6E8A-4147-A177-3AD203B41FA5}">
                      <a16:colId xmlns:a16="http://schemas.microsoft.com/office/drawing/2014/main" val="193146224"/>
                    </a:ext>
                  </a:extLst>
                </a:gridCol>
                <a:gridCol w="1326749">
                  <a:extLst>
                    <a:ext uri="{9D8B030D-6E8A-4147-A177-3AD203B41FA5}">
                      <a16:colId xmlns:a16="http://schemas.microsoft.com/office/drawing/2014/main" val="2741486569"/>
                    </a:ext>
                  </a:extLst>
                </a:gridCol>
                <a:gridCol w="1326749">
                  <a:extLst>
                    <a:ext uri="{9D8B030D-6E8A-4147-A177-3AD203B41FA5}">
                      <a16:colId xmlns:a16="http://schemas.microsoft.com/office/drawing/2014/main" val="1031674235"/>
                    </a:ext>
                  </a:extLst>
                </a:gridCol>
                <a:gridCol w="1326749">
                  <a:extLst>
                    <a:ext uri="{9D8B030D-6E8A-4147-A177-3AD203B41FA5}">
                      <a16:colId xmlns:a16="http://schemas.microsoft.com/office/drawing/2014/main" val="1596998496"/>
                    </a:ext>
                  </a:extLst>
                </a:gridCol>
                <a:gridCol w="1326749">
                  <a:extLst>
                    <a:ext uri="{9D8B030D-6E8A-4147-A177-3AD203B41FA5}">
                      <a16:colId xmlns:a16="http://schemas.microsoft.com/office/drawing/2014/main" val="4106322301"/>
                    </a:ext>
                  </a:extLst>
                </a:gridCol>
                <a:gridCol w="1432728">
                  <a:extLst>
                    <a:ext uri="{9D8B030D-6E8A-4147-A177-3AD203B41FA5}">
                      <a16:colId xmlns:a16="http://schemas.microsoft.com/office/drawing/2014/main" val="1960284518"/>
                    </a:ext>
                  </a:extLst>
                </a:gridCol>
                <a:gridCol w="1220769">
                  <a:extLst>
                    <a:ext uri="{9D8B030D-6E8A-4147-A177-3AD203B41FA5}">
                      <a16:colId xmlns:a16="http://schemas.microsoft.com/office/drawing/2014/main" val="32893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Gorilla:</a:t>
                      </a:r>
                    </a:p>
                    <a:p>
                      <a:r>
                        <a:rPr lang="es-ES" b="0"/>
                        <a:t>gorila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Elephant:</a:t>
                      </a:r>
                    </a:p>
                    <a:p>
                      <a:r>
                        <a:rPr lang="es-ES" b="0"/>
                        <a:t>elefante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Cocodrile:</a:t>
                      </a:r>
                    </a:p>
                    <a:p>
                      <a:r>
                        <a:rPr lang="es-ES" b="0"/>
                        <a:t>cocodrilo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Owl:</a:t>
                      </a:r>
                    </a:p>
                    <a:p>
                      <a:r>
                        <a:rPr lang="es-ES" b="0"/>
                        <a:t>búho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Whale:</a:t>
                      </a:r>
                    </a:p>
                    <a:p>
                      <a:r>
                        <a:rPr lang="es-ES" b="0"/>
                        <a:t>ballena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Rhinoceros:</a:t>
                      </a:r>
                      <a:endParaRPr lang="es-ES" b="0"/>
                    </a:p>
                    <a:p>
                      <a:r>
                        <a:rPr lang="es-ES" b="0"/>
                        <a:t>rinoceronte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Polar bear:</a:t>
                      </a:r>
                    </a:p>
                    <a:p>
                      <a:r>
                        <a:rPr lang="es-ES" b="0"/>
                        <a:t>oso polar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83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Snake:</a:t>
                      </a:r>
                    </a:p>
                    <a:p>
                      <a:r>
                        <a:rPr lang="es-ES" b="0"/>
                        <a:t>serpiente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Turtle:</a:t>
                      </a:r>
                      <a:endParaRPr lang="es-ES" b="0"/>
                    </a:p>
                    <a:p>
                      <a:r>
                        <a:rPr lang="es-ES" b="0"/>
                        <a:t>tortuga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Butterfly:</a:t>
                      </a:r>
                    </a:p>
                    <a:p>
                      <a:r>
                        <a:rPr lang="es-ES" b="0"/>
                        <a:t>mariposa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Giraffe:</a:t>
                      </a:r>
                      <a:endParaRPr lang="es-ES" b="0"/>
                    </a:p>
                    <a:p>
                      <a:r>
                        <a:rPr lang="es-ES" b="0"/>
                        <a:t>girafa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Penguin:</a:t>
                      </a:r>
                    </a:p>
                    <a:p>
                      <a:r>
                        <a:rPr lang="es-ES" b="0"/>
                        <a:t>pingüino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Tiger:</a:t>
                      </a:r>
                    </a:p>
                    <a:p>
                      <a:r>
                        <a:rPr lang="es-ES" b="0"/>
                        <a:t>tigre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/>
                        <a:t>Bee:</a:t>
                      </a:r>
                    </a:p>
                    <a:p>
                      <a:r>
                        <a:rPr lang="es-ES" b="0"/>
                        <a:t>abeja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74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06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C104C-F3BB-4B05-9B0C-DC3E85A5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11" y="742690"/>
            <a:ext cx="10386196" cy="675049"/>
          </a:xfrm>
        </p:spPr>
        <p:txBody>
          <a:bodyPr anchor="t"/>
          <a:lstStyle/>
          <a:p>
            <a:pPr algn="l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r>
              <a:rPr lang="es-ES"/>
              <a:t>: </a:t>
            </a:r>
            <a:r>
              <a:rPr lang="es-ES">
                <a:solidFill>
                  <a:schemeClr val="accent1"/>
                </a:solidFill>
              </a:rPr>
              <a:t>COMPARATIVE &amp; SUPERLATIVE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FEA1DDE-80EA-465C-99B0-EE455642F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92867"/>
              </p:ext>
            </p:extLst>
          </p:nvPr>
        </p:nvGraphicFramePr>
        <p:xfrm>
          <a:off x="3323904" y="1709566"/>
          <a:ext cx="812799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515698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783391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5225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comparative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superlative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7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fast</a:t>
                      </a: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er than</a:t>
                      </a:r>
                      <a:endParaRPr lang="es-ES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es-ES" b="0"/>
                        <a:t> fast</a:t>
                      </a: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/>
                        <a:t>hot</a:t>
                      </a: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ter than</a:t>
                      </a:r>
                      <a:endParaRPr lang="es-ES" b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es-ES" b="0"/>
                        <a:t> hot</a:t>
                      </a: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96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funny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funn</a:t>
                      </a: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ier than</a:t>
                      </a:r>
                      <a:endParaRPr lang="es-ES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es-ES" b="0"/>
                        <a:t> funn</a:t>
                      </a: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iest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more</a:t>
                      </a:r>
                      <a:r>
                        <a:rPr lang="es-ES" b="0"/>
                        <a:t> expensive </a:t>
                      </a: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than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the most</a:t>
                      </a:r>
                      <a:r>
                        <a:rPr lang="es-ES" b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b="0"/>
                        <a:t>expensive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37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better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the best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81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worse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the worst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33032"/>
                  </a:ext>
                </a:extLst>
              </a:tr>
            </a:tbl>
          </a:graphicData>
        </a:graphic>
      </p:graphicFrame>
      <p:sp>
        <p:nvSpPr>
          <p:cNvPr id="6" name="Abrir llave 5">
            <a:extLst>
              <a:ext uri="{FF2B5EF4-FFF2-40B4-BE49-F238E27FC236}">
                <a16:creationId xmlns:a16="http://schemas.microsoft.com/office/drawing/2014/main" id="{CE560791-ED4F-4477-91E9-0967D5F2A42F}"/>
              </a:ext>
            </a:extLst>
          </p:cNvPr>
          <p:cNvSpPr/>
          <p:nvPr/>
        </p:nvSpPr>
        <p:spPr>
          <a:xfrm>
            <a:off x="453005" y="2147582"/>
            <a:ext cx="109057" cy="11241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78852E12-BEF9-496F-8600-10189E94B67F}"/>
              </a:ext>
            </a:extLst>
          </p:cNvPr>
          <p:cNvSpPr/>
          <p:nvPr/>
        </p:nvSpPr>
        <p:spPr>
          <a:xfrm>
            <a:off x="450208" y="3271706"/>
            <a:ext cx="109057" cy="3523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DB34E8E6-14B9-4332-A99F-1405360BDA10}"/>
              </a:ext>
            </a:extLst>
          </p:cNvPr>
          <p:cNvSpPr/>
          <p:nvPr/>
        </p:nvSpPr>
        <p:spPr>
          <a:xfrm>
            <a:off x="444614" y="3624044"/>
            <a:ext cx="109057" cy="675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F77C2F-E6C5-447B-AD0A-FDDB0348F238}"/>
              </a:ext>
            </a:extLst>
          </p:cNvPr>
          <p:cNvSpPr txBox="1"/>
          <p:nvPr/>
        </p:nvSpPr>
        <p:spPr>
          <a:xfrm rot="16200000">
            <a:off x="29083" y="2555755"/>
            <a:ext cx="52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short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BDE54E-ED20-466F-84F2-1DB4D7A7C101}"/>
              </a:ext>
            </a:extLst>
          </p:cNvPr>
          <p:cNvSpPr txBox="1"/>
          <p:nvPr/>
        </p:nvSpPr>
        <p:spPr>
          <a:xfrm rot="16200000">
            <a:off x="47301" y="3270403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long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418F7B-7276-42A4-9E85-EDB6C861240D}"/>
              </a:ext>
            </a:extLst>
          </p:cNvPr>
          <p:cNvSpPr txBox="1"/>
          <p:nvPr/>
        </p:nvSpPr>
        <p:spPr>
          <a:xfrm rot="16200000">
            <a:off x="-111396" y="3817044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irregular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C8D12A-03A6-4BF3-B413-97CE07FAA1C2}"/>
              </a:ext>
            </a:extLst>
          </p:cNvPr>
          <p:cNvSpPr txBox="1"/>
          <p:nvPr/>
        </p:nvSpPr>
        <p:spPr>
          <a:xfrm>
            <a:off x="1936522" y="2197638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½ syllables + </a:t>
            </a:r>
            <a:r>
              <a:rPr lang="es-ES" sz="1400" b="1"/>
              <a:t>er</a:t>
            </a:r>
            <a:endParaRPr lang="es-ES" sz="14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4F0912-A8C1-421D-91A7-F40368B69FBD}"/>
              </a:ext>
            </a:extLst>
          </p:cNvPr>
          <p:cNvSpPr txBox="1"/>
          <p:nvPr/>
        </p:nvSpPr>
        <p:spPr>
          <a:xfrm>
            <a:off x="567656" y="2571143"/>
            <a:ext cx="2813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½ syllables  –</a:t>
            </a:r>
            <a:r>
              <a:rPr lang="es-ES" sz="1100" b="1"/>
              <a:t>c/v/c </a:t>
            </a:r>
            <a:r>
              <a:rPr lang="es-ES" sz="1100"/>
              <a:t>= doble the consonant +</a:t>
            </a:r>
            <a:r>
              <a:rPr lang="es-ES" sz="1100" b="1"/>
              <a:t>er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D0EE92-617F-4B11-A957-AB4E1136451D}"/>
              </a:ext>
            </a:extLst>
          </p:cNvPr>
          <p:cNvSpPr txBox="1"/>
          <p:nvPr/>
        </p:nvSpPr>
        <p:spPr>
          <a:xfrm>
            <a:off x="1424878" y="2920675"/>
            <a:ext cx="1921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-y</a:t>
            </a:r>
            <a:r>
              <a:rPr lang="es-ES" sz="1400"/>
              <a:t>, change </a:t>
            </a:r>
            <a:r>
              <a:rPr lang="es-ES" sz="1400" b="1"/>
              <a:t>–y</a:t>
            </a:r>
            <a:r>
              <a:rPr lang="es-ES" sz="1400"/>
              <a:t> </a:t>
            </a:r>
            <a:r>
              <a:rPr lang="es-ES" sz="1400">
                <a:sym typeface="Wingdings" panose="05000000000000000000" pitchFamily="2" charset="2"/>
              </a:rPr>
              <a:t> </a:t>
            </a:r>
            <a:r>
              <a:rPr lang="es-ES" sz="1400" b="1">
                <a:sym typeface="Wingdings" panose="05000000000000000000" pitchFamily="2" charset="2"/>
              </a:rPr>
              <a:t>i</a:t>
            </a:r>
            <a:r>
              <a:rPr lang="es-ES" sz="1400">
                <a:sym typeface="Wingdings" panose="05000000000000000000" pitchFamily="2" charset="2"/>
              </a:rPr>
              <a:t> + -</a:t>
            </a:r>
            <a:r>
              <a:rPr lang="es-ES" sz="1400" b="1">
                <a:sym typeface="Wingdings" panose="05000000000000000000" pitchFamily="2" charset="2"/>
              </a:rPr>
              <a:t>er</a:t>
            </a:r>
            <a:endParaRPr lang="es-ES" sz="1400" b="1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61141F-7375-407B-91A7-DE99C8A2DCB7}"/>
              </a:ext>
            </a:extLst>
          </p:cNvPr>
          <p:cNvSpPr txBox="1"/>
          <p:nvPr/>
        </p:nvSpPr>
        <p:spPr>
          <a:xfrm>
            <a:off x="885492" y="3316374"/>
            <a:ext cx="247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more than ½ syllables + more...</a:t>
            </a:r>
          </a:p>
        </p:txBody>
      </p:sp>
    </p:spTree>
    <p:extLst>
      <p:ext uri="{BB962C8B-B14F-4D97-AF65-F5344CB8AC3E}">
        <p14:creationId xmlns:p14="http://schemas.microsoft.com/office/powerpoint/2010/main" val="297660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C104C-F3BB-4B05-9B0C-DC3E85A5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11" y="742690"/>
            <a:ext cx="10386196" cy="675049"/>
          </a:xfrm>
        </p:spPr>
        <p:txBody>
          <a:bodyPr anchor="t"/>
          <a:lstStyle/>
          <a:p>
            <a:pPr algn="l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r>
              <a:rPr lang="es-ES"/>
              <a:t>: </a:t>
            </a:r>
            <a:r>
              <a:rPr lang="es-ES">
                <a:solidFill>
                  <a:schemeClr val="accent1"/>
                </a:solidFill>
              </a:rPr>
              <a:t>A/AN, SOME, ANY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45EF39B-3DF0-4753-A745-437F54003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82893"/>
              </p:ext>
            </p:extLst>
          </p:nvPr>
        </p:nvGraphicFramePr>
        <p:xfrm>
          <a:off x="2124280" y="2036738"/>
          <a:ext cx="70197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981">
                  <a:extLst>
                    <a:ext uri="{9D8B030D-6E8A-4147-A177-3AD203B41FA5}">
                      <a16:colId xmlns:a16="http://schemas.microsoft.com/office/drawing/2014/main" val="1577401547"/>
                    </a:ext>
                  </a:extLst>
                </a:gridCol>
                <a:gridCol w="859402">
                  <a:extLst>
                    <a:ext uri="{9D8B030D-6E8A-4147-A177-3AD203B41FA5}">
                      <a16:colId xmlns:a16="http://schemas.microsoft.com/office/drawing/2014/main" val="818146156"/>
                    </a:ext>
                  </a:extLst>
                </a:gridCol>
                <a:gridCol w="859402">
                  <a:extLst>
                    <a:ext uri="{9D8B030D-6E8A-4147-A177-3AD203B41FA5}">
                      <a16:colId xmlns:a16="http://schemas.microsoft.com/office/drawing/2014/main" val="156116944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3403532145"/>
                    </a:ext>
                  </a:extLst>
                </a:gridCol>
                <a:gridCol w="763398">
                  <a:extLst>
                    <a:ext uri="{9D8B030D-6E8A-4147-A177-3AD203B41FA5}">
                      <a16:colId xmlns:a16="http://schemas.microsoft.com/office/drawing/2014/main" val="1076691401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1995771137"/>
                    </a:ext>
                  </a:extLst>
                </a:gridCol>
                <a:gridCol w="814667">
                  <a:extLst>
                    <a:ext uri="{9D8B030D-6E8A-4147-A177-3AD203B41FA5}">
                      <a16:colId xmlns:a16="http://schemas.microsoft.com/office/drawing/2014/main" val="2635516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COUNTABLE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UNCOUNTABLE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06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SING.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PL.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90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A/AN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5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9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8827"/>
                  </a:ext>
                </a:extLst>
              </a:tr>
            </a:tbl>
          </a:graphicData>
        </a:graphic>
      </p:graphicFrame>
      <p:sp>
        <p:nvSpPr>
          <p:cNvPr id="15" name="Franja diagonal 14">
            <a:extLst>
              <a:ext uri="{FF2B5EF4-FFF2-40B4-BE49-F238E27FC236}">
                <a16:creationId xmlns:a16="http://schemas.microsoft.com/office/drawing/2014/main" id="{13B89329-603C-4A2F-B25B-9833E456EC26}"/>
              </a:ext>
            </a:extLst>
          </p:cNvPr>
          <p:cNvSpPr/>
          <p:nvPr/>
        </p:nvSpPr>
        <p:spPr>
          <a:xfrm>
            <a:off x="3498209" y="2833536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Franja diagonal 16">
            <a:extLst>
              <a:ext uri="{FF2B5EF4-FFF2-40B4-BE49-F238E27FC236}">
                <a16:creationId xmlns:a16="http://schemas.microsoft.com/office/drawing/2014/main" id="{498398CE-29AB-4DD5-BE4E-74A362C8D612}"/>
              </a:ext>
            </a:extLst>
          </p:cNvPr>
          <p:cNvSpPr/>
          <p:nvPr/>
        </p:nvSpPr>
        <p:spPr>
          <a:xfrm rot="5400000">
            <a:off x="3345168" y="2939156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ranja diagonal 17">
            <a:extLst>
              <a:ext uri="{FF2B5EF4-FFF2-40B4-BE49-F238E27FC236}">
                <a16:creationId xmlns:a16="http://schemas.microsoft.com/office/drawing/2014/main" id="{770F2B07-36B1-4EE9-8302-CF24EE758A82}"/>
              </a:ext>
            </a:extLst>
          </p:cNvPr>
          <p:cNvSpPr/>
          <p:nvPr/>
        </p:nvSpPr>
        <p:spPr>
          <a:xfrm>
            <a:off x="7081706" y="2833536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Franja diagonal 18">
            <a:extLst>
              <a:ext uri="{FF2B5EF4-FFF2-40B4-BE49-F238E27FC236}">
                <a16:creationId xmlns:a16="http://schemas.microsoft.com/office/drawing/2014/main" id="{8EDBF9B2-5CB5-402C-AECB-D5FB13DF7959}"/>
              </a:ext>
            </a:extLst>
          </p:cNvPr>
          <p:cNvSpPr/>
          <p:nvPr/>
        </p:nvSpPr>
        <p:spPr>
          <a:xfrm rot="5400000">
            <a:off x="6928665" y="2939156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ranja diagonal 19">
            <a:extLst>
              <a:ext uri="{FF2B5EF4-FFF2-40B4-BE49-F238E27FC236}">
                <a16:creationId xmlns:a16="http://schemas.microsoft.com/office/drawing/2014/main" id="{2E2D86F7-FC7D-430F-91F4-6B2365E525FB}"/>
              </a:ext>
            </a:extLst>
          </p:cNvPr>
          <p:cNvSpPr/>
          <p:nvPr/>
        </p:nvSpPr>
        <p:spPr>
          <a:xfrm>
            <a:off x="7883028" y="2833536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Franja diagonal 20">
            <a:extLst>
              <a:ext uri="{FF2B5EF4-FFF2-40B4-BE49-F238E27FC236}">
                <a16:creationId xmlns:a16="http://schemas.microsoft.com/office/drawing/2014/main" id="{E2F78DB8-823A-40EE-80EF-E943108586ED}"/>
              </a:ext>
            </a:extLst>
          </p:cNvPr>
          <p:cNvSpPr/>
          <p:nvPr/>
        </p:nvSpPr>
        <p:spPr>
          <a:xfrm rot="5400000">
            <a:off x="7729987" y="2939156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ranja diagonal 21">
            <a:extLst>
              <a:ext uri="{FF2B5EF4-FFF2-40B4-BE49-F238E27FC236}">
                <a16:creationId xmlns:a16="http://schemas.microsoft.com/office/drawing/2014/main" id="{6FD545ED-4F97-4015-9F7E-DDFA25F7E2BD}"/>
              </a:ext>
            </a:extLst>
          </p:cNvPr>
          <p:cNvSpPr/>
          <p:nvPr/>
        </p:nvSpPr>
        <p:spPr>
          <a:xfrm>
            <a:off x="8684350" y="2833536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ranja diagonal 22">
            <a:extLst>
              <a:ext uri="{FF2B5EF4-FFF2-40B4-BE49-F238E27FC236}">
                <a16:creationId xmlns:a16="http://schemas.microsoft.com/office/drawing/2014/main" id="{F19A4B5B-52B0-4EBC-9083-978FBFA997EF}"/>
              </a:ext>
            </a:extLst>
          </p:cNvPr>
          <p:cNvSpPr/>
          <p:nvPr/>
        </p:nvSpPr>
        <p:spPr>
          <a:xfrm rot="5400000">
            <a:off x="8531309" y="2939156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Franja diagonal 25">
            <a:extLst>
              <a:ext uri="{FF2B5EF4-FFF2-40B4-BE49-F238E27FC236}">
                <a16:creationId xmlns:a16="http://schemas.microsoft.com/office/drawing/2014/main" id="{2BBA0777-366E-46A0-9B3A-251161FC3ED1}"/>
              </a:ext>
            </a:extLst>
          </p:cNvPr>
          <p:cNvSpPr/>
          <p:nvPr/>
        </p:nvSpPr>
        <p:spPr>
          <a:xfrm>
            <a:off x="4373460" y="3199001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Franja diagonal 26">
            <a:extLst>
              <a:ext uri="{FF2B5EF4-FFF2-40B4-BE49-F238E27FC236}">
                <a16:creationId xmlns:a16="http://schemas.microsoft.com/office/drawing/2014/main" id="{F5E8F6D8-2D8E-4203-8D86-3D1AB430F2E2}"/>
              </a:ext>
            </a:extLst>
          </p:cNvPr>
          <p:cNvSpPr/>
          <p:nvPr/>
        </p:nvSpPr>
        <p:spPr>
          <a:xfrm rot="5400000">
            <a:off x="4220419" y="3304621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Franja diagonal 27">
            <a:extLst>
              <a:ext uri="{FF2B5EF4-FFF2-40B4-BE49-F238E27FC236}">
                <a16:creationId xmlns:a16="http://schemas.microsoft.com/office/drawing/2014/main" id="{681D43E6-6BB3-42A0-95B3-F447823B3835}"/>
              </a:ext>
            </a:extLst>
          </p:cNvPr>
          <p:cNvSpPr/>
          <p:nvPr/>
        </p:nvSpPr>
        <p:spPr>
          <a:xfrm>
            <a:off x="5740866" y="3199001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Franja diagonal 28">
            <a:extLst>
              <a:ext uri="{FF2B5EF4-FFF2-40B4-BE49-F238E27FC236}">
                <a16:creationId xmlns:a16="http://schemas.microsoft.com/office/drawing/2014/main" id="{27CB3F1C-76D1-4F50-A06E-396C13DF62F8}"/>
              </a:ext>
            </a:extLst>
          </p:cNvPr>
          <p:cNvSpPr/>
          <p:nvPr/>
        </p:nvSpPr>
        <p:spPr>
          <a:xfrm rot="5400000">
            <a:off x="5587825" y="3304621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Franja diagonal 29">
            <a:extLst>
              <a:ext uri="{FF2B5EF4-FFF2-40B4-BE49-F238E27FC236}">
                <a16:creationId xmlns:a16="http://schemas.microsoft.com/office/drawing/2014/main" id="{B586C492-4B8B-41FB-9A6C-6217BBD77E09}"/>
              </a:ext>
            </a:extLst>
          </p:cNvPr>
          <p:cNvSpPr/>
          <p:nvPr/>
        </p:nvSpPr>
        <p:spPr>
          <a:xfrm>
            <a:off x="7081706" y="3187040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Franja diagonal 30">
            <a:extLst>
              <a:ext uri="{FF2B5EF4-FFF2-40B4-BE49-F238E27FC236}">
                <a16:creationId xmlns:a16="http://schemas.microsoft.com/office/drawing/2014/main" id="{7671F132-327B-4EAE-8359-74460CF77C0D}"/>
              </a:ext>
            </a:extLst>
          </p:cNvPr>
          <p:cNvSpPr/>
          <p:nvPr/>
        </p:nvSpPr>
        <p:spPr>
          <a:xfrm rot="5400000">
            <a:off x="6928665" y="3292660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Franja diagonal 31">
            <a:extLst>
              <a:ext uri="{FF2B5EF4-FFF2-40B4-BE49-F238E27FC236}">
                <a16:creationId xmlns:a16="http://schemas.microsoft.com/office/drawing/2014/main" id="{D490FE82-EB83-4905-AEAB-C15FF373FDF8}"/>
              </a:ext>
            </a:extLst>
          </p:cNvPr>
          <p:cNvSpPr/>
          <p:nvPr/>
        </p:nvSpPr>
        <p:spPr>
          <a:xfrm>
            <a:off x="4389625" y="3580313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Franja diagonal 32">
            <a:extLst>
              <a:ext uri="{FF2B5EF4-FFF2-40B4-BE49-F238E27FC236}">
                <a16:creationId xmlns:a16="http://schemas.microsoft.com/office/drawing/2014/main" id="{91EF2F96-5E54-4653-8133-010BB35FAC59}"/>
              </a:ext>
            </a:extLst>
          </p:cNvPr>
          <p:cNvSpPr/>
          <p:nvPr/>
        </p:nvSpPr>
        <p:spPr>
          <a:xfrm rot="5400000">
            <a:off x="4236584" y="3685933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Franja diagonal 33">
            <a:extLst>
              <a:ext uri="{FF2B5EF4-FFF2-40B4-BE49-F238E27FC236}">
                <a16:creationId xmlns:a16="http://schemas.microsoft.com/office/drawing/2014/main" id="{25A527F2-1C41-4C9F-9D9B-0B22FF138C58}"/>
              </a:ext>
            </a:extLst>
          </p:cNvPr>
          <p:cNvSpPr/>
          <p:nvPr/>
        </p:nvSpPr>
        <p:spPr>
          <a:xfrm>
            <a:off x="5740866" y="3568740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Franja diagonal 34">
            <a:extLst>
              <a:ext uri="{FF2B5EF4-FFF2-40B4-BE49-F238E27FC236}">
                <a16:creationId xmlns:a16="http://schemas.microsoft.com/office/drawing/2014/main" id="{A15C7059-D02B-47B5-A5E6-78C22D850A30}"/>
              </a:ext>
            </a:extLst>
          </p:cNvPr>
          <p:cNvSpPr/>
          <p:nvPr/>
        </p:nvSpPr>
        <p:spPr>
          <a:xfrm rot="5400000">
            <a:off x="5587825" y="3674360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Franja diagonal 35">
            <a:extLst>
              <a:ext uri="{FF2B5EF4-FFF2-40B4-BE49-F238E27FC236}">
                <a16:creationId xmlns:a16="http://schemas.microsoft.com/office/drawing/2014/main" id="{05CF5F6F-0E1A-4A0D-817E-A7545ADDBF88}"/>
              </a:ext>
            </a:extLst>
          </p:cNvPr>
          <p:cNvSpPr/>
          <p:nvPr/>
        </p:nvSpPr>
        <p:spPr>
          <a:xfrm>
            <a:off x="7876908" y="3590490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Franja diagonal 36">
            <a:extLst>
              <a:ext uri="{FF2B5EF4-FFF2-40B4-BE49-F238E27FC236}">
                <a16:creationId xmlns:a16="http://schemas.microsoft.com/office/drawing/2014/main" id="{324CF5F1-08D3-4349-9211-AE25168C4DFF}"/>
              </a:ext>
            </a:extLst>
          </p:cNvPr>
          <p:cNvSpPr/>
          <p:nvPr/>
        </p:nvSpPr>
        <p:spPr>
          <a:xfrm rot="5400000">
            <a:off x="7723867" y="3696110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8" name="Franja diagonal 37">
            <a:extLst>
              <a:ext uri="{FF2B5EF4-FFF2-40B4-BE49-F238E27FC236}">
                <a16:creationId xmlns:a16="http://schemas.microsoft.com/office/drawing/2014/main" id="{750F81C8-29B2-4270-B8B4-6063CBD7956F}"/>
              </a:ext>
            </a:extLst>
          </p:cNvPr>
          <p:cNvSpPr/>
          <p:nvPr/>
        </p:nvSpPr>
        <p:spPr>
          <a:xfrm>
            <a:off x="8684350" y="3599574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ranja diagonal 38">
            <a:extLst>
              <a:ext uri="{FF2B5EF4-FFF2-40B4-BE49-F238E27FC236}">
                <a16:creationId xmlns:a16="http://schemas.microsoft.com/office/drawing/2014/main" id="{455078CF-2330-409B-B27C-EEA4ADF3A595}"/>
              </a:ext>
            </a:extLst>
          </p:cNvPr>
          <p:cNvSpPr/>
          <p:nvPr/>
        </p:nvSpPr>
        <p:spPr>
          <a:xfrm rot="5400000">
            <a:off x="8531309" y="3705194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635441B-E49B-4991-A0F4-5D956751EFC4}"/>
              </a:ext>
            </a:extLst>
          </p:cNvPr>
          <p:cNvCxnSpPr/>
          <p:nvPr/>
        </p:nvCxnSpPr>
        <p:spPr>
          <a:xfrm>
            <a:off x="9143996" y="2575420"/>
            <a:ext cx="419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83AAF0D-2735-4CED-8F16-58153C2D06D2}"/>
              </a:ext>
            </a:extLst>
          </p:cNvPr>
          <p:cNvCxnSpPr/>
          <p:nvPr/>
        </p:nvCxnSpPr>
        <p:spPr>
          <a:xfrm>
            <a:off x="9563450" y="2248250"/>
            <a:ext cx="0" cy="585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42E970E-FCEF-45AC-AC1D-71568B869487}"/>
              </a:ext>
            </a:extLst>
          </p:cNvPr>
          <p:cNvCxnSpPr/>
          <p:nvPr/>
        </p:nvCxnSpPr>
        <p:spPr>
          <a:xfrm>
            <a:off x="9563450" y="2248250"/>
            <a:ext cx="125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02901E82-2711-4B89-8EBA-2BF2C59B4732}"/>
              </a:ext>
            </a:extLst>
          </p:cNvPr>
          <p:cNvCxnSpPr/>
          <p:nvPr/>
        </p:nvCxnSpPr>
        <p:spPr>
          <a:xfrm>
            <a:off x="9563450" y="2833536"/>
            <a:ext cx="125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7A8852-70B9-4457-ACD4-62D5F713ED9E}"/>
              </a:ext>
            </a:extLst>
          </p:cNvPr>
          <p:cNvSpPr txBox="1"/>
          <p:nvPr/>
        </p:nvSpPr>
        <p:spPr>
          <a:xfrm>
            <a:off x="9689284" y="2063584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A:</a:t>
            </a:r>
            <a:r>
              <a:rPr lang="es-ES"/>
              <a:t> +consonant</a:t>
            </a:r>
            <a:endParaRPr lang="es-ES" b="1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74BDEFB-D001-41C5-803E-40BF864B62D8}"/>
              </a:ext>
            </a:extLst>
          </p:cNvPr>
          <p:cNvSpPr txBox="1"/>
          <p:nvPr/>
        </p:nvSpPr>
        <p:spPr>
          <a:xfrm>
            <a:off x="9689283" y="2600804"/>
            <a:ext cx="126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An:</a:t>
            </a:r>
            <a:r>
              <a:rPr lang="es-ES"/>
              <a:t> +vowel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21975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C104C-F3BB-4B05-9B0C-DC3E85A5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11" y="742690"/>
            <a:ext cx="10386196" cy="675049"/>
          </a:xfrm>
        </p:spPr>
        <p:txBody>
          <a:bodyPr anchor="t"/>
          <a:lstStyle/>
          <a:p>
            <a:pPr algn="l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r>
              <a:rPr lang="es-ES"/>
              <a:t>: </a:t>
            </a:r>
            <a:r>
              <a:rPr lang="es-ES">
                <a:solidFill>
                  <a:schemeClr val="accent1"/>
                </a:solidFill>
              </a:rPr>
              <a:t>MUCH, MANY, A LOT OF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045EF39B-3DF0-4753-A745-437F54003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84090"/>
              </p:ext>
            </p:extLst>
          </p:nvPr>
        </p:nvGraphicFramePr>
        <p:xfrm>
          <a:off x="1988191" y="2003182"/>
          <a:ext cx="7164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235">
                  <a:extLst>
                    <a:ext uri="{9D8B030D-6E8A-4147-A177-3AD203B41FA5}">
                      <a16:colId xmlns:a16="http://schemas.microsoft.com/office/drawing/2014/main" val="1577401547"/>
                    </a:ext>
                  </a:extLst>
                </a:gridCol>
                <a:gridCol w="863738">
                  <a:extLst>
                    <a:ext uri="{9D8B030D-6E8A-4147-A177-3AD203B41FA5}">
                      <a16:colId xmlns:a16="http://schemas.microsoft.com/office/drawing/2014/main" val="818146156"/>
                    </a:ext>
                  </a:extLst>
                </a:gridCol>
                <a:gridCol w="863738">
                  <a:extLst>
                    <a:ext uri="{9D8B030D-6E8A-4147-A177-3AD203B41FA5}">
                      <a16:colId xmlns:a16="http://schemas.microsoft.com/office/drawing/2014/main" val="1561169445"/>
                    </a:ext>
                  </a:extLst>
                </a:gridCol>
                <a:gridCol w="1905479">
                  <a:extLst>
                    <a:ext uri="{9D8B030D-6E8A-4147-A177-3AD203B41FA5}">
                      <a16:colId xmlns:a16="http://schemas.microsoft.com/office/drawing/2014/main" val="3403532145"/>
                    </a:ext>
                  </a:extLst>
                </a:gridCol>
                <a:gridCol w="767250">
                  <a:extLst>
                    <a:ext uri="{9D8B030D-6E8A-4147-A177-3AD203B41FA5}">
                      <a16:colId xmlns:a16="http://schemas.microsoft.com/office/drawing/2014/main" val="1076691401"/>
                    </a:ext>
                  </a:extLst>
                </a:gridCol>
                <a:gridCol w="800975">
                  <a:extLst>
                    <a:ext uri="{9D8B030D-6E8A-4147-A177-3AD203B41FA5}">
                      <a16:colId xmlns:a16="http://schemas.microsoft.com/office/drawing/2014/main" val="1995771137"/>
                    </a:ext>
                  </a:extLst>
                </a:gridCol>
                <a:gridCol w="818778">
                  <a:extLst>
                    <a:ext uri="{9D8B030D-6E8A-4147-A177-3AD203B41FA5}">
                      <a16:colId xmlns:a16="http://schemas.microsoft.com/office/drawing/2014/main" val="2635516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COUNTABLE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UNCOUNTABLE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06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SING.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PL.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90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A LOT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5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9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MUCH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28827"/>
                  </a:ext>
                </a:extLst>
              </a:tr>
            </a:tbl>
          </a:graphicData>
        </a:graphic>
      </p:graphicFrame>
      <p:sp>
        <p:nvSpPr>
          <p:cNvPr id="15" name="Franja diagonal 14">
            <a:extLst>
              <a:ext uri="{FF2B5EF4-FFF2-40B4-BE49-F238E27FC236}">
                <a16:creationId xmlns:a16="http://schemas.microsoft.com/office/drawing/2014/main" id="{13B89329-603C-4A2F-B25B-9833E456EC26}"/>
              </a:ext>
            </a:extLst>
          </p:cNvPr>
          <p:cNvSpPr/>
          <p:nvPr/>
        </p:nvSpPr>
        <p:spPr>
          <a:xfrm>
            <a:off x="4373111" y="2799980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Franja diagonal 16">
            <a:extLst>
              <a:ext uri="{FF2B5EF4-FFF2-40B4-BE49-F238E27FC236}">
                <a16:creationId xmlns:a16="http://schemas.microsoft.com/office/drawing/2014/main" id="{498398CE-29AB-4DD5-BE4E-74A362C8D612}"/>
              </a:ext>
            </a:extLst>
          </p:cNvPr>
          <p:cNvSpPr/>
          <p:nvPr/>
        </p:nvSpPr>
        <p:spPr>
          <a:xfrm rot="5400000">
            <a:off x="4220070" y="2905600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ranja diagonal 39">
            <a:extLst>
              <a:ext uri="{FF2B5EF4-FFF2-40B4-BE49-F238E27FC236}">
                <a16:creationId xmlns:a16="http://schemas.microsoft.com/office/drawing/2014/main" id="{C1F7BCB1-101D-47F9-B8D0-57CE8CA09332}"/>
              </a:ext>
            </a:extLst>
          </p:cNvPr>
          <p:cNvSpPr/>
          <p:nvPr/>
        </p:nvSpPr>
        <p:spPr>
          <a:xfrm>
            <a:off x="5734226" y="2799980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Franja diagonal 40">
            <a:extLst>
              <a:ext uri="{FF2B5EF4-FFF2-40B4-BE49-F238E27FC236}">
                <a16:creationId xmlns:a16="http://schemas.microsoft.com/office/drawing/2014/main" id="{F1DEB734-0F38-4868-8973-414F300A6C12}"/>
              </a:ext>
            </a:extLst>
          </p:cNvPr>
          <p:cNvSpPr/>
          <p:nvPr/>
        </p:nvSpPr>
        <p:spPr>
          <a:xfrm rot="5400000">
            <a:off x="5581185" y="2905600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2" name="Franja diagonal 41">
            <a:extLst>
              <a:ext uri="{FF2B5EF4-FFF2-40B4-BE49-F238E27FC236}">
                <a16:creationId xmlns:a16="http://schemas.microsoft.com/office/drawing/2014/main" id="{809EDE56-15FA-4E51-8A7B-33C9FF76206F}"/>
              </a:ext>
            </a:extLst>
          </p:cNvPr>
          <p:cNvSpPr/>
          <p:nvPr/>
        </p:nvSpPr>
        <p:spPr>
          <a:xfrm>
            <a:off x="7068424" y="2799980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Franja diagonal 42">
            <a:extLst>
              <a:ext uri="{FF2B5EF4-FFF2-40B4-BE49-F238E27FC236}">
                <a16:creationId xmlns:a16="http://schemas.microsoft.com/office/drawing/2014/main" id="{7CF675F7-03E0-45EE-B530-35DFE3EA6C3A}"/>
              </a:ext>
            </a:extLst>
          </p:cNvPr>
          <p:cNvSpPr/>
          <p:nvPr/>
        </p:nvSpPr>
        <p:spPr>
          <a:xfrm rot="5400000">
            <a:off x="6915383" y="2905600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Franja diagonal 43">
            <a:extLst>
              <a:ext uri="{FF2B5EF4-FFF2-40B4-BE49-F238E27FC236}">
                <a16:creationId xmlns:a16="http://schemas.microsoft.com/office/drawing/2014/main" id="{58FCAEA5-73F5-4AC9-91F7-A973B9CFEDB4}"/>
              </a:ext>
            </a:extLst>
          </p:cNvPr>
          <p:cNvSpPr/>
          <p:nvPr/>
        </p:nvSpPr>
        <p:spPr>
          <a:xfrm>
            <a:off x="4386043" y="3181292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Franja diagonal 44">
            <a:extLst>
              <a:ext uri="{FF2B5EF4-FFF2-40B4-BE49-F238E27FC236}">
                <a16:creationId xmlns:a16="http://schemas.microsoft.com/office/drawing/2014/main" id="{AC0F651F-E336-4754-A885-95168BD73CBB}"/>
              </a:ext>
            </a:extLst>
          </p:cNvPr>
          <p:cNvSpPr/>
          <p:nvPr/>
        </p:nvSpPr>
        <p:spPr>
          <a:xfrm rot="5400000">
            <a:off x="4233002" y="3286912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8" name="Franja diagonal 47">
            <a:extLst>
              <a:ext uri="{FF2B5EF4-FFF2-40B4-BE49-F238E27FC236}">
                <a16:creationId xmlns:a16="http://schemas.microsoft.com/office/drawing/2014/main" id="{44C4B9DA-E617-4606-8CBC-5EADDCBA6383}"/>
              </a:ext>
            </a:extLst>
          </p:cNvPr>
          <p:cNvSpPr/>
          <p:nvPr/>
        </p:nvSpPr>
        <p:spPr>
          <a:xfrm>
            <a:off x="7889491" y="3181292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9" name="Franja diagonal 48">
            <a:extLst>
              <a:ext uri="{FF2B5EF4-FFF2-40B4-BE49-F238E27FC236}">
                <a16:creationId xmlns:a16="http://schemas.microsoft.com/office/drawing/2014/main" id="{FBE761DF-077D-4CE0-A70D-B11C42DA7476}"/>
              </a:ext>
            </a:extLst>
          </p:cNvPr>
          <p:cNvSpPr/>
          <p:nvPr/>
        </p:nvSpPr>
        <p:spPr>
          <a:xfrm rot="5400000">
            <a:off x="7736450" y="3286912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0" name="Franja diagonal 49">
            <a:extLst>
              <a:ext uri="{FF2B5EF4-FFF2-40B4-BE49-F238E27FC236}">
                <a16:creationId xmlns:a16="http://schemas.microsoft.com/office/drawing/2014/main" id="{29D77C0E-BAD0-4F69-8B04-1025728DE0D5}"/>
              </a:ext>
            </a:extLst>
          </p:cNvPr>
          <p:cNvSpPr/>
          <p:nvPr/>
        </p:nvSpPr>
        <p:spPr>
          <a:xfrm>
            <a:off x="8684001" y="3181292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1" name="Franja diagonal 50">
            <a:extLst>
              <a:ext uri="{FF2B5EF4-FFF2-40B4-BE49-F238E27FC236}">
                <a16:creationId xmlns:a16="http://schemas.microsoft.com/office/drawing/2014/main" id="{DB50019E-2BFD-47B4-8507-3191E7002B48}"/>
              </a:ext>
            </a:extLst>
          </p:cNvPr>
          <p:cNvSpPr/>
          <p:nvPr/>
        </p:nvSpPr>
        <p:spPr>
          <a:xfrm rot="5400000">
            <a:off x="8530960" y="3286912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2" name="Franja diagonal 51">
            <a:extLst>
              <a:ext uri="{FF2B5EF4-FFF2-40B4-BE49-F238E27FC236}">
                <a16:creationId xmlns:a16="http://schemas.microsoft.com/office/drawing/2014/main" id="{BA698C02-FE9F-4BCF-807E-A29847BB5D21}"/>
              </a:ext>
            </a:extLst>
          </p:cNvPr>
          <p:cNvSpPr/>
          <p:nvPr/>
        </p:nvSpPr>
        <p:spPr>
          <a:xfrm>
            <a:off x="5734226" y="3528116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3" name="Franja diagonal 52">
            <a:extLst>
              <a:ext uri="{FF2B5EF4-FFF2-40B4-BE49-F238E27FC236}">
                <a16:creationId xmlns:a16="http://schemas.microsoft.com/office/drawing/2014/main" id="{64BAD0E0-6FE8-4BA7-9198-FDA6F89E9DC3}"/>
              </a:ext>
            </a:extLst>
          </p:cNvPr>
          <p:cNvSpPr/>
          <p:nvPr/>
        </p:nvSpPr>
        <p:spPr>
          <a:xfrm rot="5400000">
            <a:off x="5581185" y="3633736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4" name="Franja diagonal 53">
            <a:extLst>
              <a:ext uri="{FF2B5EF4-FFF2-40B4-BE49-F238E27FC236}">
                <a16:creationId xmlns:a16="http://schemas.microsoft.com/office/drawing/2014/main" id="{3081F3EB-4F33-4F0C-8936-D6425477DFEE}"/>
              </a:ext>
            </a:extLst>
          </p:cNvPr>
          <p:cNvSpPr/>
          <p:nvPr/>
        </p:nvSpPr>
        <p:spPr>
          <a:xfrm>
            <a:off x="7838811" y="3559769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5" name="Franja diagonal 54">
            <a:extLst>
              <a:ext uri="{FF2B5EF4-FFF2-40B4-BE49-F238E27FC236}">
                <a16:creationId xmlns:a16="http://schemas.microsoft.com/office/drawing/2014/main" id="{CCF72423-1296-4A68-BF92-B488301F4323}"/>
              </a:ext>
            </a:extLst>
          </p:cNvPr>
          <p:cNvSpPr/>
          <p:nvPr/>
        </p:nvSpPr>
        <p:spPr>
          <a:xfrm rot="5400000">
            <a:off x="7685770" y="3665389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6" name="Franja diagonal 55">
            <a:extLst>
              <a:ext uri="{FF2B5EF4-FFF2-40B4-BE49-F238E27FC236}">
                <a16:creationId xmlns:a16="http://schemas.microsoft.com/office/drawing/2014/main" id="{5F5B85C6-70E7-4785-8F0A-995A254CB010}"/>
              </a:ext>
            </a:extLst>
          </p:cNvPr>
          <p:cNvSpPr/>
          <p:nvPr/>
        </p:nvSpPr>
        <p:spPr>
          <a:xfrm>
            <a:off x="8684001" y="3528116"/>
            <a:ext cx="310393" cy="258661"/>
          </a:xfrm>
          <a:prstGeom prst="diagStripe">
            <a:avLst>
              <a:gd name="adj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7" name="Franja diagonal 56">
            <a:extLst>
              <a:ext uri="{FF2B5EF4-FFF2-40B4-BE49-F238E27FC236}">
                <a16:creationId xmlns:a16="http://schemas.microsoft.com/office/drawing/2014/main" id="{F6788F2B-3692-492D-9B1B-23DC042A246D}"/>
              </a:ext>
            </a:extLst>
          </p:cNvPr>
          <p:cNvSpPr/>
          <p:nvPr/>
        </p:nvSpPr>
        <p:spPr>
          <a:xfrm rot="5400000">
            <a:off x="8530960" y="3633736"/>
            <a:ext cx="163818" cy="142264"/>
          </a:xfrm>
          <a:prstGeom prst="diagStripe">
            <a:avLst>
              <a:gd name="adj" fmla="val 5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4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C104C-F3BB-4B05-9B0C-DC3E85A5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11" y="742690"/>
            <a:ext cx="10386196" cy="675049"/>
          </a:xfrm>
        </p:spPr>
        <p:txBody>
          <a:bodyPr anchor="t"/>
          <a:lstStyle/>
          <a:p>
            <a:pPr algn="l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  <a:r>
              <a:rPr lang="es-ES"/>
              <a:t>: </a:t>
            </a:r>
            <a:r>
              <a:rPr lang="es-ES">
                <a:solidFill>
                  <a:schemeClr val="accent1"/>
                </a:solidFill>
              </a:rPr>
              <a:t>AS...AS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32436A-D53D-43CF-8C7E-5C1CCCE586BA}"/>
              </a:ext>
            </a:extLst>
          </p:cNvPr>
          <p:cNvSpPr txBox="1"/>
          <p:nvPr/>
        </p:nvSpPr>
        <p:spPr>
          <a:xfrm>
            <a:off x="1057013" y="1619076"/>
            <a:ext cx="396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1"/>
                </a:solidFill>
              </a:rPr>
              <a:t>as... as </a:t>
            </a:r>
            <a:r>
              <a:rPr lang="es-ES">
                <a:solidFill>
                  <a:schemeClr val="accent1"/>
                </a:solidFill>
              </a:rPr>
              <a:t>+</a:t>
            </a:r>
            <a:r>
              <a:rPr lang="es-ES" b="1">
                <a:solidFill>
                  <a:schemeClr val="accent1"/>
                </a:solidFill>
              </a:rPr>
              <a:t> adjective </a:t>
            </a:r>
            <a:r>
              <a:rPr lang="es-ES"/>
              <a:t>to compare things</a:t>
            </a:r>
          </a:p>
        </p:txBody>
      </p:sp>
    </p:spTree>
    <p:extLst>
      <p:ext uri="{BB962C8B-B14F-4D97-AF65-F5344CB8AC3E}">
        <p14:creationId xmlns:p14="http://schemas.microsoft.com/office/powerpoint/2010/main" val="192284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C104C-F3BB-4B05-9B0C-DC3E85A5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11" y="742690"/>
            <a:ext cx="10386196" cy="675049"/>
          </a:xfrm>
        </p:spPr>
        <p:txBody>
          <a:bodyPr anchor="t"/>
          <a:lstStyle/>
          <a:p>
            <a:pPr algn="l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LOOK!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EDAB9DB-60B0-43F0-BC02-D0A61DFCFAA7}"/>
              </a:ext>
            </a:extLst>
          </p:cNvPr>
          <p:cNvSpPr txBox="1">
            <a:spLocks/>
          </p:cNvSpPr>
          <p:nvPr/>
        </p:nvSpPr>
        <p:spPr>
          <a:xfrm>
            <a:off x="502714" y="1801100"/>
            <a:ext cx="2282432" cy="514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u="sng">
                <a:solidFill>
                  <a:schemeClr val="accent1"/>
                </a:solidFill>
              </a:rPr>
              <a:t>CAPITAL LETTERS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CCDA40-E373-4B56-86AF-EA40C127B565}"/>
              </a:ext>
            </a:extLst>
          </p:cNvPr>
          <p:cNvSpPr txBox="1"/>
          <p:nvPr/>
        </p:nvSpPr>
        <p:spPr>
          <a:xfrm>
            <a:off x="502714" y="2245716"/>
            <a:ext cx="520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The name of mountains, rivers, etc have a </a:t>
            </a:r>
            <a:r>
              <a:rPr lang="es-ES" b="1"/>
              <a:t>capital letter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0E183F5-2E48-4CDD-BEDB-50E799B0E8D2}"/>
              </a:ext>
            </a:extLst>
          </p:cNvPr>
          <p:cNvSpPr txBox="1">
            <a:spLocks/>
          </p:cNvSpPr>
          <p:nvPr/>
        </p:nvSpPr>
        <p:spPr>
          <a:xfrm>
            <a:off x="502713" y="2799718"/>
            <a:ext cx="4010564" cy="514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u="sng">
                <a:solidFill>
                  <a:schemeClr val="accent1"/>
                </a:solidFill>
              </a:rPr>
              <a:t>ADJECTIVES TO DESCRIBE PLACES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2F51ED-F120-4D4D-87E4-E71063A05035}"/>
              </a:ext>
            </a:extLst>
          </p:cNvPr>
          <p:cNvSpPr txBox="1"/>
          <p:nvPr/>
        </p:nvSpPr>
        <p:spPr>
          <a:xfrm>
            <a:off x="502714" y="3244334"/>
            <a:ext cx="560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beautiful, dangerous, amazing, unusual, boring, interesting...</a:t>
            </a:r>
            <a:endParaRPr lang="es-ES" b="1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0F228EB-FD2F-468D-B8DD-CB89E9DFDE40}"/>
              </a:ext>
            </a:extLst>
          </p:cNvPr>
          <p:cNvSpPr txBox="1">
            <a:spLocks/>
          </p:cNvSpPr>
          <p:nvPr/>
        </p:nvSpPr>
        <p:spPr>
          <a:xfrm>
            <a:off x="502714" y="3798335"/>
            <a:ext cx="3456890" cy="514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u="sng">
                <a:solidFill>
                  <a:schemeClr val="accent1"/>
                </a:solidFill>
              </a:rPr>
              <a:t>THAN TO COMPARE THINGS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BB687A-C0E0-4ADE-ACAA-D9DEA08ED09D}"/>
              </a:ext>
            </a:extLst>
          </p:cNvPr>
          <p:cNvSpPr txBox="1"/>
          <p:nvPr/>
        </p:nvSpPr>
        <p:spPr>
          <a:xfrm>
            <a:off x="502714" y="4242951"/>
            <a:ext cx="349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We use </a:t>
            </a:r>
            <a:r>
              <a:rPr lang="es-ES" b="1"/>
              <a:t>than</a:t>
            </a:r>
            <a:r>
              <a:rPr lang="es-ES"/>
              <a:t> to compare two things.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13237609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296</TotalTime>
  <Words>316</Words>
  <Application>Microsoft Office PowerPoint</Application>
  <PresentationFormat>Panorámica</PresentationFormat>
  <Paragraphs>116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Gota</vt:lpstr>
      <vt:lpstr>Unit 4: Life on earth</vt:lpstr>
      <vt:lpstr>VOCABULARY: geography and landscape </vt:lpstr>
      <vt:lpstr>VOCABULARY: ANIMALS</vt:lpstr>
      <vt:lpstr>GRAMMAR: COMPARATIVE &amp; SUPERLATIVE</vt:lpstr>
      <vt:lpstr>GRAMMAR: A/AN, SOME, ANY</vt:lpstr>
      <vt:lpstr>GRAMMAR: MUCH, MANY, A LOT OF</vt:lpstr>
      <vt:lpstr>GRAMMAR: AS...AS</vt:lpstr>
      <vt:lpstr>LOOK!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Life on earth</dc:title>
  <dc:creator>Eva Arnau</dc:creator>
  <cp:lastModifiedBy>Eva Arnau</cp:lastModifiedBy>
  <cp:revision>17</cp:revision>
  <dcterms:created xsi:type="dcterms:W3CDTF">2021-03-22T12:04:59Z</dcterms:created>
  <dcterms:modified xsi:type="dcterms:W3CDTF">2021-03-28T16:42:05Z</dcterms:modified>
</cp:coreProperties>
</file>