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61" r:id="rId8"/>
    <p:sldId id="262" r:id="rId9"/>
    <p:sldId id="263" r:id="rId10"/>
    <p:sldId id="264" r:id="rId11"/>
    <p:sldId id="265" r:id="rId12"/>
    <p:sldId id="281" r:id="rId13"/>
    <p:sldId id="266" r:id="rId14"/>
    <p:sldId id="287" r:id="rId15"/>
    <p:sldId id="288" r:id="rId16"/>
    <p:sldId id="269" r:id="rId17"/>
    <p:sldId id="271" r:id="rId18"/>
    <p:sldId id="273" r:id="rId19"/>
    <p:sldId id="274" r:id="rId20"/>
    <p:sldId id="275" r:id="rId21"/>
    <p:sldId id="276" r:id="rId22"/>
    <p:sldId id="284" r:id="rId23"/>
    <p:sldId id="277" r:id="rId24"/>
    <p:sldId id="278" r:id="rId25"/>
    <p:sldId id="279" r:id="rId26"/>
    <p:sldId id="280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D6E34-3E64-40AF-B989-8205FA8FC1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Examen castellano:</a:t>
            </a:r>
            <a:br>
              <a:rPr lang="es-ES" dirty="0"/>
            </a:br>
            <a:r>
              <a:rPr lang="es-ES" dirty="0"/>
              <a:t>unidades 4 y 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BF99F7-EA74-4089-8FF0-493D1891E5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Lunes 1 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142243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984AD-2FA8-4ED0-9A1D-2B1BA92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Poesía (2)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0D2C29-C2FB-41B9-BDB2-6FF5C5FE2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339" y="2163271"/>
            <a:ext cx="10554574" cy="420247"/>
          </a:xfrm>
        </p:spPr>
        <p:txBody>
          <a:bodyPr anchor="t">
            <a:normAutofit/>
          </a:bodyPr>
          <a:lstStyle/>
          <a:p>
            <a:r>
              <a:rPr lang="es-ES"/>
              <a:t>En cambio, la forma natural del género poético es el verso.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9CBA16-6FD8-4A77-BE91-F8087C82612D}"/>
              </a:ext>
            </a:extLst>
          </p:cNvPr>
          <p:cNvSpPr txBox="1"/>
          <p:nvPr/>
        </p:nvSpPr>
        <p:spPr>
          <a:xfrm>
            <a:off x="10609992" y="4777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Pág.112-113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1EF450F-26AD-445F-A763-BDDA5AEADD89}"/>
              </a:ext>
            </a:extLst>
          </p:cNvPr>
          <p:cNvSpPr txBox="1"/>
          <p:nvPr/>
        </p:nvSpPr>
        <p:spPr>
          <a:xfrm>
            <a:off x="306339" y="2583519"/>
            <a:ext cx="2517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RECURSOS MÉTRICOS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8B2B07A1-3FCB-4D90-939D-BCD40096F12B}"/>
              </a:ext>
            </a:extLst>
          </p:cNvPr>
          <p:cNvSpPr txBox="1">
            <a:spLocks/>
          </p:cNvSpPr>
          <p:nvPr/>
        </p:nvSpPr>
        <p:spPr>
          <a:xfrm>
            <a:off x="306339" y="3054390"/>
            <a:ext cx="11522138" cy="348063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/>
              <a:t>CÓMPUTO SILÁBICO:</a:t>
            </a:r>
            <a:endParaRPr lang="es-ES" b="1" u="sng"/>
          </a:p>
          <a:p>
            <a:pPr marL="0" indent="0">
              <a:buNone/>
            </a:pPr>
            <a:r>
              <a:rPr lang="es-ES" u="sng"/>
              <a:t>Sílaba tónica</a:t>
            </a:r>
            <a:r>
              <a:rPr lang="es-ES"/>
              <a:t> de la última palabra: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b="1"/>
              <a:t>Aguda</a:t>
            </a:r>
            <a:r>
              <a:rPr lang="es-ES"/>
              <a:t>: +1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b="1"/>
              <a:t>Llana</a:t>
            </a:r>
            <a:r>
              <a:rPr lang="es-ES"/>
              <a:t>: =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b="1"/>
              <a:t>Esdrújula</a:t>
            </a:r>
            <a:r>
              <a:rPr lang="es-ES"/>
              <a:t>: -1</a:t>
            </a:r>
          </a:p>
          <a:p>
            <a:pPr marL="0" indent="0">
              <a:buNone/>
            </a:pPr>
            <a:r>
              <a:rPr lang="es-ES" u="sng"/>
              <a:t>Sinalefa</a:t>
            </a:r>
            <a:r>
              <a:rPr lang="es-ES"/>
              <a:t>:</a:t>
            </a:r>
          </a:p>
          <a:p>
            <a:pPr marL="0" indent="0">
              <a:buNone/>
            </a:pPr>
            <a:r>
              <a:rPr lang="es-ES"/>
              <a:t>última vocal + primera vocal</a:t>
            </a:r>
          </a:p>
          <a:p>
            <a:pPr marL="0" indent="0">
              <a:buNone/>
            </a:pPr>
            <a:r>
              <a:rPr lang="es-ES" sz="1600"/>
              <a:t>(*sonidos vocálicos)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F852D0AC-AD3C-4C96-8CB9-A4F579664F78}"/>
              </a:ext>
            </a:extLst>
          </p:cNvPr>
          <p:cNvSpPr/>
          <p:nvPr/>
        </p:nvSpPr>
        <p:spPr>
          <a:xfrm>
            <a:off x="96935" y="3003475"/>
            <a:ext cx="9021898" cy="3407336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923111CC-D080-4A08-A62E-7EE533E57D8F}"/>
              </a:ext>
            </a:extLst>
          </p:cNvPr>
          <p:cNvSpPr txBox="1">
            <a:spLocks/>
          </p:cNvSpPr>
          <p:nvPr/>
        </p:nvSpPr>
        <p:spPr>
          <a:xfrm>
            <a:off x="4781405" y="3054390"/>
            <a:ext cx="4127704" cy="348063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/>
              <a:t>LICENCIAS MÉTRICAS:</a:t>
            </a:r>
            <a:endParaRPr lang="es-ES" b="1" u="sng"/>
          </a:p>
          <a:p>
            <a:pPr marL="0" indent="0">
              <a:buNone/>
            </a:pPr>
            <a:r>
              <a:rPr lang="es-ES" u="sng"/>
              <a:t>Sinéresis</a:t>
            </a:r>
            <a:r>
              <a:rPr lang="es-ES"/>
              <a:t>: -</a:t>
            </a:r>
          </a:p>
          <a:p>
            <a:pPr marL="0" indent="0">
              <a:buNone/>
            </a:pPr>
            <a:r>
              <a:rPr lang="es-ES"/>
              <a:t>convertir hiatos en diptongos</a:t>
            </a:r>
          </a:p>
          <a:p>
            <a:pPr marL="0" indent="0">
              <a:buNone/>
            </a:pPr>
            <a:r>
              <a:rPr lang="es-ES" u="sng"/>
              <a:t>Diéresis</a:t>
            </a:r>
            <a:r>
              <a:rPr lang="es-ES"/>
              <a:t>: +</a:t>
            </a:r>
          </a:p>
          <a:p>
            <a:pPr marL="0" indent="0">
              <a:buNone/>
            </a:pPr>
            <a:r>
              <a:rPr lang="es-ES"/>
              <a:t>convertir diptongos en hiatos</a:t>
            </a:r>
          </a:p>
          <a:p>
            <a:pPr marL="0" indent="0">
              <a:buNone/>
            </a:pPr>
            <a:r>
              <a:rPr lang="es-ES" sz="1600"/>
              <a:t>(*se aplica una diéresis)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D7159CF8-1E03-4A4D-B747-D04BA0A32A1C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4607884" y="3003474"/>
            <a:ext cx="0" cy="340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76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984AD-2FA8-4ED0-9A1D-2B1BA92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Poesía (3)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9CBA16-6FD8-4A77-BE91-F8087C82612D}"/>
              </a:ext>
            </a:extLst>
          </p:cNvPr>
          <p:cNvSpPr txBox="1"/>
          <p:nvPr/>
        </p:nvSpPr>
        <p:spPr>
          <a:xfrm>
            <a:off x="10609992" y="4777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Pág.112-113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8B2B07A1-3FCB-4D90-939D-BCD40096F12B}"/>
              </a:ext>
            </a:extLst>
          </p:cNvPr>
          <p:cNvSpPr txBox="1">
            <a:spLocks/>
          </p:cNvSpPr>
          <p:nvPr/>
        </p:nvSpPr>
        <p:spPr>
          <a:xfrm>
            <a:off x="334931" y="2635521"/>
            <a:ext cx="11522138" cy="348063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/>
              <a:t>ARTE DE LOS VERSOS:</a:t>
            </a:r>
          </a:p>
          <a:p>
            <a:pPr marL="0" indent="0">
              <a:buNone/>
            </a:pPr>
            <a:endParaRPr lang="es-ES" sz="160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F852D0AC-AD3C-4C96-8CB9-A4F579664F78}"/>
              </a:ext>
            </a:extLst>
          </p:cNvPr>
          <p:cNvSpPr/>
          <p:nvPr/>
        </p:nvSpPr>
        <p:spPr>
          <a:xfrm>
            <a:off x="130491" y="2533691"/>
            <a:ext cx="9021898" cy="3407336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923111CC-D080-4A08-A62E-7EE533E57D8F}"/>
              </a:ext>
            </a:extLst>
          </p:cNvPr>
          <p:cNvSpPr txBox="1">
            <a:spLocks/>
          </p:cNvSpPr>
          <p:nvPr/>
        </p:nvSpPr>
        <p:spPr>
          <a:xfrm>
            <a:off x="250816" y="5063430"/>
            <a:ext cx="4127704" cy="84439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/>
              <a:t>*Se separan en </a:t>
            </a:r>
            <a:r>
              <a:rPr lang="es-ES" sz="1200" b="1"/>
              <a:t>hemistiquios</a:t>
            </a:r>
            <a:r>
              <a:rPr lang="es-ES" sz="1200"/>
              <a:t> (usando //)</a:t>
            </a:r>
          </a:p>
          <a:p>
            <a:pPr marL="0" indent="0">
              <a:buNone/>
            </a:pPr>
            <a:r>
              <a:rPr lang="es-ES" sz="1200"/>
              <a:t>*Cada hemistaquio se analiza como un verso individual</a:t>
            </a:r>
          </a:p>
        </p:txBody>
      </p:sp>
      <p:graphicFrame>
        <p:nvGraphicFramePr>
          <p:cNvPr id="6" name="Tabla 8">
            <a:extLst>
              <a:ext uri="{FF2B5EF4-FFF2-40B4-BE49-F238E27FC236}">
                <a16:creationId xmlns:a16="http://schemas.microsoft.com/office/drawing/2014/main" id="{855B21EB-07CA-488B-BD6B-AE231232F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681644"/>
              </p:ext>
            </p:extLst>
          </p:nvPr>
        </p:nvGraphicFramePr>
        <p:xfrm>
          <a:off x="250816" y="3203171"/>
          <a:ext cx="4270300" cy="182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67575">
                  <a:extLst>
                    <a:ext uri="{9D8B030D-6E8A-4147-A177-3AD203B41FA5}">
                      <a16:colId xmlns:a16="http://schemas.microsoft.com/office/drawing/2014/main" val="2684100878"/>
                    </a:ext>
                  </a:extLst>
                </a:gridCol>
                <a:gridCol w="1067575">
                  <a:extLst>
                    <a:ext uri="{9D8B030D-6E8A-4147-A177-3AD203B41FA5}">
                      <a16:colId xmlns:a16="http://schemas.microsoft.com/office/drawing/2014/main" val="1958786892"/>
                    </a:ext>
                  </a:extLst>
                </a:gridCol>
                <a:gridCol w="1067575">
                  <a:extLst>
                    <a:ext uri="{9D8B030D-6E8A-4147-A177-3AD203B41FA5}">
                      <a16:colId xmlns:a16="http://schemas.microsoft.com/office/drawing/2014/main" val="691058379"/>
                    </a:ext>
                  </a:extLst>
                </a:gridCol>
                <a:gridCol w="1067575">
                  <a:extLst>
                    <a:ext uri="{9D8B030D-6E8A-4147-A177-3AD203B41FA5}">
                      <a16:colId xmlns:a16="http://schemas.microsoft.com/office/drawing/2014/main" val="1468020710"/>
                    </a:ext>
                  </a:extLst>
                </a:gridCol>
              </a:tblGrid>
              <a:tr h="2262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900"/>
                        <a:t>VERSOS DE ARTE MENOR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900"/>
                        <a:t>VERSOS DE ARTE MAYOR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144602"/>
                  </a:ext>
                </a:extLst>
              </a:tr>
              <a:tr h="226267">
                <a:tc>
                  <a:txBody>
                    <a:bodyPr/>
                    <a:lstStyle/>
                    <a:p>
                      <a:r>
                        <a:rPr lang="es-ES" sz="900"/>
                        <a:t>Dos sílabas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Bisílabo</a:t>
                      </a: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Nueve sílabas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Eneasílabo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253692"/>
                  </a:ext>
                </a:extLst>
              </a:tr>
              <a:tr h="226267">
                <a:tc>
                  <a:txBody>
                    <a:bodyPr/>
                    <a:lstStyle/>
                    <a:p>
                      <a:r>
                        <a:rPr lang="es-ES" sz="900"/>
                        <a:t>Tres sílabas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Trisílabo</a:t>
                      </a: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Diez sílabas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Decasílabo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198894"/>
                  </a:ext>
                </a:extLst>
              </a:tr>
              <a:tr h="226267">
                <a:tc>
                  <a:txBody>
                    <a:bodyPr/>
                    <a:lstStyle/>
                    <a:p>
                      <a:r>
                        <a:rPr lang="es-ES" sz="900"/>
                        <a:t>Cuatro sílabas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Tetrasílabo</a:t>
                      </a: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Once sílabas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Endecasílabo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987629"/>
                  </a:ext>
                </a:extLst>
              </a:tr>
              <a:tr h="226267">
                <a:tc>
                  <a:txBody>
                    <a:bodyPr/>
                    <a:lstStyle/>
                    <a:p>
                      <a:r>
                        <a:rPr lang="es-ES" sz="900"/>
                        <a:t>Cinco sílabas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Pentasílabo</a:t>
                      </a: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Doce sílabas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Dodecasílabo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949201"/>
                  </a:ext>
                </a:extLst>
              </a:tr>
              <a:tr h="226267">
                <a:tc>
                  <a:txBody>
                    <a:bodyPr/>
                    <a:lstStyle/>
                    <a:p>
                      <a:r>
                        <a:rPr lang="es-ES" sz="900"/>
                        <a:t>Seis sílabas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Hexasílabo</a:t>
                      </a: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Trece sílabas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Tridecasílabo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590023"/>
                  </a:ext>
                </a:extLst>
              </a:tr>
              <a:tr h="181787">
                <a:tc>
                  <a:txBody>
                    <a:bodyPr/>
                    <a:lstStyle/>
                    <a:p>
                      <a:r>
                        <a:rPr lang="es-ES" sz="900"/>
                        <a:t>Siete sílabas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Heptasílabo</a:t>
                      </a: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Catorce sílabas</a:t>
                      </a: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Alejandrino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154940"/>
                  </a:ext>
                </a:extLst>
              </a:tr>
              <a:tr h="226267">
                <a:tc>
                  <a:txBody>
                    <a:bodyPr/>
                    <a:lstStyle/>
                    <a:p>
                      <a:r>
                        <a:rPr lang="es-ES" sz="900"/>
                        <a:t>Ocho sílabas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/>
                        <a:t>Octosílabo</a:t>
                      </a:r>
                    </a:p>
                  </a:txBody>
                  <a:tcPr>
                    <a:lnR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900"/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860545"/>
                  </a:ext>
                </a:extLst>
              </a:tr>
            </a:tbl>
          </a:graphicData>
        </a:graphic>
      </p:graphicFrame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C1E76329-7DD6-4885-A64D-21664D4A2135}"/>
              </a:ext>
            </a:extLst>
          </p:cNvPr>
          <p:cNvCxnSpPr>
            <a:cxnSpLocks/>
          </p:cNvCxnSpPr>
          <p:nvPr/>
        </p:nvCxnSpPr>
        <p:spPr>
          <a:xfrm>
            <a:off x="4951833" y="2533691"/>
            <a:ext cx="0" cy="340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A8571F7-0614-4E70-808B-31D15CD73853}"/>
              </a:ext>
            </a:extLst>
          </p:cNvPr>
          <p:cNvSpPr txBox="1">
            <a:spLocks/>
          </p:cNvSpPr>
          <p:nvPr/>
        </p:nvSpPr>
        <p:spPr>
          <a:xfrm>
            <a:off x="5061110" y="2635521"/>
            <a:ext cx="4127704" cy="186936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/>
              <a:t>RIMA:</a:t>
            </a:r>
          </a:p>
          <a:p>
            <a:pPr marL="0" indent="0">
              <a:buNone/>
            </a:pPr>
            <a:r>
              <a:rPr lang="es-ES" sz="1600" u="sng"/>
              <a:t>Consonante</a:t>
            </a:r>
            <a:r>
              <a:rPr lang="es-ES" sz="1600"/>
              <a:t>: riman </a:t>
            </a:r>
            <a:r>
              <a:rPr lang="es-ES" sz="1600" b="1"/>
              <a:t>vocales y consonantes</a:t>
            </a:r>
            <a:r>
              <a:rPr lang="es-ES" sz="1600"/>
              <a:t> a partir de la última vocal tónica.</a:t>
            </a:r>
          </a:p>
          <a:p>
            <a:pPr marL="0" indent="0">
              <a:buNone/>
            </a:pPr>
            <a:r>
              <a:rPr lang="es-ES" sz="1600" u="sng"/>
              <a:t>Asonante</a:t>
            </a:r>
            <a:r>
              <a:rPr lang="es-ES" sz="1600"/>
              <a:t>: riman </a:t>
            </a:r>
            <a:r>
              <a:rPr lang="es-ES" sz="1600" b="1"/>
              <a:t>vocales</a:t>
            </a:r>
            <a:r>
              <a:rPr lang="es-ES" sz="1600"/>
              <a:t> a partir de la última vocal tónica.</a:t>
            </a: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07B0BF25-C021-4B49-B3E0-619AD94613F0}"/>
              </a:ext>
            </a:extLst>
          </p:cNvPr>
          <p:cNvSpPr txBox="1">
            <a:spLocks/>
          </p:cNvSpPr>
          <p:nvPr/>
        </p:nvSpPr>
        <p:spPr>
          <a:xfrm>
            <a:off x="5072158" y="4459666"/>
            <a:ext cx="4127704" cy="142461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200"/>
              <a:t>*Se indica: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/>
              <a:t>Letras del abecedario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200"/>
              <a:t>Según el arte: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000"/>
              <a:t>MAYOR: se escribe en mayúscula.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000"/>
              <a:t>MENOR: se escribe en minúscula.</a:t>
            </a:r>
          </a:p>
        </p:txBody>
      </p:sp>
    </p:spTree>
    <p:extLst>
      <p:ext uri="{BB962C8B-B14F-4D97-AF65-F5344CB8AC3E}">
        <p14:creationId xmlns:p14="http://schemas.microsoft.com/office/powerpoint/2010/main" val="17857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984AD-2FA8-4ED0-9A1D-2B1BA92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Poesía (4)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9CBA16-6FD8-4A77-BE91-F8087C82612D}"/>
              </a:ext>
            </a:extLst>
          </p:cNvPr>
          <p:cNvSpPr txBox="1"/>
          <p:nvPr/>
        </p:nvSpPr>
        <p:spPr>
          <a:xfrm>
            <a:off x="10609992" y="4777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Pág.112-113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4B2885A9-DEEB-42A6-9B5C-0EB2822649B0}"/>
              </a:ext>
            </a:extLst>
          </p:cNvPr>
          <p:cNvSpPr txBox="1">
            <a:spLocks/>
          </p:cNvSpPr>
          <p:nvPr/>
        </p:nvSpPr>
        <p:spPr>
          <a:xfrm>
            <a:off x="334931" y="2635521"/>
            <a:ext cx="11522138" cy="348063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Para analizar las sílabas de un poema: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/>
              <a:t>Se cuentan las sílabas de cada verso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/>
              <a:t>Para cumplir con algún tipo de estrofa: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s-ES" sz="1600"/>
              <a:t>Analizar la sílaba tónica de la última palabra y corresponderla.</a:t>
            </a:r>
          </a:p>
          <a:p>
            <a:pPr marL="1200150" lvl="2" indent="-342900">
              <a:buFont typeface="+mj-lt"/>
              <a:buAutoNum type="arabicPeriod"/>
            </a:pPr>
            <a:r>
              <a:rPr lang="es-ES" sz="1600"/>
              <a:t>Aplicar sinalefa.</a:t>
            </a:r>
          </a:p>
          <a:p>
            <a:pPr marL="1200150" lvl="2" indent="-342900">
              <a:buFont typeface="+mj-lt"/>
              <a:buAutoNum type="arabicPeriod"/>
            </a:pPr>
            <a:r>
              <a:rPr lang="es-ES" sz="1600"/>
              <a:t>Utilizar la sinéresis o la diéresis</a:t>
            </a:r>
          </a:p>
        </p:txBody>
      </p:sp>
    </p:spTree>
    <p:extLst>
      <p:ext uri="{BB962C8B-B14F-4D97-AF65-F5344CB8AC3E}">
        <p14:creationId xmlns:p14="http://schemas.microsoft.com/office/powerpoint/2010/main" val="183250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984AD-2FA8-4ED0-9A1D-2B1BA92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Poesía (5)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9CBA16-6FD8-4A77-BE91-F8087C82612D}"/>
              </a:ext>
            </a:extLst>
          </p:cNvPr>
          <p:cNvSpPr txBox="1"/>
          <p:nvPr/>
        </p:nvSpPr>
        <p:spPr>
          <a:xfrm>
            <a:off x="10609992" y="4777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Pág.112-113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F10A6452-31F1-45AE-AC48-38693A216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539475"/>
              </p:ext>
            </p:extLst>
          </p:nvPr>
        </p:nvGraphicFramePr>
        <p:xfrm>
          <a:off x="1839053" y="2544707"/>
          <a:ext cx="8128000" cy="2108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681738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tx1"/>
                          </a:solidFill>
                        </a:rPr>
                        <a:t>PRINCIPALES TEMAS DEL GÉNERO POÉTICO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28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/>
                        <a:t>La expresión del </a:t>
                      </a:r>
                      <a:r>
                        <a:rPr lang="es-ES" b="1"/>
                        <a:t>sentimiento amoroso</a:t>
                      </a:r>
                      <a:r>
                        <a:rPr lang="es-ES" b="0"/>
                        <a:t> en todos sus matices (desamor, deseo...)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="0"/>
                        <a:t>La </a:t>
                      </a:r>
                      <a:r>
                        <a:rPr lang="es-ES" b="1"/>
                        <a:t>muerte</a:t>
                      </a:r>
                      <a:r>
                        <a:rPr lang="es-ES" b="0"/>
                        <a:t> y fugacidad del tiempo.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="0"/>
                        <a:t>Los aspectos </a:t>
                      </a:r>
                      <a:r>
                        <a:rPr lang="es-ES" b="1"/>
                        <a:t>morales </a:t>
                      </a:r>
                      <a:r>
                        <a:rPr lang="es-ES" b="0"/>
                        <a:t>y </a:t>
                      </a:r>
                      <a:r>
                        <a:rPr lang="es-ES" b="1"/>
                        <a:t>filosóficos</a:t>
                      </a:r>
                      <a:r>
                        <a:rPr lang="es-ES" b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="0"/>
                        <a:t>La reflexión acerca de </a:t>
                      </a:r>
                      <a:r>
                        <a:rPr lang="es-ES" b="1"/>
                        <a:t>la existencia del ser humano</a:t>
                      </a:r>
                      <a:r>
                        <a:rPr lang="es-ES" b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="0"/>
                        <a:t>El </a:t>
                      </a:r>
                      <a:r>
                        <a:rPr lang="es-ES" b="1"/>
                        <a:t>compromiso social y político</a:t>
                      </a:r>
                      <a:r>
                        <a:rPr lang="es-ES" b="0"/>
                        <a:t>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622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109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984AD-2FA8-4ED0-9A1D-2B1BA92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Égloga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9CBA16-6FD8-4A77-BE91-F8087C82612D}"/>
              </a:ext>
            </a:extLst>
          </p:cNvPr>
          <p:cNvSpPr txBox="1"/>
          <p:nvPr/>
        </p:nvSpPr>
        <p:spPr>
          <a:xfrm>
            <a:off x="10609992" y="4777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Pág.112-113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C9B54CC-3053-4DCF-95CA-9618DA651872}"/>
              </a:ext>
            </a:extLst>
          </p:cNvPr>
          <p:cNvSpPr txBox="1">
            <a:spLocks/>
          </p:cNvSpPr>
          <p:nvPr/>
        </p:nvSpPr>
        <p:spPr>
          <a:xfrm>
            <a:off x="334930" y="2409018"/>
            <a:ext cx="11522138" cy="348063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/>
              <a:t>La </a:t>
            </a:r>
            <a:r>
              <a:rPr lang="es-ES" sz="1600" b="1"/>
              <a:t>égloga</a:t>
            </a:r>
            <a:r>
              <a:rPr lang="es-ES" sz="1600"/>
              <a:t> es una composición poética: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400"/>
              <a:t>temática </a:t>
            </a:r>
            <a:r>
              <a:rPr lang="es-ES" sz="1400" b="1"/>
              <a:t>amorosa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400"/>
              <a:t>estructura en forma de </a:t>
            </a:r>
            <a:r>
              <a:rPr lang="es-ES" sz="1400" b="1"/>
              <a:t>diálogo</a:t>
            </a:r>
            <a:r>
              <a:rPr lang="es-ES" sz="1400"/>
              <a:t> entre </a:t>
            </a:r>
            <a:r>
              <a:rPr lang="es-ES" sz="1400" b="1"/>
              <a:t>pastores idealizados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400"/>
              <a:t>desarrollado en el marco de una </a:t>
            </a:r>
            <a:r>
              <a:rPr lang="es-ES" sz="1400" b="1"/>
              <a:t>naturaleza idílica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400"/>
              <a:t>escrita en </a:t>
            </a:r>
            <a:r>
              <a:rPr lang="es-ES" sz="1400" b="1"/>
              <a:t>verso</a:t>
            </a:r>
            <a:endParaRPr lang="es-ES" sz="1400"/>
          </a:p>
        </p:txBody>
      </p:sp>
    </p:spTree>
    <p:extLst>
      <p:ext uri="{BB962C8B-B14F-4D97-AF65-F5344CB8AC3E}">
        <p14:creationId xmlns:p14="http://schemas.microsoft.com/office/powerpoint/2010/main" val="3492613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984AD-2FA8-4ED0-9A1D-2B1BA92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Canción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9CBA16-6FD8-4A77-BE91-F8087C82612D}"/>
              </a:ext>
            </a:extLst>
          </p:cNvPr>
          <p:cNvSpPr txBox="1"/>
          <p:nvPr/>
        </p:nvSpPr>
        <p:spPr>
          <a:xfrm>
            <a:off x="10609992" y="4777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Pág.112-113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7F21EA91-5C15-4CD5-ACAA-00AA14FC4F8E}"/>
              </a:ext>
            </a:extLst>
          </p:cNvPr>
          <p:cNvSpPr txBox="1">
            <a:spLocks/>
          </p:cNvSpPr>
          <p:nvPr/>
        </p:nvSpPr>
        <p:spPr>
          <a:xfrm>
            <a:off x="209095" y="2325128"/>
            <a:ext cx="11522138" cy="348063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La </a:t>
            </a:r>
            <a:r>
              <a:rPr lang="es-ES" b="1"/>
              <a:t>canción</a:t>
            </a:r>
            <a:r>
              <a:rPr lang="es-ES"/>
              <a:t> es un poema: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expresa </a:t>
            </a:r>
            <a:r>
              <a:rPr lang="es-ES" b="1"/>
              <a:t>emociones</a:t>
            </a:r>
            <a:r>
              <a:rPr lang="es-ES"/>
              <a:t> (normalmente </a:t>
            </a:r>
            <a:r>
              <a:rPr lang="es-ES" u="sng"/>
              <a:t>amorosas</a:t>
            </a:r>
            <a:r>
              <a:rPr lang="es-ES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400"/>
              <a:t>escrita en </a:t>
            </a:r>
            <a:r>
              <a:rPr lang="es-ES" sz="1400" b="1"/>
              <a:t>verso</a:t>
            </a:r>
            <a:endParaRPr lang="es-ES" sz="1400"/>
          </a:p>
          <a:p>
            <a:pPr lvl="1">
              <a:buFont typeface="Arial" panose="020B0604020202020204" pitchFamily="34" charset="0"/>
              <a:buChar char="•"/>
            </a:pPr>
            <a:r>
              <a:rPr lang="es-ES" sz="1400"/>
              <a:t>TIPOS:</a:t>
            </a:r>
          </a:p>
          <a:p>
            <a:pPr lvl="2">
              <a:buFont typeface="+mj-lt"/>
              <a:buAutoNum type="arabicPeriod"/>
            </a:pPr>
            <a:r>
              <a:rPr lang="es-ES" b="1"/>
              <a:t>Canción tradicional</a:t>
            </a:r>
            <a:endParaRPr lang="es-ES"/>
          </a:p>
          <a:p>
            <a:pPr lvl="3">
              <a:buFont typeface="Wingdings" panose="05000000000000000000" pitchFamily="2" charset="2"/>
              <a:buChar char="§"/>
            </a:pPr>
            <a:r>
              <a:rPr lang="es-ES" sz="1400"/>
              <a:t>estructura </a:t>
            </a:r>
            <a:r>
              <a:rPr lang="es-ES" sz="1400" b="1"/>
              <a:t>rítmica</a:t>
            </a:r>
            <a:r>
              <a:rPr lang="es-ES" sz="1400"/>
              <a:t> con </a:t>
            </a:r>
            <a:r>
              <a:rPr lang="es-ES" sz="1400" b="1"/>
              <a:t>estribillo</a:t>
            </a:r>
            <a:r>
              <a:rPr lang="es-ES" sz="1400"/>
              <a:t> (versos que se repiten al final de cada estrofa)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s-ES" sz="1400"/>
              <a:t>versos de </a:t>
            </a:r>
            <a:r>
              <a:rPr lang="es-ES" sz="1400" b="1"/>
              <a:t>arte menor</a:t>
            </a:r>
            <a:endParaRPr lang="es-ES" sz="1400"/>
          </a:p>
          <a:p>
            <a:pPr marL="1257300" lvl="2" indent="-342900">
              <a:buFont typeface="+mj-lt"/>
              <a:buAutoNum type="arabicPeriod"/>
            </a:pPr>
            <a:r>
              <a:rPr lang="es-ES"/>
              <a:t>Canción </a:t>
            </a:r>
            <a:r>
              <a:rPr lang="es-ES" b="1"/>
              <a:t>petrarquista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s-ES" sz="1400"/>
              <a:t>Cierta </a:t>
            </a:r>
            <a:r>
              <a:rPr lang="es-ES" sz="1400" b="1"/>
              <a:t>extensión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s-ES" sz="1400"/>
              <a:t>Versos </a:t>
            </a:r>
            <a:r>
              <a:rPr lang="es-ES" sz="1400" b="1"/>
              <a:t>heptasílabos/endecasílabos</a:t>
            </a:r>
            <a:endParaRPr lang="es-ES" sz="1400"/>
          </a:p>
          <a:p>
            <a:pPr lvl="3">
              <a:buFont typeface="Wingdings" panose="05000000000000000000" pitchFamily="2" charset="2"/>
              <a:buChar char="§"/>
            </a:pPr>
            <a:r>
              <a:rPr lang="es-ES" sz="1400"/>
              <a:t>Musicadas y cantadas</a:t>
            </a:r>
          </a:p>
        </p:txBody>
      </p:sp>
    </p:spTree>
    <p:extLst>
      <p:ext uri="{BB962C8B-B14F-4D97-AF65-F5344CB8AC3E}">
        <p14:creationId xmlns:p14="http://schemas.microsoft.com/office/powerpoint/2010/main" val="3622139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cadillo: rectángulo 3">
            <a:extLst>
              <a:ext uri="{FF2B5EF4-FFF2-40B4-BE49-F238E27FC236}">
                <a16:creationId xmlns:a16="http://schemas.microsoft.com/office/drawing/2014/main" id="{A8D43A44-2CC3-4C99-8F77-CC8E9D4CF64B}"/>
              </a:ext>
            </a:extLst>
          </p:cNvPr>
          <p:cNvSpPr/>
          <p:nvPr/>
        </p:nvSpPr>
        <p:spPr>
          <a:xfrm>
            <a:off x="0" y="0"/>
            <a:ext cx="12192000" cy="1459684"/>
          </a:xfrm>
          <a:prstGeom prst="wedgeRectCallout">
            <a:avLst>
              <a:gd name="adj1" fmla="val -26544"/>
              <a:gd name="adj2" fmla="val 6537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9614FF-8C24-4D56-AFF7-24562AFE6F4C}"/>
              </a:ext>
            </a:extLst>
          </p:cNvPr>
          <p:cNvSpPr txBox="1">
            <a:spLocks/>
          </p:cNvSpPr>
          <p:nvPr/>
        </p:nvSpPr>
        <p:spPr>
          <a:xfrm>
            <a:off x="432495" y="353206"/>
            <a:ext cx="10571998" cy="97045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/>
              <a:t>Derivación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AAB155-6076-4C8E-AE1E-69E7C7332F75}"/>
              </a:ext>
            </a:extLst>
          </p:cNvPr>
          <p:cNvSpPr txBox="1"/>
          <p:nvPr/>
        </p:nvSpPr>
        <p:spPr>
          <a:xfrm>
            <a:off x="10609992" y="4777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Pág.116-117 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034D8CD5-54D7-4BBC-A245-2501055665D9}"/>
              </a:ext>
            </a:extLst>
          </p:cNvPr>
          <p:cNvSpPr txBox="1">
            <a:spLocks/>
          </p:cNvSpPr>
          <p:nvPr/>
        </p:nvSpPr>
        <p:spPr>
          <a:xfrm>
            <a:off x="432495" y="1676862"/>
            <a:ext cx="10554574" cy="680499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Los morfemas derivativos con </a:t>
            </a:r>
            <a:r>
              <a:rPr lang="es-ES" b="1"/>
              <a:t>función denotativa </a:t>
            </a:r>
            <a:r>
              <a:rPr lang="es-ES"/>
              <a:t>(aportan un significado </a:t>
            </a:r>
            <a:r>
              <a:rPr lang="es-ES" u="sng"/>
              <a:t>objetivo</a:t>
            </a:r>
            <a:r>
              <a:rPr lang="es-ES"/>
              <a:t> a la palabra) más habituales son: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B82E8B3-DC86-482A-A6DA-FA1903119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538690"/>
              </p:ext>
            </p:extLst>
          </p:nvPr>
        </p:nvGraphicFramePr>
        <p:xfrm>
          <a:off x="1835324" y="2357361"/>
          <a:ext cx="8239854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553">
                  <a:extLst>
                    <a:ext uri="{9D8B030D-6E8A-4147-A177-3AD203B41FA5}">
                      <a16:colId xmlns:a16="http://schemas.microsoft.com/office/drawing/2014/main" val="1149385944"/>
                    </a:ext>
                  </a:extLst>
                </a:gridCol>
                <a:gridCol w="2260368">
                  <a:extLst>
                    <a:ext uri="{9D8B030D-6E8A-4147-A177-3AD203B41FA5}">
                      <a16:colId xmlns:a16="http://schemas.microsoft.com/office/drawing/2014/main" val="2954122679"/>
                    </a:ext>
                  </a:extLst>
                </a:gridCol>
                <a:gridCol w="3707933">
                  <a:extLst>
                    <a:ext uri="{9D8B030D-6E8A-4147-A177-3AD203B41FA5}">
                      <a16:colId xmlns:a16="http://schemas.microsoft.com/office/drawing/2014/main" val="351744955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 b="1"/>
                        <a:t>PRINCIPALES PREFIJOS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550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Negación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a-, an-</a:t>
                      </a:r>
                    </a:p>
                    <a:p>
                      <a:r>
                        <a:rPr lang="es-ES" sz="1200" i="0"/>
                        <a:t>des-, dis-, de-,ex-</a:t>
                      </a:r>
                    </a:p>
                    <a:p>
                      <a:r>
                        <a:rPr lang="es-ES" sz="1200" i="0"/>
                        <a:t>in-, im-, i- sin-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afónico, analfabeto</a:t>
                      </a:r>
                    </a:p>
                    <a:p>
                      <a:r>
                        <a:rPr lang="es-ES" sz="1200" i="1"/>
                        <a:t>deunión, disconforme, degenerar, exdirector</a:t>
                      </a:r>
                    </a:p>
                    <a:p>
                      <a:r>
                        <a:rPr lang="es-ES" sz="1200" i="1"/>
                        <a:t>intolerante, imbatible, ilegal, sinvergüenza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79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Oposición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anti-, contra-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antisocial, contraespionaje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792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Lugar o posición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ante-</a:t>
                      </a:r>
                    </a:p>
                    <a:p>
                      <a:r>
                        <a:rPr lang="es-ES" sz="1200" i="0"/>
                        <a:t>sub-, so-, infra-</a:t>
                      </a:r>
                    </a:p>
                    <a:p>
                      <a:r>
                        <a:rPr lang="es-ES" sz="1200" i="0"/>
                        <a:t>super-, sobre- supra-</a:t>
                      </a:r>
                    </a:p>
                    <a:p>
                      <a:r>
                        <a:rPr lang="es-ES" sz="1200" i="0"/>
                        <a:t>entre-, inter-</a:t>
                      </a:r>
                    </a:p>
                    <a:p>
                      <a:r>
                        <a:rPr lang="es-ES" sz="1200" i="0"/>
                        <a:t>intra-, in-</a:t>
                      </a:r>
                    </a:p>
                    <a:p>
                      <a:r>
                        <a:rPr lang="es-ES" sz="1200" i="0"/>
                        <a:t>extra-, ultra-, tra(n)s-</a:t>
                      </a:r>
                    </a:p>
                    <a:p>
                      <a:r>
                        <a:rPr lang="es-ES" sz="1200" i="0"/>
                        <a:t>cirum-, circun-</a:t>
                      </a:r>
                    </a:p>
                    <a:p>
                      <a:r>
                        <a:rPr lang="es-ES" sz="1200" i="0"/>
                        <a:t>peri-</a:t>
                      </a:r>
                    </a:p>
                    <a:p>
                      <a:r>
                        <a:rPr lang="es-ES" sz="1200" i="0"/>
                        <a:t>pro-, vice-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antesala</a:t>
                      </a:r>
                    </a:p>
                    <a:p>
                      <a:r>
                        <a:rPr lang="es-ES" sz="1200" i="1"/>
                        <a:t>subacuático, socavar, inframundo</a:t>
                      </a:r>
                    </a:p>
                    <a:p>
                      <a:r>
                        <a:rPr lang="es-ES" sz="1200" i="1"/>
                        <a:t>supermercado, sobresueldo, supranacional</a:t>
                      </a:r>
                    </a:p>
                    <a:p>
                      <a:r>
                        <a:rPr lang="es-ES" sz="1200" i="1"/>
                        <a:t>entreacto, intermedio</a:t>
                      </a:r>
                    </a:p>
                    <a:p>
                      <a:r>
                        <a:rPr lang="es-ES" sz="1200" i="1"/>
                        <a:t>intrauterino, inseminar</a:t>
                      </a:r>
                    </a:p>
                    <a:p>
                      <a:r>
                        <a:rPr lang="es-ES" sz="1200" i="1"/>
                        <a:t>extraordinario, ultramarinos, tra(n)satlántico</a:t>
                      </a:r>
                    </a:p>
                    <a:p>
                      <a:r>
                        <a:rPr lang="es-ES" sz="1200" i="1"/>
                        <a:t>cinrcunvalación</a:t>
                      </a:r>
                    </a:p>
                    <a:p>
                      <a:r>
                        <a:rPr lang="es-ES" sz="1200" i="1"/>
                        <a:t>perímetro</a:t>
                      </a:r>
                    </a:p>
                    <a:p>
                      <a:r>
                        <a:rPr lang="es-ES" sz="1200" i="1"/>
                        <a:t>pronombre, vicedirectora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55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Tiempo o repetición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ante-, pre-</a:t>
                      </a:r>
                    </a:p>
                    <a:p>
                      <a:r>
                        <a:rPr lang="es-ES" sz="1200" i="0"/>
                        <a:t>po(s)t-, re-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anteayer, prehistórico</a:t>
                      </a:r>
                    </a:p>
                    <a:p>
                      <a:r>
                        <a:rPr lang="es-ES" sz="1200" i="1"/>
                        <a:t>posguerra, reutilizar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22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Cantidad o gradación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micro-, macro-, semi-</a:t>
                      </a:r>
                    </a:p>
                    <a:p>
                      <a:r>
                        <a:rPr lang="es-ES" sz="1200" i="0"/>
                        <a:t>super-, hiper-</a:t>
                      </a:r>
                    </a:p>
                    <a:p>
                      <a:r>
                        <a:rPr lang="es-ES" sz="1200" i="0"/>
                        <a:t>multi- poli-, pluri-</a:t>
                      </a:r>
                    </a:p>
                    <a:p>
                      <a:r>
                        <a:rPr lang="es-ES" sz="1200" i="0"/>
                        <a:t>mono-, bi-, tri-, tetra-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microrrelato, macroeconomía, semicírculo</a:t>
                      </a:r>
                    </a:p>
                    <a:p>
                      <a:r>
                        <a:rPr lang="es-ES" sz="1200" i="1"/>
                        <a:t>superhéroe, hipermercado</a:t>
                      </a:r>
                    </a:p>
                    <a:p>
                      <a:r>
                        <a:rPr lang="es-ES" sz="1200" i="1"/>
                        <a:t>multmillonario, polideportivo, pluriempleo</a:t>
                      </a:r>
                    </a:p>
                    <a:p>
                      <a:r>
                        <a:rPr lang="es-ES" sz="1200" i="1"/>
                        <a:t>monosílaba, bimensual, trimestre, tetraedro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8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717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cadillo: rectángulo 3">
            <a:extLst>
              <a:ext uri="{FF2B5EF4-FFF2-40B4-BE49-F238E27FC236}">
                <a16:creationId xmlns:a16="http://schemas.microsoft.com/office/drawing/2014/main" id="{A8D43A44-2CC3-4C99-8F77-CC8E9D4CF64B}"/>
              </a:ext>
            </a:extLst>
          </p:cNvPr>
          <p:cNvSpPr/>
          <p:nvPr/>
        </p:nvSpPr>
        <p:spPr>
          <a:xfrm>
            <a:off x="0" y="0"/>
            <a:ext cx="12192000" cy="1459684"/>
          </a:xfrm>
          <a:prstGeom prst="wedgeRectCallout">
            <a:avLst>
              <a:gd name="adj1" fmla="val -26544"/>
              <a:gd name="adj2" fmla="val 6537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9614FF-8C24-4D56-AFF7-24562AFE6F4C}"/>
              </a:ext>
            </a:extLst>
          </p:cNvPr>
          <p:cNvSpPr txBox="1">
            <a:spLocks/>
          </p:cNvSpPr>
          <p:nvPr/>
        </p:nvSpPr>
        <p:spPr>
          <a:xfrm>
            <a:off x="432495" y="353206"/>
            <a:ext cx="10571998" cy="97045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/>
              <a:t>Derivación (2)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AAB155-6076-4C8E-AE1E-69E7C7332F75}"/>
              </a:ext>
            </a:extLst>
          </p:cNvPr>
          <p:cNvSpPr txBox="1"/>
          <p:nvPr/>
        </p:nvSpPr>
        <p:spPr>
          <a:xfrm>
            <a:off x="10609992" y="4777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Pág.116-117 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71E4C20-4A27-4440-A4A7-030A745BF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16304"/>
              </p:ext>
            </p:extLst>
          </p:nvPr>
        </p:nvGraphicFramePr>
        <p:xfrm>
          <a:off x="281494" y="2129683"/>
          <a:ext cx="11219812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979">
                  <a:extLst>
                    <a:ext uri="{9D8B030D-6E8A-4147-A177-3AD203B41FA5}">
                      <a16:colId xmlns:a16="http://schemas.microsoft.com/office/drawing/2014/main" val="1149385944"/>
                    </a:ext>
                  </a:extLst>
                </a:gridCol>
                <a:gridCol w="2759978">
                  <a:extLst>
                    <a:ext uri="{9D8B030D-6E8A-4147-A177-3AD203B41FA5}">
                      <a16:colId xmlns:a16="http://schemas.microsoft.com/office/drawing/2014/main" val="2954122679"/>
                    </a:ext>
                  </a:extLst>
                </a:gridCol>
                <a:gridCol w="6358855">
                  <a:extLst>
                    <a:ext uri="{9D8B030D-6E8A-4147-A177-3AD203B41FA5}">
                      <a16:colId xmlns:a16="http://schemas.microsoft.com/office/drawing/2014/main" val="351744955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 b="1"/>
                        <a:t>PRINCIPALES SUFIJOS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550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Lugar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-edor, -orio, -ería, -eda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comedor, dormitorio, portería, arboleda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79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Gentilicios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-ano/-ana, -án/-ana, -és/-esa, -eño/-eña, -ense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valenciano/-ana, catalán/-ana, berlinés/-esa, madrileño/-eña, canadiense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792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Profesión o actividad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-dor/-dora, -ero/-era</a:t>
                      </a:r>
                    </a:p>
                    <a:p>
                      <a:r>
                        <a:rPr lang="es-ES" sz="1200" i="0"/>
                        <a:t>-ario/-aria, -ista, -ismo</a:t>
                      </a:r>
                    </a:p>
                    <a:p>
                      <a:r>
                        <a:rPr lang="es-ES" sz="1200" i="0"/>
                        <a:t>-azgo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diseñador/-dora, ingeniero/-era</a:t>
                      </a:r>
                    </a:p>
                    <a:p>
                      <a:r>
                        <a:rPr lang="es-ES" sz="1200" i="1"/>
                        <a:t>empresario/-aria, electricista, alpinismo</a:t>
                      </a:r>
                    </a:p>
                    <a:p>
                      <a:r>
                        <a:rPr lang="es-ES" sz="1200" i="1"/>
                        <a:t>almirantazgo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55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Acción y efecto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-ción, -ento, -ado</a:t>
                      </a:r>
                    </a:p>
                    <a:p>
                      <a:r>
                        <a:rPr lang="es-ES" sz="1200" i="0"/>
                        <a:t>-azgo, -or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evaluación, juramento, afeitado</a:t>
                      </a:r>
                    </a:p>
                    <a:p>
                      <a:r>
                        <a:rPr lang="es-ES" sz="1200" i="1"/>
                        <a:t>hallazgo, temblor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22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Cualidad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-idad, -edad, -or</a:t>
                      </a:r>
                    </a:p>
                    <a:p>
                      <a:r>
                        <a:rPr lang="es-ES" sz="1200" i="0"/>
                        <a:t>-ura, -oso/-osa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amabilidad, suciedad, amargor</a:t>
                      </a:r>
                    </a:p>
                    <a:p>
                      <a:r>
                        <a:rPr lang="es-ES" sz="1200" i="1"/>
                        <a:t>frescura, verdoso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84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Instrumento o máquina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-dor/-dora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ordenador, lavadora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690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Árboles frutales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limonero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80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Conjunto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alumnado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33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b="1"/>
                        <a:t>Acción e inicio de acción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0"/>
                        <a:t>-ear, -ecer, -izar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/>
                        <a:t>canturrear, amanecer, simpatizar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84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533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Derivación (3)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2D467A-F8C3-4379-B99F-0EDC17EBB3AD}"/>
              </a:ext>
            </a:extLst>
          </p:cNvPr>
          <p:cNvSpPr txBox="1">
            <a:spLocks/>
          </p:cNvSpPr>
          <p:nvPr/>
        </p:nvSpPr>
        <p:spPr>
          <a:xfrm>
            <a:off x="388704" y="2341301"/>
            <a:ext cx="10554574" cy="695513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Los morfemas derivativos con función </a:t>
            </a:r>
            <a:r>
              <a:rPr lang="es-ES" b="1"/>
              <a:t>connotativa</a:t>
            </a:r>
            <a:r>
              <a:rPr lang="es-ES"/>
              <a:t> (aportan un significado </a:t>
            </a:r>
            <a:r>
              <a:rPr lang="es-ES" u="sng"/>
              <a:t>subjetivo</a:t>
            </a:r>
            <a:r>
              <a:rPr lang="es-ES"/>
              <a:t> a la palabra) son:</a:t>
            </a:r>
          </a:p>
        </p:txBody>
      </p:sp>
      <p:graphicFrame>
        <p:nvGraphicFramePr>
          <p:cNvPr id="4" name="Tabla 7">
            <a:extLst>
              <a:ext uri="{FF2B5EF4-FFF2-40B4-BE49-F238E27FC236}">
                <a16:creationId xmlns:a16="http://schemas.microsoft.com/office/drawing/2014/main" id="{14FF8C34-19BA-4AFC-96E7-F47B387F3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09385"/>
              </p:ext>
            </p:extLst>
          </p:nvPr>
        </p:nvGraphicFramePr>
        <p:xfrm>
          <a:off x="455388" y="3521590"/>
          <a:ext cx="11281224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408">
                  <a:extLst>
                    <a:ext uri="{9D8B030D-6E8A-4147-A177-3AD203B41FA5}">
                      <a16:colId xmlns:a16="http://schemas.microsoft.com/office/drawing/2014/main" val="1910972390"/>
                    </a:ext>
                  </a:extLst>
                </a:gridCol>
                <a:gridCol w="3760408">
                  <a:extLst>
                    <a:ext uri="{9D8B030D-6E8A-4147-A177-3AD203B41FA5}">
                      <a16:colId xmlns:a16="http://schemas.microsoft.com/office/drawing/2014/main" val="4186724058"/>
                    </a:ext>
                  </a:extLst>
                </a:gridCol>
                <a:gridCol w="3760408">
                  <a:extLst>
                    <a:ext uri="{9D8B030D-6E8A-4147-A177-3AD203B41FA5}">
                      <a16:colId xmlns:a16="http://schemas.microsoft.com/office/drawing/2014/main" val="154575898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PREFIJOS APRECIATIVOS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624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Aumentativos superlativos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acrhi-, extra-, hiper-, macro-, re-, requete-, super-, ultra-, mega-...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/>
                        <a:t>archisabido, extrarresistente, hiperalegre, macrofiesta, resalado, requetesí, superabuela, ultraconocido, megaestrella...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602487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777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Pág.116-117 </a:t>
            </a:r>
          </a:p>
        </p:txBody>
      </p:sp>
    </p:spTree>
    <p:extLst>
      <p:ext uri="{BB962C8B-B14F-4D97-AF65-F5344CB8AC3E}">
        <p14:creationId xmlns:p14="http://schemas.microsoft.com/office/powerpoint/2010/main" val="4209315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Derivación (4)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2D467A-F8C3-4379-B99F-0EDC17EBB3AD}"/>
              </a:ext>
            </a:extLst>
          </p:cNvPr>
          <p:cNvSpPr txBox="1">
            <a:spLocks/>
          </p:cNvSpPr>
          <p:nvPr/>
        </p:nvSpPr>
        <p:spPr>
          <a:xfrm>
            <a:off x="394943" y="2314234"/>
            <a:ext cx="10554574" cy="995109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Los morfemas derivativos con función </a:t>
            </a:r>
            <a:r>
              <a:rPr lang="es-ES" b="1"/>
              <a:t>connotativa</a:t>
            </a:r>
            <a:r>
              <a:rPr lang="es-ES"/>
              <a:t> (aportan un significado </a:t>
            </a:r>
            <a:r>
              <a:rPr lang="es-ES" u="sng"/>
              <a:t>subjetivo</a:t>
            </a:r>
            <a:r>
              <a:rPr lang="es-ES"/>
              <a:t> a la palabra) son: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los sufijos apreciativos sirven para añadir un juicio de valor a la palabra.</a:t>
            </a:r>
          </a:p>
        </p:txBody>
      </p:sp>
      <p:graphicFrame>
        <p:nvGraphicFramePr>
          <p:cNvPr id="4" name="Tabla 7">
            <a:extLst>
              <a:ext uri="{FF2B5EF4-FFF2-40B4-BE49-F238E27FC236}">
                <a16:creationId xmlns:a16="http://schemas.microsoft.com/office/drawing/2014/main" id="{14FF8C34-19BA-4AFC-96E7-F47B387F3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94548"/>
              </p:ext>
            </p:extLst>
          </p:nvPr>
        </p:nvGraphicFramePr>
        <p:xfrm>
          <a:off x="455388" y="3521590"/>
          <a:ext cx="11281224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408">
                  <a:extLst>
                    <a:ext uri="{9D8B030D-6E8A-4147-A177-3AD203B41FA5}">
                      <a16:colId xmlns:a16="http://schemas.microsoft.com/office/drawing/2014/main" val="1910972390"/>
                    </a:ext>
                  </a:extLst>
                </a:gridCol>
                <a:gridCol w="3760408">
                  <a:extLst>
                    <a:ext uri="{9D8B030D-6E8A-4147-A177-3AD203B41FA5}">
                      <a16:colId xmlns:a16="http://schemas.microsoft.com/office/drawing/2014/main" val="4186724058"/>
                    </a:ext>
                  </a:extLst>
                </a:gridCol>
                <a:gridCol w="3760408">
                  <a:extLst>
                    <a:ext uri="{9D8B030D-6E8A-4147-A177-3AD203B41FA5}">
                      <a16:colId xmlns:a16="http://schemas.microsoft.com/office/drawing/2014/main" val="154575898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SUFIJOS APRECIATIVOS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624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Diminutivos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-uco, -itín, -ita, -illo, -ico, -ito, -itas, -uelo...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/>
                        <a:t>ventanuco, chiquitín, guapita, perrillo, pajarico, hermanito, manitas, pilluelo...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602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Aumentativos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-azo, -ote, -ón, -udo, -achón...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/>
                        <a:t>pelmazo, buenazo, palabrotas, grandote, narizón, suertudo, fortachón...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930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Despectivos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-ucho, -aco, -ajo, -ingo, -orrio, -oide...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i="1"/>
                        <a:t>paliducho, libraco, migaja, latinajo, señoritingo, bodorrio, sentimentaloide...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280235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777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Pág.116-117 </a:t>
            </a:r>
          </a:p>
        </p:txBody>
      </p:sp>
    </p:spTree>
    <p:extLst>
      <p:ext uri="{BB962C8B-B14F-4D97-AF65-F5344CB8AC3E}">
        <p14:creationId xmlns:p14="http://schemas.microsoft.com/office/powerpoint/2010/main" val="10759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6373E-695B-452B-8C4E-78A4EA94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Índice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06705D-0FD0-437B-9F58-8B9E9472C2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Gramática/ortografía, léxico y literatura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231A31-4BD5-4D2E-825C-859D88097F7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62913" y="278572"/>
            <a:ext cx="5034011" cy="63008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/>
              <a:t>Adecuación del mensaje //100-101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Rasgos textos expositivos // 102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El sujeto // 108-109</a:t>
            </a:r>
          </a:p>
          <a:p>
            <a:pPr marL="1085850" lvl="1" indent="-342900"/>
            <a:r>
              <a:rPr lang="es-ES" dirty="0"/>
              <a:t>Oraciones impersonales // 110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Poesía // 112-113</a:t>
            </a:r>
          </a:p>
          <a:p>
            <a:pPr marL="1085850" lvl="1" indent="-342900"/>
            <a:r>
              <a:rPr lang="es-ES" dirty="0"/>
              <a:t>Égloga // 114</a:t>
            </a:r>
          </a:p>
          <a:p>
            <a:pPr marL="1085850" lvl="1" indent="-342900"/>
            <a:r>
              <a:rPr lang="es-ES" dirty="0"/>
              <a:t>Canción // 115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Derivación </a:t>
            </a:r>
            <a:r>
              <a:rPr lang="es-ES" sz="1200" dirty="0"/>
              <a:t>(prefijos, sufijos e interfijos) </a:t>
            </a:r>
            <a:r>
              <a:rPr lang="es-ES" dirty="0"/>
              <a:t>// 116-117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Funciones de la coma // 118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Elementos deícticos // 128-129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Grupo adjetival // 136-137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Tipos de estrofa // 140-141</a:t>
            </a:r>
          </a:p>
          <a:p>
            <a:pPr marL="1085850" lvl="1" indent="-342900">
              <a:buFont typeface="+mj-lt"/>
              <a:buAutoNum type="arabicPeriod"/>
            </a:pPr>
            <a:r>
              <a:rPr lang="es-ES" dirty="0"/>
              <a:t>Silva // 140</a:t>
            </a:r>
          </a:p>
          <a:p>
            <a:pPr marL="1085850" lvl="1" indent="-342900">
              <a:buFont typeface="+mj-lt"/>
              <a:buAutoNum type="arabicPeriod"/>
            </a:pPr>
            <a:r>
              <a:rPr lang="es-ES" dirty="0"/>
              <a:t>Soneto // 141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Oda </a:t>
            </a:r>
            <a:r>
              <a:rPr lang="es-ES"/>
              <a:t>// 143</a:t>
            </a: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Palabras compuestas // 144-145</a:t>
            </a:r>
          </a:p>
        </p:txBody>
      </p:sp>
    </p:spTree>
    <p:extLst>
      <p:ext uri="{BB962C8B-B14F-4D97-AF65-F5344CB8AC3E}">
        <p14:creationId xmlns:p14="http://schemas.microsoft.com/office/powerpoint/2010/main" val="2624672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Derivación (5)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2D467A-F8C3-4379-B99F-0EDC17EBB3AD}"/>
              </a:ext>
            </a:extLst>
          </p:cNvPr>
          <p:cNvSpPr txBox="1">
            <a:spLocks/>
          </p:cNvSpPr>
          <p:nvPr/>
        </p:nvSpPr>
        <p:spPr>
          <a:xfrm>
            <a:off x="394943" y="2314234"/>
            <a:ext cx="10554574" cy="1603425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Los </a:t>
            </a:r>
            <a:r>
              <a:rPr lang="es-ES" b="1"/>
              <a:t>infijos</a:t>
            </a:r>
            <a:r>
              <a:rPr lang="es-ES"/>
              <a:t> o </a:t>
            </a:r>
            <a:r>
              <a:rPr lang="es-ES" b="1"/>
              <a:t>interfijos: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Se colocan entre la </a:t>
            </a:r>
            <a:r>
              <a:rPr lang="es-ES" u="sng"/>
              <a:t>raíz</a:t>
            </a:r>
            <a:r>
              <a:rPr lang="es-ES"/>
              <a:t> y el </a:t>
            </a:r>
            <a:r>
              <a:rPr lang="es-ES" u="sng"/>
              <a:t>prefijo/sufijo</a:t>
            </a:r>
            <a:r>
              <a:rPr lang="es-ES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 u="sng"/>
              <a:t>No modifican el significado</a:t>
            </a:r>
            <a:r>
              <a:rPr lang="es-ES"/>
              <a:t> ni cambian la categoría gramatical.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Facilitan la </a:t>
            </a:r>
            <a:r>
              <a:rPr lang="es-ES" u="sng"/>
              <a:t>pronunciación</a:t>
            </a:r>
            <a:r>
              <a:rPr lang="es-ES"/>
              <a:t>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777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Pág.116-117 </a:t>
            </a:r>
          </a:p>
        </p:txBody>
      </p:sp>
    </p:spTree>
    <p:extLst>
      <p:ext uri="{BB962C8B-B14F-4D97-AF65-F5344CB8AC3E}">
        <p14:creationId xmlns:p14="http://schemas.microsoft.com/office/powerpoint/2010/main" val="2874343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Funciones de la coma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1012664" y="7785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Pág.118</a:t>
            </a:r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50EE4D85-CF2C-4C17-AD2E-CB8920723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983705"/>
              </p:ext>
            </p:extLst>
          </p:nvPr>
        </p:nvGraphicFramePr>
        <p:xfrm>
          <a:off x="1333633" y="2330064"/>
          <a:ext cx="967903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9031">
                  <a:extLst>
                    <a:ext uri="{9D8B030D-6E8A-4147-A177-3AD203B41FA5}">
                      <a16:colId xmlns:a16="http://schemas.microsoft.com/office/drawing/2014/main" val="756288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FUNCIONES DE LA COMA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669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Separa elementos de una enumeración.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925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Introduce aclaraciones o precisiones en una oración.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Delimita adjetivos explicativos o elementos equivalentes.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234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Separa el vocativo.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733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Acompaña a las interjecciones.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879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Indica la omisión de un verbo.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418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Separa oraciones.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59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Separa elementos que han cambiado su orden lógico.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074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Separa dos partes de un refrán.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537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Separa el lugar y la fecha o el día de la semana y el mes en cartas y documentos.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782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Separa los números decimales de los enteros.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25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712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Funciones de la coma (2)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1012664" y="7785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Pág.118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DA1549FD-DABD-4707-A321-49555229CCC1}"/>
              </a:ext>
            </a:extLst>
          </p:cNvPr>
          <p:cNvSpPr txBox="1">
            <a:spLocks/>
          </p:cNvSpPr>
          <p:nvPr/>
        </p:nvSpPr>
        <p:spPr>
          <a:xfrm>
            <a:off x="394943" y="2314235"/>
            <a:ext cx="10554574" cy="1114766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El </a:t>
            </a:r>
            <a:r>
              <a:rPr lang="es-ES" b="1"/>
              <a:t>encabalgamiento</a:t>
            </a:r>
            <a:r>
              <a:rPr lang="es-ES"/>
              <a:t> ocurre cuando un grupo sintáctico se corta en un verso para respetar el número de sílabas y continúa en el de abajo. Esto significa que no coincide la </a:t>
            </a:r>
            <a:r>
              <a:rPr lang="es-ES" u="sng"/>
              <a:t>sintaxis</a:t>
            </a:r>
            <a:r>
              <a:rPr lang="es-ES"/>
              <a:t> (pausa gramatical) y la </a:t>
            </a:r>
            <a:r>
              <a:rPr lang="es-ES" u="sng"/>
              <a:t>pausa versal</a:t>
            </a:r>
            <a:r>
              <a:rPr lang="es-ES"/>
              <a:t>.</a:t>
            </a:r>
            <a:endParaRPr lang="es-ES" u="sng"/>
          </a:p>
        </p:txBody>
      </p:sp>
    </p:spTree>
    <p:extLst>
      <p:ext uri="{BB962C8B-B14F-4D97-AF65-F5344CB8AC3E}">
        <p14:creationId xmlns:p14="http://schemas.microsoft.com/office/powerpoint/2010/main" val="3151615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Elementos deícticos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451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Pág.128-129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D14DEED6-A50C-4811-8672-E233A8C2F050}"/>
              </a:ext>
            </a:extLst>
          </p:cNvPr>
          <p:cNvSpPr txBox="1">
            <a:spLocks/>
          </p:cNvSpPr>
          <p:nvPr/>
        </p:nvSpPr>
        <p:spPr>
          <a:xfrm>
            <a:off x="394943" y="2314234"/>
            <a:ext cx="10554574" cy="2677216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La </a:t>
            </a:r>
            <a:r>
              <a:rPr lang="es-ES" b="1"/>
              <a:t>deixis personal</a:t>
            </a:r>
            <a:r>
              <a:rPr lang="es-ES"/>
              <a:t> es el procedimiento con el que se hace referencia a los participantes en el acto comunicativo, es decir, al receptor y al emisor.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Son </a:t>
            </a:r>
            <a:r>
              <a:rPr lang="es-ES" b="1"/>
              <a:t>elementos deícticos personales</a:t>
            </a:r>
            <a:r>
              <a:rPr lang="es-ES"/>
              <a:t> las palabras que hacen referencia a los participantes en el acto comunicativo, es decir, al receptor y al emisor.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/>
              <a:t>ELEMENTOS DEÍCTICOS DE EMISOR: texto muy subjetivo.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/>
              <a:t>ELEMENTOS DEÍCTICOS NI DE EMISOR NI DE RECEPTOR: texto muy objetivo.</a:t>
            </a:r>
          </a:p>
          <a:p>
            <a:pPr marL="914400" lvl="2" indent="0">
              <a:buNone/>
            </a:pPr>
            <a:endParaRPr lang="es-ES"/>
          </a:p>
          <a:p>
            <a:r>
              <a:rPr lang="es-ES"/>
              <a:t>La </a:t>
            </a:r>
            <a:r>
              <a:rPr lang="es-ES" b="1"/>
              <a:t>deixis social</a:t>
            </a:r>
            <a:r>
              <a:rPr lang="es-ES"/>
              <a:t> indica cuál es la posición social de los participantes en el acto comunicativo y señala la relación existente entre ellos.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60370EC-64A0-4D1D-A753-5763B2DF654B}"/>
              </a:ext>
            </a:extLst>
          </p:cNvPr>
          <p:cNvSpPr/>
          <p:nvPr/>
        </p:nvSpPr>
        <p:spPr>
          <a:xfrm>
            <a:off x="273104" y="2196788"/>
            <a:ext cx="10571998" cy="2073208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A5C64E25-D950-4947-BE4B-42A8157982C2}"/>
              </a:ext>
            </a:extLst>
          </p:cNvPr>
          <p:cNvSpPr/>
          <p:nvPr/>
        </p:nvSpPr>
        <p:spPr>
          <a:xfrm>
            <a:off x="273104" y="4471603"/>
            <a:ext cx="10571998" cy="880573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4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Grupos sintácticos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451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Pág.136-137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D24A2072-89F1-4C16-ABAB-66DFAB001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62944"/>
              </p:ext>
            </p:extLst>
          </p:nvPr>
        </p:nvGraphicFramePr>
        <p:xfrm>
          <a:off x="152538" y="2313018"/>
          <a:ext cx="4578852" cy="75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284">
                  <a:extLst>
                    <a:ext uri="{9D8B030D-6E8A-4147-A177-3AD203B41FA5}">
                      <a16:colId xmlns:a16="http://schemas.microsoft.com/office/drawing/2014/main" val="1052353336"/>
                    </a:ext>
                  </a:extLst>
                </a:gridCol>
                <a:gridCol w="1526284">
                  <a:extLst>
                    <a:ext uri="{9D8B030D-6E8A-4147-A177-3AD203B41FA5}">
                      <a16:colId xmlns:a16="http://schemas.microsoft.com/office/drawing/2014/main" val="747810019"/>
                    </a:ext>
                  </a:extLst>
                </a:gridCol>
                <a:gridCol w="1526284">
                  <a:extLst>
                    <a:ext uri="{9D8B030D-6E8A-4147-A177-3AD203B41FA5}">
                      <a16:colId xmlns:a16="http://schemas.microsoft.com/office/drawing/2014/main" val="3150569545"/>
                    </a:ext>
                  </a:extLst>
                </a:gridCol>
              </a:tblGrid>
              <a:tr h="383796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GRUPO NOMINAL </a:t>
                      </a:r>
                      <a:r>
                        <a:rPr lang="es-ES">
                          <a:sym typeface="Wingdings" panose="05000000000000000000" pitchFamily="2" charset="2"/>
                        </a:rPr>
                        <a:t> GN</a:t>
                      </a:r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900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641487"/>
                  </a:ext>
                </a:extLst>
              </a:tr>
            </a:tbl>
          </a:graphicData>
        </a:graphic>
      </p:graphicFrame>
      <p:graphicFrame>
        <p:nvGraphicFramePr>
          <p:cNvPr id="9" name="Tabla 3">
            <a:extLst>
              <a:ext uri="{FF2B5EF4-FFF2-40B4-BE49-F238E27FC236}">
                <a16:creationId xmlns:a16="http://schemas.microsoft.com/office/drawing/2014/main" id="{6E1DAEE5-B4B4-49C7-8F23-08928317B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995647"/>
              </p:ext>
            </p:extLst>
          </p:nvPr>
        </p:nvGraphicFramePr>
        <p:xfrm>
          <a:off x="164047" y="4852736"/>
          <a:ext cx="4578852" cy="743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66">
                  <a:extLst>
                    <a:ext uri="{9D8B030D-6E8A-4147-A177-3AD203B41FA5}">
                      <a16:colId xmlns:a16="http://schemas.microsoft.com/office/drawing/2014/main" val="1052353336"/>
                    </a:ext>
                  </a:extLst>
                </a:gridCol>
                <a:gridCol w="2816686">
                  <a:extLst>
                    <a:ext uri="{9D8B030D-6E8A-4147-A177-3AD203B41FA5}">
                      <a16:colId xmlns:a16="http://schemas.microsoft.com/office/drawing/2014/main" val="747810019"/>
                    </a:ext>
                  </a:extLst>
                </a:gridCol>
              </a:tblGrid>
              <a:tr h="372936">
                <a:tc gridSpan="2">
                  <a:txBody>
                    <a:bodyPr/>
                    <a:lstStyle/>
                    <a:p>
                      <a:pPr algn="ctr"/>
                      <a:r>
                        <a:rPr lang="es-ES" sz="1800"/>
                        <a:t>GRUPO PREPOSICIONAL </a:t>
                      </a:r>
                      <a:r>
                        <a:rPr lang="es-ES" sz="1800">
                          <a:sym typeface="Wingdings" panose="05000000000000000000" pitchFamily="2" charset="2"/>
                        </a:rPr>
                        <a:t> GPREP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900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Enlace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/>
                        <a:t>Término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641487"/>
                  </a:ext>
                </a:extLst>
              </a:tr>
            </a:tbl>
          </a:graphicData>
        </a:graphic>
      </p:graphicFrame>
      <p:graphicFrame>
        <p:nvGraphicFramePr>
          <p:cNvPr id="12" name="Tabla 3">
            <a:extLst>
              <a:ext uri="{FF2B5EF4-FFF2-40B4-BE49-F238E27FC236}">
                <a16:creationId xmlns:a16="http://schemas.microsoft.com/office/drawing/2014/main" id="{26581C3B-52DC-4285-AF42-F331ED3D7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98870"/>
              </p:ext>
            </p:extLst>
          </p:nvPr>
        </p:nvGraphicFramePr>
        <p:xfrm>
          <a:off x="6766066" y="2397492"/>
          <a:ext cx="40052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46">
                  <a:extLst>
                    <a:ext uri="{9D8B030D-6E8A-4147-A177-3AD203B41FA5}">
                      <a16:colId xmlns:a16="http://schemas.microsoft.com/office/drawing/2014/main" val="1052353336"/>
                    </a:ext>
                  </a:extLst>
                </a:gridCol>
                <a:gridCol w="1015068">
                  <a:extLst>
                    <a:ext uri="{9D8B030D-6E8A-4147-A177-3AD203B41FA5}">
                      <a16:colId xmlns:a16="http://schemas.microsoft.com/office/drawing/2014/main" val="747810019"/>
                    </a:ext>
                  </a:extLst>
                </a:gridCol>
                <a:gridCol w="1424264">
                  <a:extLst>
                    <a:ext uri="{9D8B030D-6E8A-4147-A177-3AD203B41FA5}">
                      <a16:colId xmlns:a16="http://schemas.microsoft.com/office/drawing/2014/main" val="315056954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GRUPO ADJETIVAL </a:t>
                      </a:r>
                      <a:r>
                        <a:rPr lang="es-ES">
                          <a:sym typeface="Wingdings" panose="05000000000000000000" pitchFamily="2" charset="2"/>
                        </a:rPr>
                        <a:t> GADJ</a:t>
                      </a:r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900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Modificador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CADJ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641487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DA99F9BB-0049-4DDA-8914-B8638A84042D}"/>
              </a:ext>
            </a:extLst>
          </p:cNvPr>
          <p:cNvSpPr txBox="1"/>
          <p:nvPr/>
        </p:nvSpPr>
        <p:spPr>
          <a:xfrm>
            <a:off x="152538" y="3097849"/>
            <a:ext cx="13997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artículo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posesivo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numeral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demostrativo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indefinido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exclamativo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interrogativo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387F48B-4685-4BB0-8D72-DC0BADAE5214}"/>
              </a:ext>
            </a:extLst>
          </p:cNvPr>
          <p:cNvSpPr txBox="1"/>
          <p:nvPr/>
        </p:nvSpPr>
        <p:spPr>
          <a:xfrm>
            <a:off x="1638699" y="3097849"/>
            <a:ext cx="160653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sustantivo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pronombre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900"/>
              <a:t>palabra sustantivada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6D01CE5-8EAC-41B9-B044-35147E08A8C0}"/>
              </a:ext>
            </a:extLst>
          </p:cNvPr>
          <p:cNvSpPr txBox="1"/>
          <p:nvPr/>
        </p:nvSpPr>
        <p:spPr>
          <a:xfrm>
            <a:off x="3245229" y="3087741"/>
            <a:ext cx="1914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adjetivo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grupo adjetival</a:t>
            </a:r>
          </a:p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grupo preposicional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E808502-A715-4A3E-9625-8A6F68C7430E}"/>
              </a:ext>
            </a:extLst>
          </p:cNvPr>
          <p:cNvSpPr txBox="1"/>
          <p:nvPr/>
        </p:nvSpPr>
        <p:spPr>
          <a:xfrm>
            <a:off x="167035" y="5637567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preposición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5F838FB-1F66-4C25-898F-4202A259FAC6}"/>
              </a:ext>
            </a:extLst>
          </p:cNvPr>
          <p:cNvSpPr txBox="1"/>
          <p:nvPr/>
        </p:nvSpPr>
        <p:spPr>
          <a:xfrm>
            <a:off x="6808779" y="3211517"/>
            <a:ext cx="1093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adverbio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799727B-6954-4AFA-9F9C-245F01DA52DA}"/>
              </a:ext>
            </a:extLst>
          </p:cNvPr>
          <p:cNvSpPr txBox="1"/>
          <p:nvPr/>
        </p:nvSpPr>
        <p:spPr>
          <a:xfrm>
            <a:off x="8270010" y="3211517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adjetvo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36A0375-D68D-440D-A1B3-C127381661BF}"/>
              </a:ext>
            </a:extLst>
          </p:cNvPr>
          <p:cNvSpPr txBox="1"/>
          <p:nvPr/>
        </p:nvSpPr>
        <p:spPr>
          <a:xfrm>
            <a:off x="9341435" y="3152001"/>
            <a:ext cx="1914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grupo preposicional</a:t>
            </a:r>
          </a:p>
        </p:txBody>
      </p:sp>
      <p:sp>
        <p:nvSpPr>
          <p:cNvPr id="20" name="Rectángulo: esquina doblada 19">
            <a:extLst>
              <a:ext uri="{FF2B5EF4-FFF2-40B4-BE49-F238E27FC236}">
                <a16:creationId xmlns:a16="http://schemas.microsoft.com/office/drawing/2014/main" id="{43BD91EA-9B14-4CE0-8120-4557AC7D2164}"/>
              </a:ext>
            </a:extLst>
          </p:cNvPr>
          <p:cNvSpPr/>
          <p:nvPr/>
        </p:nvSpPr>
        <p:spPr>
          <a:xfrm>
            <a:off x="6796489" y="5654672"/>
            <a:ext cx="5058560" cy="798578"/>
          </a:xfrm>
          <a:prstGeom prst="foldedCorner">
            <a:avLst>
              <a:gd name="adj" fmla="val 128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Adverbio:</a:t>
            </a:r>
            <a:r>
              <a:rPr lang="es-ES" sz="1400"/>
              <a:t> acompaña a un verbo/adverbio/adjetivo.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/>
              <a:t>Determinante:</a:t>
            </a:r>
            <a:r>
              <a:rPr lang="es-ES" sz="1400"/>
              <a:t> acompaña a un sustantivo.</a:t>
            </a:r>
            <a:endParaRPr lang="es-ES" sz="1400" b="1"/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75CD048E-FE40-445D-8046-002A6CA9C5D3}"/>
              </a:ext>
            </a:extLst>
          </p:cNvPr>
          <p:cNvCxnSpPr>
            <a:stCxn id="17" idx="2"/>
          </p:cNvCxnSpPr>
          <p:nvPr/>
        </p:nvCxnSpPr>
        <p:spPr>
          <a:xfrm flipH="1">
            <a:off x="7355563" y="3488516"/>
            <a:ext cx="1" cy="19978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609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Tipos de estrofas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451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Pág.140-141</a:t>
            </a:r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CF081C58-A332-4ED6-A4AD-65940CEDF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917378"/>
              </p:ext>
            </p:extLst>
          </p:nvPr>
        </p:nvGraphicFramePr>
        <p:xfrm>
          <a:off x="387757" y="2363908"/>
          <a:ext cx="11482665" cy="407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7555">
                  <a:extLst>
                    <a:ext uri="{9D8B030D-6E8A-4147-A177-3AD203B41FA5}">
                      <a16:colId xmlns:a16="http://schemas.microsoft.com/office/drawing/2014/main" val="311441945"/>
                    </a:ext>
                  </a:extLst>
                </a:gridCol>
                <a:gridCol w="3827555">
                  <a:extLst>
                    <a:ext uri="{9D8B030D-6E8A-4147-A177-3AD203B41FA5}">
                      <a16:colId xmlns:a16="http://schemas.microsoft.com/office/drawing/2014/main" val="2100843259"/>
                    </a:ext>
                  </a:extLst>
                </a:gridCol>
                <a:gridCol w="3827555">
                  <a:extLst>
                    <a:ext uri="{9D8B030D-6E8A-4147-A177-3AD203B41FA5}">
                      <a16:colId xmlns:a16="http://schemas.microsoft.com/office/drawing/2014/main" val="1613064119"/>
                    </a:ext>
                  </a:extLst>
                </a:gridCol>
              </a:tblGrid>
              <a:tr h="387681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TIPOS DE ESTROFAS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029617"/>
                  </a:ext>
                </a:extLst>
              </a:tr>
              <a:tr h="591080">
                <a:tc>
                  <a:txBody>
                    <a:bodyPr/>
                    <a:lstStyle/>
                    <a:p>
                      <a:endParaRPr lang="es-ES" b="1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ARTE MENOR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ARTE MAYOR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345792"/>
                  </a:ext>
                </a:extLst>
              </a:tr>
              <a:tr h="591080">
                <a:tc>
                  <a:txBody>
                    <a:bodyPr/>
                    <a:lstStyle/>
                    <a:p>
                      <a:r>
                        <a:rPr lang="es-ES" b="1"/>
                        <a:t>DOS VERSOS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 u="none"/>
                        <a:t>Pareado</a:t>
                      </a:r>
                      <a:r>
                        <a:rPr lang="es-ES" sz="1400"/>
                        <a:t>: aa, aA, Aa, AA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endParaRPr lang="es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613807"/>
                  </a:ext>
                </a:extLst>
              </a:tr>
              <a:tr h="591080">
                <a:tc>
                  <a:txBody>
                    <a:bodyPr/>
                    <a:lstStyle/>
                    <a:p>
                      <a:r>
                        <a:rPr lang="es-ES" b="1"/>
                        <a:t>TRES VERSOS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 u="none"/>
                        <a:t>Soleá</a:t>
                      </a:r>
                      <a:r>
                        <a:rPr lang="es-ES" sz="1400" u="none"/>
                        <a:t>: a-a</a:t>
                      </a:r>
                      <a:endParaRPr lang="es-ES" sz="1400" u="sng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Terceto</a:t>
                      </a:r>
                      <a:r>
                        <a:rPr lang="es-ES" sz="1400"/>
                        <a:t>: 11A, 11B, 11A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4188837"/>
                  </a:ext>
                </a:extLst>
              </a:tr>
              <a:tr h="591080">
                <a:tc>
                  <a:txBody>
                    <a:bodyPr/>
                    <a:lstStyle/>
                    <a:p>
                      <a:r>
                        <a:rPr lang="es-ES" b="1"/>
                        <a:t>CUATRO VERSOS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Redondilla</a:t>
                      </a:r>
                      <a:r>
                        <a:rPr lang="es-ES" sz="1400" b="0"/>
                        <a:t>: 8a, 8b, 8b, 8a</a:t>
                      </a:r>
                    </a:p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Cuarteta</a:t>
                      </a:r>
                      <a:r>
                        <a:rPr lang="es-ES" sz="1400" b="0"/>
                        <a:t>: 8a, 8b, 8a, 8b</a:t>
                      </a:r>
                    </a:p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Seguidilla</a:t>
                      </a:r>
                      <a:r>
                        <a:rPr lang="es-ES" sz="1400" b="0"/>
                        <a:t>: 7-, 5a, 7-, 5a </a:t>
                      </a:r>
                      <a:endParaRPr lang="es-ES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Cuarteto</a:t>
                      </a:r>
                      <a:r>
                        <a:rPr lang="es-ES" sz="1400" b="0"/>
                        <a:t>: 11A, 11B, 11B, 11A</a:t>
                      </a:r>
                    </a:p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Serventesio</a:t>
                      </a:r>
                      <a:r>
                        <a:rPr lang="es-ES" sz="1400" b="0"/>
                        <a:t>: 11A, 11B, 11A, 11B</a:t>
                      </a:r>
                      <a:endParaRPr lang="es-ES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2503301"/>
                  </a:ext>
                </a:extLst>
              </a:tr>
              <a:tr h="591080">
                <a:tc rowSpan="2">
                  <a:txBody>
                    <a:bodyPr/>
                    <a:lstStyle/>
                    <a:p>
                      <a:r>
                        <a:rPr lang="es-ES" b="1"/>
                        <a:t>CINCO VERSOS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Quintilla:</a:t>
                      </a:r>
                      <a:r>
                        <a:rPr lang="es-ES" sz="1400" b="0"/>
                        <a:t> 8a, 8b, 8a, 8a, 8b</a:t>
                      </a:r>
                      <a:endParaRPr lang="es-ES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Quinteto</a:t>
                      </a:r>
                      <a:r>
                        <a:rPr lang="es-ES" sz="1400" b="0"/>
                        <a:t>: 11A, 11B, 11A, 11A, 11B</a:t>
                      </a:r>
                      <a:endParaRPr lang="es-ES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9628853"/>
                  </a:ext>
                </a:extLst>
              </a:tr>
              <a:tr h="591080">
                <a:tc vMerge="1">
                  <a:txBody>
                    <a:bodyPr/>
                    <a:lstStyle/>
                    <a:p>
                      <a:endParaRPr lang="es-ES" b="1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sz="1400" b="1"/>
                        <a:t>Lira</a:t>
                      </a:r>
                      <a:r>
                        <a:rPr lang="es-ES" sz="1400" b="0"/>
                        <a:t>: 7a, 11B, 7a, 7b, 11B</a:t>
                      </a:r>
                      <a:endParaRPr lang="es-ES" sz="14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endParaRPr lang="es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47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778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Tipos de estrofas (2)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451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Pág.140-141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648A076D-EB40-4F88-AE16-E7B4F0D36F5F}"/>
              </a:ext>
            </a:extLst>
          </p:cNvPr>
          <p:cNvSpPr txBox="1">
            <a:spLocks/>
          </p:cNvSpPr>
          <p:nvPr/>
        </p:nvSpPr>
        <p:spPr>
          <a:xfrm>
            <a:off x="394943" y="2314234"/>
            <a:ext cx="10554574" cy="4096578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El romance se trata de una serie indefinida de versos </a:t>
            </a:r>
            <a:r>
              <a:rPr lang="es-ES" b="1"/>
              <a:t>octosílabos </a:t>
            </a:r>
            <a:r>
              <a:rPr lang="es-ES"/>
              <a:t>de arte menor, con rima </a:t>
            </a:r>
            <a:r>
              <a:rPr lang="es-ES" b="1"/>
              <a:t>asonante</a:t>
            </a:r>
            <a:r>
              <a:rPr lang="es-ES"/>
              <a:t> quedando libres los impares.</a:t>
            </a:r>
          </a:p>
          <a:p>
            <a:endParaRPr lang="es-ES"/>
          </a:p>
          <a:p>
            <a:r>
              <a:rPr lang="es-ES"/>
              <a:t>La </a:t>
            </a:r>
            <a:r>
              <a:rPr lang="es-ES" b="1"/>
              <a:t>silva</a:t>
            </a:r>
            <a:r>
              <a:rPr lang="es-ES"/>
              <a:t> es una serie indefinida de versos </a:t>
            </a:r>
            <a:r>
              <a:rPr lang="es-ES" b="1"/>
              <a:t>endecasílabos</a:t>
            </a:r>
            <a:r>
              <a:rPr lang="es-ES"/>
              <a:t> y </a:t>
            </a:r>
            <a:r>
              <a:rPr lang="es-ES" b="1"/>
              <a:t>heptasílabos</a:t>
            </a:r>
            <a:r>
              <a:rPr lang="es-ES"/>
              <a:t>, con rima </a:t>
            </a:r>
            <a:r>
              <a:rPr lang="es-ES" b="1"/>
              <a:t>consonante</a:t>
            </a:r>
            <a:r>
              <a:rPr lang="es-ES"/>
              <a:t> combinados a gusto del poeta. Puede quedar alguno suelto, pero no deben rimar tres seguidos.</a:t>
            </a:r>
          </a:p>
          <a:p>
            <a:endParaRPr lang="es-ES"/>
          </a:p>
          <a:p>
            <a:r>
              <a:rPr lang="es-ES"/>
              <a:t>El </a:t>
            </a:r>
            <a:r>
              <a:rPr lang="es-ES" b="1"/>
              <a:t>soneto</a:t>
            </a:r>
            <a:r>
              <a:rPr lang="es-ES"/>
              <a:t> es una composición poética formada por </a:t>
            </a:r>
            <a:r>
              <a:rPr lang="es-ES" b="1"/>
              <a:t>catorce</a:t>
            </a:r>
            <a:r>
              <a:rPr lang="es-ES"/>
              <a:t> versos </a:t>
            </a:r>
            <a:r>
              <a:rPr lang="es-ES" b="1"/>
              <a:t>endecasílabos</a:t>
            </a:r>
            <a:r>
              <a:rPr lang="es-ES"/>
              <a:t>, de arte mayor y rima </a:t>
            </a:r>
            <a:r>
              <a:rPr lang="es-ES" b="1"/>
              <a:t>consonante</a:t>
            </a:r>
            <a:r>
              <a:rPr lang="es-ES"/>
              <a:t>, agrupados en dos </a:t>
            </a:r>
            <a:r>
              <a:rPr lang="es-ES" b="1"/>
              <a:t>cuartetos</a:t>
            </a:r>
            <a:r>
              <a:rPr lang="es-ES"/>
              <a:t> y dos </a:t>
            </a:r>
            <a:r>
              <a:rPr lang="es-ES" b="1"/>
              <a:t>tercetos</a:t>
            </a:r>
            <a:r>
              <a:rPr lang="es-ES"/>
              <a:t>. El esquema métrico es:</a:t>
            </a:r>
            <a:r>
              <a:rPr lang="es-ES" b="1"/>
              <a:t> ABBA, ABBA, CDC, CDC</a:t>
            </a:r>
            <a:r>
              <a:rPr lang="es-ES"/>
              <a:t>. La rima de los tercetos es variable, así que se puede encontrar </a:t>
            </a:r>
            <a:r>
              <a:rPr lang="es-ES" b="1"/>
              <a:t>combinada</a:t>
            </a:r>
            <a:r>
              <a:rPr lang="es-ES"/>
              <a:t> con otra estructura: ABBA, ABBA, CDE, CDE/ ABBA, ABBA, CDE, DCE.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AE62195-308F-440F-894D-A1334CCC0ADB}"/>
              </a:ext>
            </a:extLst>
          </p:cNvPr>
          <p:cNvSpPr/>
          <p:nvPr/>
        </p:nvSpPr>
        <p:spPr>
          <a:xfrm>
            <a:off x="336486" y="2314234"/>
            <a:ext cx="10571998" cy="663858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44871C6-00A8-4128-B292-778B8EAA730E}"/>
              </a:ext>
            </a:extLst>
          </p:cNvPr>
          <p:cNvSpPr/>
          <p:nvPr/>
        </p:nvSpPr>
        <p:spPr>
          <a:xfrm>
            <a:off x="336486" y="3325919"/>
            <a:ext cx="10571998" cy="1036356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2FFB2A8C-F234-4D14-B162-1E42C60F91EA}"/>
              </a:ext>
            </a:extLst>
          </p:cNvPr>
          <p:cNvSpPr/>
          <p:nvPr/>
        </p:nvSpPr>
        <p:spPr>
          <a:xfrm>
            <a:off x="336486" y="4685431"/>
            <a:ext cx="10554574" cy="1597923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774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Oda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1109652" y="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Pág.143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648A076D-EB40-4F88-AE16-E7B4F0D36F5F}"/>
              </a:ext>
            </a:extLst>
          </p:cNvPr>
          <p:cNvSpPr txBox="1">
            <a:spLocks/>
          </p:cNvSpPr>
          <p:nvPr/>
        </p:nvSpPr>
        <p:spPr>
          <a:xfrm>
            <a:off x="394943" y="2314234"/>
            <a:ext cx="10554574" cy="4096578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La </a:t>
            </a:r>
            <a:r>
              <a:rPr lang="es-ES" b="1"/>
              <a:t>oda</a:t>
            </a:r>
            <a:r>
              <a:rPr lang="es-ES"/>
              <a:t> es un poema:</a:t>
            </a:r>
          </a:p>
          <a:p>
            <a:pPr lvl="1"/>
            <a:r>
              <a:rPr lang="es-ES"/>
              <a:t>tono elevado</a:t>
            </a:r>
          </a:p>
          <a:p>
            <a:pPr lvl="1"/>
            <a:r>
              <a:rPr lang="es-ES"/>
              <a:t>temática diversa</a:t>
            </a:r>
          </a:p>
          <a:p>
            <a:pPr lvl="1"/>
            <a:r>
              <a:rPr lang="es-ES"/>
              <a:t>larga extensión</a:t>
            </a:r>
          </a:p>
          <a:p>
            <a:pPr lvl="1"/>
            <a:r>
              <a:rPr lang="es-ES"/>
              <a:t>verso corto</a:t>
            </a:r>
          </a:p>
          <a:p>
            <a:pPr lvl="1"/>
            <a:r>
              <a:rPr lang="es-ES"/>
              <a:t>expresa la emoción que produce en el poeta una idea/paisaje/persona/objeto...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AE62195-308F-440F-894D-A1334CCC0ADB}"/>
              </a:ext>
            </a:extLst>
          </p:cNvPr>
          <p:cNvSpPr/>
          <p:nvPr/>
        </p:nvSpPr>
        <p:spPr>
          <a:xfrm>
            <a:off x="336486" y="2314233"/>
            <a:ext cx="10571998" cy="2299711"/>
          </a:xfrm>
          <a:prstGeom prst="roundRect">
            <a:avLst>
              <a:gd name="adj" fmla="val 955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692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1C7ED-6282-4E5F-8A69-8F7426A0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Palabras compuestas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79CC57-3810-4872-8D80-C10A2EEC2B89}"/>
              </a:ext>
            </a:extLst>
          </p:cNvPr>
          <p:cNvSpPr txBox="1"/>
          <p:nvPr/>
        </p:nvSpPr>
        <p:spPr>
          <a:xfrm>
            <a:off x="10609992" y="4451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Pág.144-145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9535BC7D-D379-44C3-A7EA-7FC8B6D82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271049"/>
              </p:ext>
            </p:extLst>
          </p:nvPr>
        </p:nvGraphicFramePr>
        <p:xfrm>
          <a:off x="748483" y="2758191"/>
          <a:ext cx="10048148" cy="2743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024074">
                  <a:extLst>
                    <a:ext uri="{9D8B030D-6E8A-4147-A177-3AD203B41FA5}">
                      <a16:colId xmlns:a16="http://schemas.microsoft.com/office/drawing/2014/main" val="3298881839"/>
                    </a:ext>
                  </a:extLst>
                </a:gridCol>
                <a:gridCol w="5024074">
                  <a:extLst>
                    <a:ext uri="{9D8B030D-6E8A-4147-A177-3AD203B41FA5}">
                      <a16:colId xmlns:a16="http://schemas.microsoft.com/office/drawing/2014/main" val="144964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1"/>
                        </a:buClr>
                        <a:buFont typeface="+mj-lt"/>
                        <a:buAutoNum type="arabicPeriod"/>
                      </a:pPr>
                      <a:r>
                        <a:rPr lang="es-ES" b="1"/>
                        <a:t>Separadas</a:t>
                      </a:r>
                      <a:r>
                        <a:rPr lang="es-ES" b="0"/>
                        <a:t>: no se alteran las normas ortográficas ni gramaticales.</a:t>
                      </a:r>
                    </a:p>
                    <a:p>
                      <a:pPr marL="800100" lvl="1" indent="-342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/>
                        <a:t>preposición</a:t>
                      </a:r>
                    </a:p>
                    <a:p>
                      <a:pPr marL="800100" lvl="1" indent="-342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/>
                        <a:t>yuxtapuestas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b="0" i="1"/>
                        <a:t>olla a presión, piel de gallina, luna de miel</a:t>
                      </a:r>
                    </a:p>
                    <a:p>
                      <a:endParaRPr lang="es-ES" b="0" i="1"/>
                    </a:p>
                    <a:p>
                      <a:endParaRPr lang="es-ES" b="0" i="1"/>
                    </a:p>
                    <a:p>
                      <a:r>
                        <a:rPr lang="es-ES" b="0" i="1"/>
                        <a:t>hombre rana, cama nido, opinión pública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75620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1"/>
                        </a:buClr>
                        <a:buFont typeface="+mj-lt"/>
                        <a:buAutoNum type="arabicPeriod" startAt="2"/>
                      </a:pPr>
                      <a:r>
                        <a:rPr lang="es-ES" b="1"/>
                        <a:t>Con guión:</a:t>
                      </a:r>
                      <a:r>
                        <a:rPr lang="es-ES" b="0"/>
                        <a:t> cada una conserva su acento.</a:t>
                      </a:r>
                      <a:endParaRPr lang="es-E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i="1"/>
                        <a:t>político-económico</a:t>
                      </a:r>
                    </a:p>
                    <a:p>
                      <a:r>
                        <a:rPr lang="es-ES" i="1"/>
                        <a:t>histórico-literario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42190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1"/>
                        </a:buClr>
                        <a:buFont typeface="+mj-lt"/>
                        <a:buAutoNum type="arabicPeriod" startAt="3"/>
                      </a:pPr>
                      <a:r>
                        <a:rPr lang="es-ES" b="1"/>
                        <a:t>Sin guión:</a:t>
                      </a:r>
                      <a:r>
                        <a:rPr lang="es-ES" b="0"/>
                        <a:t> mantiene acento la segunda</a:t>
                      </a:r>
                    </a:p>
                    <a:p>
                      <a:pPr marL="800100" lvl="1" indent="-342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/>
                        <a:t>-mente:</a:t>
                      </a:r>
                      <a:r>
                        <a:rPr lang="es-ES" b="0"/>
                        <a:t> ambas (tilde la 1ª)</a:t>
                      </a:r>
                    </a:p>
                    <a:p>
                      <a:pPr marL="800100" lvl="1" indent="-342900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/>
                        <a:t>verbos+pronombres átonos:</a:t>
                      </a:r>
                      <a:r>
                        <a:rPr lang="es-ES" b="0"/>
                        <a:t> tilde</a:t>
                      </a:r>
                      <a:endParaRPr lang="es-E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/>
                        <a:t>agricultura, agridulce</a:t>
                      </a:r>
                    </a:p>
                    <a:p>
                      <a:r>
                        <a:rPr lang="es-ES" i="1"/>
                        <a:t>mandamás, vaivén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332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61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F3B71D-2964-49C5-AF7E-78CAB58B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1. Adecuación del mensaje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C7CAF4-9982-4054-B4B2-897268607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928" y="2398457"/>
            <a:ext cx="10554574" cy="3708728"/>
          </a:xfrm>
        </p:spPr>
        <p:txBody>
          <a:bodyPr anchor="t">
            <a:normAutofit/>
          </a:bodyPr>
          <a:lstStyle/>
          <a:p>
            <a:r>
              <a:rPr lang="es-ES" dirty="0"/>
              <a:t> </a:t>
            </a:r>
            <a:r>
              <a:rPr lang="es-ES" b="1" dirty="0"/>
              <a:t>Intención comunicativa: </a:t>
            </a:r>
            <a:r>
              <a:rPr lang="es-ES" dirty="0"/>
              <a:t>propósito, meta o finalidad que queremos conseguir mediante el texto.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Para </a:t>
            </a:r>
            <a:r>
              <a:rPr lang="es-ES" b="1" dirty="0"/>
              <a:t>adecuar el mensaje</a:t>
            </a:r>
            <a:r>
              <a:rPr lang="es-ES" dirty="0"/>
              <a:t>, debemos tener en cuenta: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 u="sng" dirty="0"/>
              <a:t>intención</a:t>
            </a:r>
            <a:r>
              <a:rPr lang="es-ES" dirty="0"/>
              <a:t> de quien lo transmite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 u="sng" dirty="0"/>
              <a:t>relación</a:t>
            </a:r>
            <a:r>
              <a:rPr lang="es-ES" dirty="0"/>
              <a:t> entre los interlocutores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 u="sng" dirty="0"/>
              <a:t>tema</a:t>
            </a:r>
            <a:r>
              <a:rPr lang="es-ES" dirty="0"/>
              <a:t> del que se habla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 u="sng" dirty="0"/>
              <a:t>canal</a:t>
            </a:r>
            <a:r>
              <a:rPr lang="es-ES" dirty="0"/>
              <a:t> que se usa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 u="sng" dirty="0"/>
              <a:t>formalidad</a:t>
            </a:r>
            <a:r>
              <a:rPr lang="es-ES" dirty="0"/>
              <a:t> necesaria</a:t>
            </a:r>
            <a:endParaRPr lang="es-ES" u="sng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B40EA2E-DDD6-4393-801B-D376FD00478C}"/>
              </a:ext>
            </a:extLst>
          </p:cNvPr>
          <p:cNvSpPr txBox="1"/>
          <p:nvPr/>
        </p:nvSpPr>
        <p:spPr>
          <a:xfrm>
            <a:off x="10469460" y="7785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Pág.100-101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49541A7-D80D-4774-A1A9-1922B38C0985}"/>
              </a:ext>
            </a:extLst>
          </p:cNvPr>
          <p:cNvSpPr/>
          <p:nvPr/>
        </p:nvSpPr>
        <p:spPr>
          <a:xfrm>
            <a:off x="348928" y="2385727"/>
            <a:ext cx="10388980" cy="66352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C43F0E44-520C-4377-BD9E-046036B20CFE}"/>
              </a:ext>
            </a:extLst>
          </p:cNvPr>
          <p:cNvSpPr/>
          <p:nvPr/>
        </p:nvSpPr>
        <p:spPr>
          <a:xfrm>
            <a:off x="650609" y="3875222"/>
            <a:ext cx="3787167" cy="1955127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561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4">
            <a:extLst>
              <a:ext uri="{FF2B5EF4-FFF2-40B4-BE49-F238E27FC236}">
                <a16:creationId xmlns:a16="http://schemas.microsoft.com/office/drawing/2014/main" id="{9E8F6AA7-FC8C-48A7-8C61-43D159D6A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865370"/>
              </p:ext>
            </p:extLst>
          </p:nvPr>
        </p:nvGraphicFramePr>
        <p:xfrm>
          <a:off x="169890" y="790958"/>
          <a:ext cx="11852220" cy="5615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200">
                  <a:extLst>
                    <a:ext uri="{9D8B030D-6E8A-4147-A177-3AD203B41FA5}">
                      <a16:colId xmlns:a16="http://schemas.microsoft.com/office/drawing/2014/main" val="2917199764"/>
                    </a:ext>
                  </a:extLst>
                </a:gridCol>
                <a:gridCol w="2768616">
                  <a:extLst>
                    <a:ext uri="{9D8B030D-6E8A-4147-A177-3AD203B41FA5}">
                      <a16:colId xmlns:a16="http://schemas.microsoft.com/office/drawing/2014/main" val="1101662695"/>
                    </a:ext>
                  </a:extLst>
                </a:gridCol>
                <a:gridCol w="3463349">
                  <a:extLst>
                    <a:ext uri="{9D8B030D-6E8A-4147-A177-3AD203B41FA5}">
                      <a16:colId xmlns:a16="http://schemas.microsoft.com/office/drawing/2014/main" val="3923630248"/>
                    </a:ext>
                  </a:extLst>
                </a:gridCol>
                <a:gridCol w="2963055">
                  <a:extLst>
                    <a:ext uri="{9D8B030D-6E8A-4147-A177-3AD203B41FA5}">
                      <a16:colId xmlns:a16="http://schemas.microsoft.com/office/drawing/2014/main" val="292966273"/>
                    </a:ext>
                  </a:extLst>
                </a:gridCol>
              </a:tblGrid>
              <a:tr h="812195">
                <a:tc>
                  <a:txBody>
                    <a:bodyPr/>
                    <a:lstStyle/>
                    <a:p>
                      <a:r>
                        <a:rPr lang="es-ES" dirty="0"/>
                        <a:t>Función del lenguaje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Propósito o intención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Marcas lingüísticas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Tipo de texto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845298"/>
                  </a:ext>
                </a:extLst>
              </a:tr>
              <a:tr h="687041">
                <a:tc>
                  <a:txBody>
                    <a:bodyPr/>
                    <a:lstStyle/>
                    <a:p>
                      <a:r>
                        <a:rPr lang="es-ES" sz="1400" b="1" dirty="0"/>
                        <a:t>Referencial o representativa</a:t>
                      </a:r>
                    </a:p>
                    <a:p>
                      <a:r>
                        <a:rPr lang="es-ES" sz="1200" i="1" dirty="0"/>
                        <a:t>Hoy es 14 de enero.</a:t>
                      </a:r>
                      <a:endParaRPr lang="es-E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Transmitir información de forma objetiva.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Modalidad oracional: enunciativa.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Tercera persona gramatical.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Modo indicativo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/>
                        <a:t>Expositivos (noticias, manuales, libros de texto, etc.).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046133"/>
                  </a:ext>
                </a:extLst>
              </a:tr>
              <a:tr h="812195">
                <a:tc>
                  <a:txBody>
                    <a:bodyPr/>
                    <a:lstStyle/>
                    <a:p>
                      <a:r>
                        <a:rPr lang="es-ES" sz="1400" b="1" dirty="0"/>
                        <a:t>Expresiva o emotiva</a:t>
                      </a:r>
                    </a:p>
                    <a:p>
                      <a:r>
                        <a:rPr lang="es-ES" sz="1200" b="0" i="1" dirty="0"/>
                        <a:t>¡Qué frío tengo!</a:t>
                      </a:r>
                      <a:endParaRPr lang="es-ES" sz="11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Manifestar emociones, sentimientos u opiniones.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Modalidad oracional: exclamativa, desiderativa, dubitativa e interrogativa.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Primera persona gramatical.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/>
                        <a:t>Argumentativos.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/>
                        <a:t>Conversacionales.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270671"/>
                  </a:ext>
                </a:extLst>
              </a:tr>
              <a:tr h="812195">
                <a:tc>
                  <a:txBody>
                    <a:bodyPr/>
                    <a:lstStyle/>
                    <a:p>
                      <a:r>
                        <a:rPr lang="es-ES" sz="1400" b="1" dirty="0"/>
                        <a:t>Apelativa o conativa</a:t>
                      </a:r>
                      <a:endParaRPr lang="es-ES" sz="1400" b="0" dirty="0"/>
                    </a:p>
                    <a:p>
                      <a:r>
                        <a:rPr lang="es-ES" sz="1200" b="0" i="1" dirty="0"/>
                        <a:t>¿Puedes cerrar la ventana?</a:t>
                      </a:r>
                      <a:endParaRPr lang="es-E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Influir sobre el receptor del que busca una respuesta verbal o no verbal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Modalidad oracional: exclamativa, interrogativa y exhortativa.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Modo imperativo.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Vocativos.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/>
                        <a:t>Argumentativos (artículos de opinión, publicidad...).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/>
                        <a:t>Conversacionales.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145336"/>
                  </a:ext>
                </a:extLst>
              </a:tr>
              <a:tr h="812195">
                <a:tc>
                  <a:txBody>
                    <a:bodyPr/>
                    <a:lstStyle/>
                    <a:p>
                      <a:r>
                        <a:rPr lang="es-ES" sz="1400" b="1" dirty="0"/>
                        <a:t>Metalingüística</a:t>
                      </a:r>
                    </a:p>
                    <a:p>
                      <a:r>
                        <a:rPr lang="es-ES" sz="1200" b="0" i="1" dirty="0"/>
                        <a:t>“Mujer” es un sustantivo femenino, singular.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Hablar del propio código.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Modalidad oracional: enunciativa.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Tercera persona gramatical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/>
                        <a:t>Expositivos.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296796"/>
                  </a:ext>
                </a:extLst>
              </a:tr>
              <a:tr h="812195">
                <a:tc>
                  <a:txBody>
                    <a:bodyPr/>
                    <a:lstStyle/>
                    <a:p>
                      <a:r>
                        <a:rPr lang="es-ES" sz="1400" b="1" dirty="0"/>
                        <a:t>Fática o de contacto</a:t>
                      </a:r>
                    </a:p>
                    <a:p>
                      <a:r>
                        <a:rPr lang="es-ES" sz="1200" b="0" i="1" dirty="0"/>
                        <a:t>María, ¿sigues ahí?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Comprobar que el canal está abierto. Iniciar, mantener o interrumpir la comunicación.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Empleo de frases hechas.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dirty="0"/>
                        <a:t>Cualquier persona gramatical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dirty="0"/>
                        <a:t>Conversacionales.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219852"/>
                  </a:ext>
                </a:extLst>
              </a:tr>
              <a:tr h="812195">
                <a:tc>
                  <a:txBody>
                    <a:bodyPr/>
                    <a:lstStyle/>
                    <a:p>
                      <a:r>
                        <a:rPr lang="es-ES" sz="1400" b="1" dirty="0"/>
                        <a:t>Poética o literaria</a:t>
                      </a:r>
                    </a:p>
                    <a:p>
                      <a:r>
                        <a:rPr lang="es-ES" sz="1200" b="0" i="1" dirty="0"/>
                        <a:t>“Los </a:t>
                      </a:r>
                      <a:r>
                        <a:rPr lang="es-ES" sz="1200" b="0" i="1" dirty="0" err="1"/>
                        <a:t>suspieros</a:t>
                      </a:r>
                      <a:r>
                        <a:rPr lang="es-ES" sz="1200" b="0" i="1"/>
                        <a:t> se escapan de su boca de fresa”.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Llamar la atención sobre el propio mensaje, embellecerlo.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/>
                        <a:t>Empleo de figuras literarias.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/>
                        <a:t>Cualqueir persona gramatical.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Argumentativos.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/>
                        <a:t>Conversacionales.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277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69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05570-2F54-4DFD-A750-AC664244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2. Rasgos de los textos expositivos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9C117BF-DEC1-4576-A449-82F5B1BA1209}"/>
              </a:ext>
            </a:extLst>
          </p:cNvPr>
          <p:cNvSpPr txBox="1"/>
          <p:nvPr/>
        </p:nvSpPr>
        <p:spPr>
          <a:xfrm>
            <a:off x="10964411" y="7785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Pág.102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B133316-B45C-4FCE-B48A-F444D9A33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811384"/>
              </p:ext>
            </p:extLst>
          </p:nvPr>
        </p:nvGraphicFramePr>
        <p:xfrm>
          <a:off x="161636" y="2669835"/>
          <a:ext cx="11868726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002">
                  <a:extLst>
                    <a:ext uri="{9D8B030D-6E8A-4147-A177-3AD203B41FA5}">
                      <a16:colId xmlns:a16="http://schemas.microsoft.com/office/drawing/2014/main" val="705203549"/>
                    </a:ext>
                  </a:extLst>
                </a:gridCol>
                <a:gridCol w="9177724">
                  <a:extLst>
                    <a:ext uri="{9D8B030D-6E8A-4147-A177-3AD203B41FA5}">
                      <a16:colId xmlns:a16="http://schemas.microsoft.com/office/drawing/2014/main" val="116835722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RASGOS DE LOS TEXTOS EXPOSITIVOS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754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Rasgos lingüísticos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Predominio de la modalidad oracional enunciativa.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Presencia de oraciones subordinadas (más de un verbo).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Escaso empleo de adjetivación no especificativa.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Uso del presente con carácter atemporal y el pretérito imperfecto de indicativo.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Léxico preciso y denotativo.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Uso de tecnicismos, cultismos y neologismos.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Empleo de palabras que indican orden.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Uso frecuente de ejemplos y definiciones.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703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Rasgos no lingüísticos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Empleo de ilustraciones.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Utilización de recursos tipográficos.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Subdivisión en apartados numerados.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z="1600"/>
                        <a:t>Colocación de títulos y subtítulos.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1769"/>
                  </a:ext>
                </a:extLst>
              </a:tr>
            </a:tbl>
          </a:graphicData>
        </a:graphic>
      </p:graphicFrame>
      <p:sp>
        <p:nvSpPr>
          <p:cNvPr id="7" name="Rectángulo: esquina doblada 6">
            <a:extLst>
              <a:ext uri="{FF2B5EF4-FFF2-40B4-BE49-F238E27FC236}">
                <a16:creationId xmlns:a16="http://schemas.microsoft.com/office/drawing/2014/main" id="{9B7D3481-7A16-41C2-8088-AB5B368CC459}"/>
              </a:ext>
            </a:extLst>
          </p:cNvPr>
          <p:cNvSpPr/>
          <p:nvPr/>
        </p:nvSpPr>
        <p:spPr>
          <a:xfrm>
            <a:off x="6233188" y="6297561"/>
            <a:ext cx="5888904" cy="545284"/>
          </a:xfrm>
          <a:prstGeom prst="foldedCorner">
            <a:avLst>
              <a:gd name="adj" fmla="val 180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b="1"/>
              <a:t>Adjetivos especificativos: </a:t>
            </a:r>
            <a:r>
              <a:rPr lang="es-ES" sz="1100"/>
              <a:t>delimitan el significado del sustantivo.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b="1"/>
              <a:t>Adjetivos explicativos: </a:t>
            </a:r>
            <a:r>
              <a:rPr lang="es-ES" sz="1100"/>
              <a:t>resaltan una cualidad propia e inherente del sustantivo</a:t>
            </a:r>
            <a:r>
              <a:rPr lang="es-ES" sz="1400"/>
              <a:t>.</a:t>
            </a:r>
            <a:endParaRPr lang="es-ES" sz="1400" b="1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05B822EC-5C95-4061-9915-A7BFFA51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97119"/>
            <a:ext cx="12276501" cy="4287571"/>
          </a:xfrm>
        </p:spPr>
        <p:txBody>
          <a:bodyPr anchor="t">
            <a:normAutofit/>
          </a:bodyPr>
          <a:lstStyle/>
          <a:p>
            <a:r>
              <a:rPr lang="es-ES" b="1"/>
              <a:t>Textos expositivos:</a:t>
            </a:r>
            <a:r>
              <a:rPr lang="es-ES"/>
              <a:t> tienen como intención transmitir información de una forma clara, precisa y ordenada.</a:t>
            </a:r>
          </a:p>
        </p:txBody>
      </p:sp>
    </p:spTree>
    <p:extLst>
      <p:ext uri="{BB962C8B-B14F-4D97-AF65-F5344CB8AC3E}">
        <p14:creationId xmlns:p14="http://schemas.microsoft.com/office/powerpoint/2010/main" val="420569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05570-2F54-4DFD-A750-AC664244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2. Rasgos de los textos expositivos (2)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9C117BF-DEC1-4576-A449-82F5B1BA1209}"/>
              </a:ext>
            </a:extLst>
          </p:cNvPr>
          <p:cNvSpPr txBox="1"/>
          <p:nvPr/>
        </p:nvSpPr>
        <p:spPr>
          <a:xfrm>
            <a:off x="10964411" y="7785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Pág.102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05B822EC-5C95-4061-9915-A7BFFA51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97119"/>
            <a:ext cx="12276501" cy="4287571"/>
          </a:xfrm>
        </p:spPr>
        <p:txBody>
          <a:bodyPr anchor="t">
            <a:normAutofit/>
          </a:bodyPr>
          <a:lstStyle/>
          <a:p>
            <a:r>
              <a:rPr lang="es-ES" b="1"/>
              <a:t>ESTRUCTURAS DE LOS TEXTOS EXPOSITIVOS: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Habitual: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ES"/>
              <a:t>Introducción / desarrollo / desenlace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Inductiva o sintetizante: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ES"/>
              <a:t>Ejemplos, datos o ideas secundarias / idea principal como deducción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Encuadrado: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ES"/>
              <a:t>Idea principal / ideas secundarias, ejemplos o datos / idea principal expresada de otra forma como refuerzo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ES"/>
              <a:t>Deductiva o analizante: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ES"/>
              <a:t>Idea principal / ejemplos, ideas secundarias o datos desarrollados a partir de la idea principal</a:t>
            </a:r>
          </a:p>
        </p:txBody>
      </p:sp>
    </p:spTree>
    <p:extLst>
      <p:ext uri="{BB962C8B-B14F-4D97-AF65-F5344CB8AC3E}">
        <p14:creationId xmlns:p14="http://schemas.microsoft.com/office/powerpoint/2010/main" val="132345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E3DDB-9B16-4C1C-B56C-E72A1DB4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 El sujeto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6A0CC0-F404-43A2-BD0E-0ADE72068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07" y="2473957"/>
            <a:ext cx="10554574" cy="1829596"/>
          </a:xfrm>
        </p:spPr>
        <p:txBody>
          <a:bodyPr anchor="t"/>
          <a:lstStyle/>
          <a:p>
            <a:r>
              <a:rPr lang="es-ES"/>
              <a:t>El </a:t>
            </a:r>
            <a:r>
              <a:rPr lang="es-ES" b="1"/>
              <a:t>sujeto</a:t>
            </a:r>
            <a:r>
              <a:rPr lang="es-ES"/>
              <a:t> concuerda en </a:t>
            </a:r>
            <a:r>
              <a:rPr lang="es-ES" u="sng"/>
              <a:t>número</a:t>
            </a:r>
            <a:r>
              <a:rPr lang="es-ES"/>
              <a:t> y </a:t>
            </a:r>
            <a:r>
              <a:rPr lang="es-ES" u="sng"/>
              <a:t>persona</a:t>
            </a:r>
            <a:r>
              <a:rPr lang="es-ES"/>
              <a:t> con el verbo.</a:t>
            </a:r>
          </a:p>
          <a:p>
            <a:r>
              <a:rPr lang="es-ES"/>
              <a:t>El sujeto no tiene posición </a:t>
            </a:r>
            <a:r>
              <a:rPr lang="es-ES" b="1"/>
              <a:t>fija</a:t>
            </a:r>
            <a:r>
              <a:rPr lang="es-ES"/>
              <a:t>.</a:t>
            </a:r>
          </a:p>
          <a:p>
            <a:r>
              <a:rPr lang="es-ES"/>
              <a:t>El sujeto no empieza por </a:t>
            </a:r>
            <a:r>
              <a:rPr lang="es-ES" b="1"/>
              <a:t>preposición</a:t>
            </a:r>
            <a:r>
              <a:rPr lang="es-ES"/>
              <a:t>.</a:t>
            </a:r>
          </a:p>
          <a:p>
            <a:r>
              <a:rPr lang="es-ES"/>
              <a:t>Los únicos pronombres personales que pueden hacer la función de sujeto son los </a:t>
            </a:r>
            <a:r>
              <a:rPr lang="es-ES" b="1"/>
              <a:t>tónicos</a:t>
            </a:r>
            <a:r>
              <a:rPr lang="es-ES"/>
              <a:t>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09E59E8-8907-4B22-8E59-5402A6B518D9}"/>
              </a:ext>
            </a:extLst>
          </p:cNvPr>
          <p:cNvSpPr txBox="1"/>
          <p:nvPr/>
        </p:nvSpPr>
        <p:spPr>
          <a:xfrm>
            <a:off x="10601280" y="7785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Pág.108-109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E1B151E-7302-4A8E-92E8-97F1F9144FEA}"/>
              </a:ext>
            </a:extLst>
          </p:cNvPr>
          <p:cNvSpPr/>
          <p:nvPr/>
        </p:nvSpPr>
        <p:spPr>
          <a:xfrm>
            <a:off x="264715" y="2348426"/>
            <a:ext cx="10833920" cy="1955127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3D982070-355B-41F1-BAC6-3D671AFBD5EA}"/>
              </a:ext>
            </a:extLst>
          </p:cNvPr>
          <p:cNvSpPr txBox="1">
            <a:spLocks/>
          </p:cNvSpPr>
          <p:nvPr/>
        </p:nvSpPr>
        <p:spPr>
          <a:xfrm>
            <a:off x="365707" y="5050697"/>
            <a:ext cx="10554574" cy="913876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El </a:t>
            </a:r>
            <a:r>
              <a:rPr lang="es-ES" b="1"/>
              <a:t>sujeto omitido</a:t>
            </a:r>
            <a:r>
              <a:rPr lang="es-ES"/>
              <a:t> es el sujeto que no se identifica en la oración:</a:t>
            </a:r>
          </a:p>
          <a:p>
            <a:pPr lvl="1"/>
            <a:r>
              <a:rPr lang="es-ES"/>
              <a:t>se conoce al fijarse en el </a:t>
            </a:r>
            <a:r>
              <a:rPr lang="es-ES" u="sng"/>
              <a:t>número</a:t>
            </a:r>
            <a:r>
              <a:rPr lang="es-ES"/>
              <a:t> y </a:t>
            </a:r>
            <a:r>
              <a:rPr lang="es-ES" u="sng"/>
              <a:t>persona</a:t>
            </a:r>
            <a:r>
              <a:rPr lang="es-ES"/>
              <a:t> a la que se refiere el verbo.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FFB1A0B-B4D5-4BB0-BF99-01A48B8E461C}"/>
              </a:ext>
            </a:extLst>
          </p:cNvPr>
          <p:cNvSpPr txBox="1"/>
          <p:nvPr/>
        </p:nvSpPr>
        <p:spPr>
          <a:xfrm>
            <a:off x="189214" y="4429084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</a:rPr>
              <a:t>EL SUJETO OMITIDO</a:t>
            </a:r>
          </a:p>
        </p:txBody>
      </p:sp>
    </p:spTree>
    <p:extLst>
      <p:ext uri="{BB962C8B-B14F-4D97-AF65-F5344CB8AC3E}">
        <p14:creationId xmlns:p14="http://schemas.microsoft.com/office/powerpoint/2010/main" val="295725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E3DDB-9B16-4C1C-B56C-E72A1DB4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3.1 Oraciones impersonales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6A0CC0-F404-43A2-BD0E-0ADE72068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07" y="2473957"/>
            <a:ext cx="10554574" cy="2836274"/>
          </a:xfrm>
        </p:spPr>
        <p:txBody>
          <a:bodyPr anchor="t"/>
          <a:lstStyle/>
          <a:p>
            <a:r>
              <a:rPr lang="es-ES" b="1"/>
              <a:t>Oración impersonal:</a:t>
            </a:r>
            <a:r>
              <a:rPr lang="es-ES"/>
              <a:t> oraciones que carecen de sujeto (no es omitido).</a:t>
            </a:r>
          </a:p>
          <a:p>
            <a:endParaRPr lang="es-ES" b="1"/>
          </a:p>
          <a:p>
            <a:r>
              <a:rPr lang="es-ES"/>
              <a:t>Las oraciones impersonales contienen: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b="1"/>
              <a:t>Verbos meteorológicos:</a:t>
            </a:r>
            <a:r>
              <a:rPr lang="es-ES"/>
              <a:t> </a:t>
            </a:r>
            <a:r>
              <a:rPr lang="es-ES" i="1"/>
              <a:t>llover, nevar, amanecer...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/>
              <a:t>Verbos</a:t>
            </a:r>
            <a:r>
              <a:rPr lang="es-ES" b="1"/>
              <a:t> </a:t>
            </a:r>
            <a:r>
              <a:rPr lang="es-ES" b="1" i="1"/>
              <a:t>hacer, ser, estar</a:t>
            </a:r>
            <a:r>
              <a:rPr lang="es-ES"/>
              <a:t> para expresar tiempo atmosférico y/o cronológico.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/>
              <a:t>Verbo </a:t>
            </a:r>
            <a:r>
              <a:rPr lang="es-ES" b="1"/>
              <a:t>haber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/>
              <a:t>Impersonal refleja o con </a:t>
            </a:r>
            <a:r>
              <a:rPr lang="es-ES" b="1"/>
              <a:t>se</a:t>
            </a:r>
            <a:r>
              <a:rPr lang="es-ES"/>
              <a:t>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09E59E8-8907-4B22-8E59-5402A6B518D9}"/>
              </a:ext>
            </a:extLst>
          </p:cNvPr>
          <p:cNvSpPr txBox="1"/>
          <p:nvPr/>
        </p:nvSpPr>
        <p:spPr>
          <a:xfrm>
            <a:off x="10601280" y="7785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Pág.108-109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E1B151E-7302-4A8E-92E8-97F1F9144FEA}"/>
              </a:ext>
            </a:extLst>
          </p:cNvPr>
          <p:cNvSpPr/>
          <p:nvPr/>
        </p:nvSpPr>
        <p:spPr>
          <a:xfrm>
            <a:off x="264715" y="2348427"/>
            <a:ext cx="10833920" cy="663222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898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984AD-2FA8-4ED0-9A1D-2B1BA92A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Poesía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0D2C29-C2FB-41B9-BDB2-6FF5C5FE2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763" y="2440399"/>
            <a:ext cx="10554574" cy="4287571"/>
          </a:xfrm>
        </p:spPr>
        <p:txBody>
          <a:bodyPr anchor="t">
            <a:normAutofit/>
          </a:bodyPr>
          <a:lstStyle/>
          <a:p>
            <a:r>
              <a:rPr lang="es-ES" b="1"/>
              <a:t>Yo lírico:</a:t>
            </a:r>
            <a:r>
              <a:rPr lang="es-ES"/>
              <a:t> personaje que crea el autor para manifestar las emociones que quiere transmitir.</a:t>
            </a:r>
          </a:p>
          <a:p>
            <a:pPr marL="0" indent="0">
              <a:buNone/>
            </a:pPr>
            <a:endParaRPr lang="es-ES"/>
          </a:p>
          <a:p>
            <a:r>
              <a:rPr lang="es-ES" b="1"/>
              <a:t>Prosa poética:</a:t>
            </a:r>
            <a:r>
              <a:rPr lang="es-ES"/>
              <a:t> textos que contienen los mismos elementos que la poesía escrita en verso pero usa la prosa.</a:t>
            </a:r>
          </a:p>
          <a:p>
            <a:endParaRPr lang="es-ES"/>
          </a:p>
          <a:p>
            <a:r>
              <a:rPr lang="es-ES"/>
              <a:t>Rasos de la prosa poética: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/>
              <a:t>La lengua se emplea con la intención de crear belleza.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/>
              <a:t>Se utilizan figuras literarias.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/>
              <a:t>Se expresan los sentimientos del “yo lírico”.</a:t>
            </a:r>
          </a:p>
          <a:p>
            <a:pPr lvl="1">
              <a:buFont typeface="Wingdings 2" panose="05020102010507070707" pitchFamily="18" charset="2"/>
              <a:buChar char="P"/>
            </a:pPr>
            <a:r>
              <a:rPr lang="es-ES"/>
              <a:t>Posee la musicalidad y expresividad del género aunque no cuente con métrica y rima.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9A71ABF-90C0-4ECF-B3EA-F64DFE74E4D8}"/>
              </a:ext>
            </a:extLst>
          </p:cNvPr>
          <p:cNvSpPr/>
          <p:nvPr/>
        </p:nvSpPr>
        <p:spPr>
          <a:xfrm>
            <a:off x="264715" y="2440399"/>
            <a:ext cx="10833920" cy="38669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1B6811F-E18E-4C48-B559-9B28EBDD1A02}"/>
              </a:ext>
            </a:extLst>
          </p:cNvPr>
          <p:cNvSpPr/>
          <p:nvPr/>
        </p:nvSpPr>
        <p:spPr>
          <a:xfrm>
            <a:off x="264715" y="3193862"/>
            <a:ext cx="10833920" cy="75735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9CBA16-6FD8-4A77-BE91-F8087C82612D}"/>
              </a:ext>
            </a:extLst>
          </p:cNvPr>
          <p:cNvSpPr txBox="1"/>
          <p:nvPr/>
        </p:nvSpPr>
        <p:spPr>
          <a:xfrm>
            <a:off x="10609992" y="4777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Pág.112-113</a:t>
            </a:r>
          </a:p>
        </p:txBody>
      </p:sp>
    </p:spTree>
    <p:extLst>
      <p:ext uri="{BB962C8B-B14F-4D97-AF65-F5344CB8AC3E}">
        <p14:creationId xmlns:p14="http://schemas.microsoft.com/office/powerpoint/2010/main" val="2877623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1028</TotalTime>
  <Words>2523</Words>
  <Application>Microsoft Office PowerPoint</Application>
  <PresentationFormat>Panorámica</PresentationFormat>
  <Paragraphs>451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Century Gothic</vt:lpstr>
      <vt:lpstr>Courier New</vt:lpstr>
      <vt:lpstr>Wingdings</vt:lpstr>
      <vt:lpstr>Wingdings 2</vt:lpstr>
      <vt:lpstr>Citable</vt:lpstr>
      <vt:lpstr>Examen castellano: unidades 4 y 5</vt:lpstr>
      <vt:lpstr>Índice</vt:lpstr>
      <vt:lpstr>1. Adecuación del mensaje</vt:lpstr>
      <vt:lpstr>Presentación de PowerPoint</vt:lpstr>
      <vt:lpstr>2. Rasgos de los textos expositivos</vt:lpstr>
      <vt:lpstr>2. Rasgos de los textos expositivos (2)</vt:lpstr>
      <vt:lpstr>3. El sujeto</vt:lpstr>
      <vt:lpstr>3.1 Oraciones impersonales</vt:lpstr>
      <vt:lpstr>Poesía</vt:lpstr>
      <vt:lpstr>Poesía (2)</vt:lpstr>
      <vt:lpstr>Poesía (3)</vt:lpstr>
      <vt:lpstr>Poesía (4)</vt:lpstr>
      <vt:lpstr>Poesía (5)</vt:lpstr>
      <vt:lpstr>Égloga</vt:lpstr>
      <vt:lpstr>Canción</vt:lpstr>
      <vt:lpstr>Presentación de PowerPoint</vt:lpstr>
      <vt:lpstr>Presentación de PowerPoint</vt:lpstr>
      <vt:lpstr>Derivación (3)</vt:lpstr>
      <vt:lpstr>Derivación (4)</vt:lpstr>
      <vt:lpstr>Derivación (5)</vt:lpstr>
      <vt:lpstr>Funciones de la coma</vt:lpstr>
      <vt:lpstr>Funciones de la coma (2)</vt:lpstr>
      <vt:lpstr>Elementos deícticos</vt:lpstr>
      <vt:lpstr>Grupos sintácticos</vt:lpstr>
      <vt:lpstr>Tipos de estrofas</vt:lpstr>
      <vt:lpstr>Tipos de estrofas (2)</vt:lpstr>
      <vt:lpstr>Oda</vt:lpstr>
      <vt:lpstr>Palabras compuestas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castellano: unidades 4 y 5</dc:title>
  <dc:creator>Eva Arnau</dc:creator>
  <cp:lastModifiedBy>Eva Arnau</cp:lastModifiedBy>
  <cp:revision>51</cp:revision>
  <dcterms:created xsi:type="dcterms:W3CDTF">2021-02-22T13:14:26Z</dcterms:created>
  <dcterms:modified xsi:type="dcterms:W3CDTF">2021-02-26T15:41:22Z</dcterms:modified>
</cp:coreProperties>
</file>