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notesMasterIdLst>
    <p:notesMasterId r:id="rId25"/>
  </p:notesMasterIdLst>
  <p:sldIdLst>
    <p:sldId id="256" r:id="rId2"/>
    <p:sldId id="257" r:id="rId3"/>
    <p:sldId id="258" r:id="rId4"/>
    <p:sldId id="27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F5386E-A060-4594-B9CA-8CFC149AF635}" type="datetimeFigureOut">
              <a:rPr lang="es-ES" smtClean="0"/>
              <a:t>06/02/2021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8A753D-041E-418F-93A2-32089F998B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9853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gradFill flip="none" rotWithShape="1">
          <a:gsLst>
            <a:gs pos="0">
              <a:srgbClr val="B1DDFF"/>
            </a:gs>
            <a:gs pos="100000">
              <a:srgbClr val="B1DDFF">
                <a:lumMod val="64000"/>
                <a:lumOff val="36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12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368300" ty="20320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226EFC3F-6A5B-4770-884A-5F6E176ECF86}" type="datetime1">
              <a:rPr lang="en-US" smtClean="0"/>
              <a:t>2/6/2021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FDAA3-DCEC-4A70-A895-E9F2F8952647}" type="datetime1">
              <a:rPr lang="en-US" smtClean="0"/>
              <a:t>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BBA13-56B4-4A95-BCCF-71128688E0D4}" type="datetime1">
              <a:rPr lang="en-US" smtClean="0"/>
              <a:t>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70C01-6399-442E-B149-7C41A680B122}" type="datetime1">
              <a:rPr lang="en-US" smtClean="0"/>
              <a:t>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gradFill flip="none" rotWithShape="1">
          <a:gsLst>
            <a:gs pos="0">
              <a:schemeClr val="bg2">
                <a:tint val="80000"/>
                <a:shade val="100000"/>
                <a:satMod val="300000"/>
              </a:schemeClr>
            </a:gs>
            <a:gs pos="100000">
              <a:srgbClr val="B1DDFF">
                <a:lumMod val="64000"/>
                <a:lumOff val="36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12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68300" ty="20320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bg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0731B99-4A73-4309-BA53-D07718474EF1}" type="datetime1">
              <a:rPr lang="en-US" smtClean="0"/>
              <a:t>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995D5-BC1D-49CA-83CA-BA22B57A28B6}" type="datetime1">
              <a:rPr lang="en-US" smtClean="0"/>
              <a:t>2/6/2021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C27CD-A268-4804-B655-9DCEC7763EE9}" type="datetime1">
              <a:rPr lang="en-US" smtClean="0"/>
              <a:t>2/6/2021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740A5-BBF7-4F5B-A58A-089349272BB5}" type="datetime1">
              <a:rPr lang="en-US" smtClean="0"/>
              <a:t>2/6/2021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F69C1-1C97-4E0C-B400-69DD65CB29A8}" type="datetime1">
              <a:rPr lang="en-US" smtClean="0"/>
              <a:t>2/6/2021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E4D63-1766-491A-8178-A4E3E21A3F22}" type="datetime1">
              <a:rPr lang="en-US" smtClean="0"/>
              <a:t>2/6/2021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rgbClr val="969696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12700" dist="381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D5DC2EB1-C542-4215-95DE-9249DACD334B}" type="datetime1">
              <a:rPr lang="en-US" smtClean="0"/>
              <a:t>2/6/2021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 lang="en-US" sz="1000" kern="12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12700" dist="381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D230177-CA57-4A74-AF85-DA2FD8357A4B}" type="datetime1">
              <a:rPr lang="en-US" smtClean="0"/>
              <a:t>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14667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42D503-9B6E-4AA1-818C-05239E0AEB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/>
              <a:t>examen valencià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78AEA11-EA4D-4636-A0A7-24ABB9658D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/>
              <a:t>Temas 2 i 3 (part d’un i de l’altre)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4048CB6-E388-4505-9405-98B940F5E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593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EC7866-F09C-46F6-A606-ACAADE304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074" y="466425"/>
            <a:ext cx="10058400" cy="800312"/>
          </a:xfrm>
        </p:spPr>
        <p:txBody>
          <a:bodyPr/>
          <a:lstStyle/>
          <a:p>
            <a:r>
              <a:rPr lang="es-ES"/>
              <a:t>Pronoms forts i febles</a:t>
            </a: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7462EF41-5EB3-4E76-8FE3-07EECB6F45A2}"/>
              </a:ext>
            </a:extLst>
          </p:cNvPr>
          <p:cNvCxnSpPr/>
          <p:nvPr/>
        </p:nvCxnSpPr>
        <p:spPr>
          <a:xfrm>
            <a:off x="528506" y="1266737"/>
            <a:ext cx="10947633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CuadroTexto 3">
            <a:extLst>
              <a:ext uri="{FF2B5EF4-FFF2-40B4-BE49-F238E27FC236}">
                <a16:creationId xmlns:a16="http://schemas.microsoft.com/office/drawing/2014/main" id="{1E5E4021-AD55-41B9-B553-58FC1CE18D47}"/>
              </a:ext>
            </a:extLst>
          </p:cNvPr>
          <p:cNvSpPr txBox="1"/>
          <p:nvPr/>
        </p:nvSpPr>
        <p:spPr>
          <a:xfrm>
            <a:off x="58724" y="0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>
                <a:solidFill>
                  <a:schemeClr val="tx2"/>
                </a:solidFill>
              </a:rPr>
              <a:t>Pàg 48--52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DE0C51C-DF3D-41C3-AEDB-0690658E4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10</a:t>
            </a:fld>
            <a:endParaRPr lang="en-U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D9952A7-3BF1-44D2-AFB4-F7CB12F5FB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6956" y="1266737"/>
            <a:ext cx="9630732" cy="5444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975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EC7866-F09C-46F6-A606-ACAADE304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074" y="466425"/>
            <a:ext cx="10058400" cy="800312"/>
          </a:xfrm>
        </p:spPr>
        <p:txBody>
          <a:bodyPr/>
          <a:lstStyle/>
          <a:p>
            <a:r>
              <a:rPr lang="es-ES"/>
              <a:t>Pronoms forts i febles</a:t>
            </a: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7462EF41-5EB3-4E76-8FE3-07EECB6F45A2}"/>
              </a:ext>
            </a:extLst>
          </p:cNvPr>
          <p:cNvCxnSpPr/>
          <p:nvPr/>
        </p:nvCxnSpPr>
        <p:spPr>
          <a:xfrm>
            <a:off x="528506" y="1266737"/>
            <a:ext cx="10947633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CuadroTexto 3">
            <a:extLst>
              <a:ext uri="{FF2B5EF4-FFF2-40B4-BE49-F238E27FC236}">
                <a16:creationId xmlns:a16="http://schemas.microsoft.com/office/drawing/2014/main" id="{1E5E4021-AD55-41B9-B553-58FC1CE18D47}"/>
              </a:ext>
            </a:extLst>
          </p:cNvPr>
          <p:cNvSpPr txBox="1"/>
          <p:nvPr/>
        </p:nvSpPr>
        <p:spPr>
          <a:xfrm>
            <a:off x="58724" y="0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>
                <a:solidFill>
                  <a:schemeClr val="tx2"/>
                </a:solidFill>
              </a:rPr>
              <a:t>Pàg 48--52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DE0C51C-DF3D-41C3-AEDB-0690658E4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11</a:t>
            </a:fld>
            <a:endParaRPr lang="en-U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8CF9685-FBE7-48DE-9600-037AA091A3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376" y="1278483"/>
            <a:ext cx="9711891" cy="5484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8790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EC7866-F09C-46F6-A606-ACAADE304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074" y="466425"/>
            <a:ext cx="10058400" cy="800312"/>
          </a:xfrm>
        </p:spPr>
        <p:txBody>
          <a:bodyPr/>
          <a:lstStyle/>
          <a:p>
            <a:r>
              <a:rPr lang="es-ES"/>
              <a:t>Verbs regulars: FUTUR</a:t>
            </a: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7462EF41-5EB3-4E76-8FE3-07EECB6F45A2}"/>
              </a:ext>
            </a:extLst>
          </p:cNvPr>
          <p:cNvCxnSpPr/>
          <p:nvPr/>
        </p:nvCxnSpPr>
        <p:spPr>
          <a:xfrm>
            <a:off x="528506" y="1266737"/>
            <a:ext cx="10947633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CuadroTexto 3">
            <a:extLst>
              <a:ext uri="{FF2B5EF4-FFF2-40B4-BE49-F238E27FC236}">
                <a16:creationId xmlns:a16="http://schemas.microsoft.com/office/drawing/2014/main" id="{1E5E4021-AD55-41B9-B553-58FC1CE18D47}"/>
              </a:ext>
            </a:extLst>
          </p:cNvPr>
          <p:cNvSpPr txBox="1"/>
          <p:nvPr/>
        </p:nvSpPr>
        <p:spPr>
          <a:xfrm>
            <a:off x="58724" y="0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>
                <a:solidFill>
                  <a:schemeClr val="tx2"/>
                </a:solidFill>
              </a:rPr>
              <a:t>Pàg 31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DE0C51C-DF3D-41C3-AEDB-0690658E4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latin typeface="+mj-lt"/>
              </a:rPr>
              <a:t>12</a:t>
            </a:fld>
            <a:endParaRPr lang="en-US" dirty="0">
              <a:latin typeface="+mj-lt"/>
            </a:endParaRPr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153116DC-9F7B-481C-8F22-7B73EF454AE5}"/>
              </a:ext>
            </a:extLst>
          </p:cNvPr>
          <p:cNvSpPr txBox="1">
            <a:spLocks/>
          </p:cNvSpPr>
          <p:nvPr/>
        </p:nvSpPr>
        <p:spPr>
          <a:xfrm>
            <a:off x="650797" y="2486968"/>
            <a:ext cx="2857214" cy="603320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Courier New" panose="02070309020205020404" pitchFamily="49" charset="0"/>
              <a:buChar char="o"/>
            </a:pPr>
            <a:r>
              <a:rPr lang="es-ES" sz="3200">
                <a:latin typeface="The Hand" panose="03070502030502020204" pitchFamily="66" charset="0"/>
              </a:rPr>
              <a:t>1ª conjugació (-AR):</a:t>
            </a:r>
          </a:p>
        </p:txBody>
      </p:sp>
      <p:graphicFrame>
        <p:nvGraphicFramePr>
          <p:cNvPr id="9" name="Tabla 4">
            <a:extLst>
              <a:ext uri="{FF2B5EF4-FFF2-40B4-BE49-F238E27FC236}">
                <a16:creationId xmlns:a16="http://schemas.microsoft.com/office/drawing/2014/main" id="{57C9ABEF-B91C-4032-962A-FB0D1547A0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449660"/>
              </p:ext>
            </p:extLst>
          </p:nvPr>
        </p:nvGraphicFramePr>
        <p:xfrm>
          <a:off x="1291536" y="3448861"/>
          <a:ext cx="866775" cy="14395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6775">
                  <a:extLst>
                    <a:ext uri="{9D8B030D-6E8A-4147-A177-3AD203B41FA5}">
                      <a16:colId xmlns:a16="http://schemas.microsoft.com/office/drawing/2014/main" val="275965337"/>
                    </a:ext>
                  </a:extLst>
                </a:gridCol>
              </a:tblGrid>
              <a:tr h="491194">
                <a:tc>
                  <a:txBody>
                    <a:bodyPr/>
                    <a:lstStyle/>
                    <a:p>
                      <a:r>
                        <a:rPr lang="es-ES" sz="2400">
                          <a:latin typeface="The Hand" panose="03070502030502020204" pitchFamily="66" charset="0"/>
                        </a:rPr>
                        <a:t>Ball</a:t>
                      </a:r>
                      <a:r>
                        <a:rPr lang="es-ES" sz="2400" strike="noStrike" baseline="0">
                          <a:latin typeface="The Hand" panose="03070502030502020204" pitchFamily="66" charset="0"/>
                        </a:rPr>
                        <a:t>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8151365"/>
                  </a:ext>
                </a:extLst>
              </a:tr>
              <a:tr h="491194">
                <a:tc>
                  <a:txBody>
                    <a:bodyPr/>
                    <a:lstStyle/>
                    <a:p>
                      <a:r>
                        <a:rPr lang="es-ES" sz="2400" strike="noStrike">
                          <a:latin typeface="The Hand" panose="03070502030502020204" pitchFamily="66" charset="0"/>
                        </a:rPr>
                        <a:t>Cant</a:t>
                      </a:r>
                      <a:r>
                        <a:rPr lang="es-ES" sz="2400" strike="noStrike" baseline="0">
                          <a:latin typeface="The Hand" panose="03070502030502020204" pitchFamily="66" charset="0"/>
                        </a:rPr>
                        <a:t>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1748230"/>
                  </a:ext>
                </a:extLst>
              </a:tr>
              <a:tr h="353146">
                <a:tc>
                  <a:txBody>
                    <a:bodyPr/>
                    <a:lstStyle/>
                    <a:p>
                      <a:r>
                        <a:rPr lang="es-ES" sz="2400" strike="noStrike">
                          <a:latin typeface="The Hand" panose="03070502030502020204" pitchFamily="66" charset="0"/>
                        </a:rPr>
                        <a:t>Compr</a:t>
                      </a:r>
                      <a:r>
                        <a:rPr lang="es-ES" sz="2400" strike="noStrike" baseline="0">
                          <a:latin typeface="The Hand" panose="03070502030502020204" pitchFamily="66" charset="0"/>
                        </a:rPr>
                        <a:t>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088262"/>
                  </a:ext>
                </a:extLst>
              </a:tr>
            </a:tbl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E2CAB01B-E713-457E-AAC7-3C4E6208683B}"/>
              </a:ext>
            </a:extLst>
          </p:cNvPr>
          <p:cNvSpPr txBox="1"/>
          <p:nvPr/>
        </p:nvSpPr>
        <p:spPr>
          <a:xfrm>
            <a:off x="2477795" y="3049165"/>
            <a:ext cx="12817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>
                <a:latin typeface="The Hand" panose="03070502030502020204" pitchFamily="66" charset="0"/>
              </a:rPr>
              <a:t>Jo: </a:t>
            </a:r>
            <a:r>
              <a:rPr lang="es-ES" sz="2400" u="sng">
                <a:latin typeface="The Hand" panose="03070502030502020204" pitchFamily="66" charset="0"/>
              </a:rPr>
              <a:t>-é</a:t>
            </a:r>
          </a:p>
          <a:p>
            <a:r>
              <a:rPr lang="es-ES" sz="2400">
                <a:latin typeface="The Hand" panose="03070502030502020204" pitchFamily="66" charset="0"/>
              </a:rPr>
              <a:t>Tu: </a:t>
            </a:r>
            <a:r>
              <a:rPr lang="es-ES" sz="2400" u="sng">
                <a:latin typeface="The Hand" panose="03070502030502020204" pitchFamily="66" charset="0"/>
              </a:rPr>
              <a:t>-às</a:t>
            </a:r>
          </a:p>
          <a:p>
            <a:r>
              <a:rPr lang="es-ES" sz="2400">
                <a:latin typeface="The Hand" panose="03070502030502020204" pitchFamily="66" charset="0"/>
              </a:rPr>
              <a:t>Ell/Ella: -</a:t>
            </a:r>
            <a:r>
              <a:rPr lang="es-ES" sz="2400" u="sng">
                <a:latin typeface="The Hand" panose="03070502030502020204" pitchFamily="66" charset="0"/>
              </a:rPr>
              <a:t>à</a:t>
            </a:r>
          </a:p>
          <a:p>
            <a:r>
              <a:rPr lang="es-ES" sz="2400">
                <a:latin typeface="The Hand" panose="03070502030502020204" pitchFamily="66" charset="0"/>
              </a:rPr>
              <a:t>Nosaltres: </a:t>
            </a:r>
            <a:r>
              <a:rPr lang="es-ES" sz="2400" u="sng">
                <a:latin typeface="The Hand" panose="03070502030502020204" pitchFamily="66" charset="0"/>
              </a:rPr>
              <a:t>-em</a:t>
            </a:r>
          </a:p>
          <a:p>
            <a:r>
              <a:rPr lang="es-ES" sz="2400">
                <a:latin typeface="The Hand" panose="03070502030502020204" pitchFamily="66" charset="0"/>
              </a:rPr>
              <a:t>Vosaltres: </a:t>
            </a:r>
            <a:r>
              <a:rPr lang="es-ES" sz="2400" u="sng">
                <a:latin typeface="The Hand" panose="03070502030502020204" pitchFamily="66" charset="0"/>
              </a:rPr>
              <a:t>-eu</a:t>
            </a:r>
          </a:p>
          <a:p>
            <a:r>
              <a:rPr lang="es-ES" sz="2400">
                <a:latin typeface="The Hand" panose="03070502030502020204" pitchFamily="66" charset="0"/>
              </a:rPr>
              <a:t>Ells/elles: </a:t>
            </a:r>
            <a:r>
              <a:rPr lang="es-ES" sz="2400" u="sng">
                <a:latin typeface="The Hand" panose="03070502030502020204" pitchFamily="66" charset="0"/>
              </a:rPr>
              <a:t>-an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99B2C6A-C815-4AA2-BCF8-2385290C3E21}"/>
              </a:ext>
            </a:extLst>
          </p:cNvPr>
          <p:cNvSpPr txBox="1"/>
          <p:nvPr/>
        </p:nvSpPr>
        <p:spPr>
          <a:xfrm>
            <a:off x="2295707" y="3049165"/>
            <a:ext cx="2278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>
                <a:latin typeface="The Hand" panose="03070502030502020204" pitchFamily="66" charset="0"/>
              </a:rPr>
              <a:t>+</a:t>
            </a:r>
          </a:p>
          <a:p>
            <a:r>
              <a:rPr lang="es-ES" sz="2400">
                <a:latin typeface="The Hand" panose="03070502030502020204" pitchFamily="66" charset="0"/>
              </a:rPr>
              <a:t>+</a:t>
            </a:r>
          </a:p>
          <a:p>
            <a:r>
              <a:rPr lang="es-ES" sz="2400">
                <a:latin typeface="The Hand" panose="03070502030502020204" pitchFamily="66" charset="0"/>
              </a:rPr>
              <a:t>+</a:t>
            </a:r>
          </a:p>
          <a:p>
            <a:r>
              <a:rPr lang="es-ES" sz="2400">
                <a:latin typeface="The Hand" panose="03070502030502020204" pitchFamily="66" charset="0"/>
              </a:rPr>
              <a:t>+</a:t>
            </a:r>
          </a:p>
          <a:p>
            <a:r>
              <a:rPr lang="es-ES" sz="2400">
                <a:latin typeface="The Hand" panose="03070502030502020204" pitchFamily="66" charset="0"/>
              </a:rPr>
              <a:t>+</a:t>
            </a:r>
          </a:p>
          <a:p>
            <a:r>
              <a:rPr lang="es-ES" sz="2400">
                <a:latin typeface="The Hand" panose="03070502030502020204" pitchFamily="66" charset="0"/>
              </a:rPr>
              <a:t>+</a:t>
            </a:r>
          </a:p>
        </p:txBody>
      </p:sp>
      <p:sp>
        <p:nvSpPr>
          <p:cNvPr id="12" name="Abrir llave 11">
            <a:extLst>
              <a:ext uri="{FF2B5EF4-FFF2-40B4-BE49-F238E27FC236}">
                <a16:creationId xmlns:a16="http://schemas.microsoft.com/office/drawing/2014/main" id="{B1F4C7CC-B63E-4B04-A80F-6BA942975514}"/>
              </a:ext>
            </a:extLst>
          </p:cNvPr>
          <p:cNvSpPr/>
          <p:nvPr/>
        </p:nvSpPr>
        <p:spPr>
          <a:xfrm>
            <a:off x="2295707" y="3160340"/>
            <a:ext cx="45719" cy="2085975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latin typeface="The Hand" panose="03070502030502020204" pitchFamily="66" charset="0"/>
            </a:endParaRPr>
          </a:p>
        </p:txBody>
      </p:sp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9ADA8166-2A20-4F76-844D-5DBA139AADFB}"/>
              </a:ext>
            </a:extLst>
          </p:cNvPr>
          <p:cNvSpPr txBox="1">
            <a:spLocks/>
          </p:cNvSpPr>
          <p:nvPr/>
        </p:nvSpPr>
        <p:spPr>
          <a:xfrm>
            <a:off x="3759539" y="2451743"/>
            <a:ext cx="3333750" cy="6887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Courier New" panose="02070309020205020404" pitchFamily="49" charset="0"/>
              <a:buChar char="o"/>
            </a:pPr>
            <a:r>
              <a:rPr lang="es-ES" sz="3200">
                <a:latin typeface="The Hand" panose="03070502030502020204" pitchFamily="66" charset="0"/>
              </a:rPr>
              <a:t>2ª conjugació (-ER/-RE):</a:t>
            </a:r>
          </a:p>
        </p:txBody>
      </p:sp>
      <p:graphicFrame>
        <p:nvGraphicFramePr>
          <p:cNvPr id="14" name="Tabla 4">
            <a:extLst>
              <a:ext uri="{FF2B5EF4-FFF2-40B4-BE49-F238E27FC236}">
                <a16:creationId xmlns:a16="http://schemas.microsoft.com/office/drawing/2014/main" id="{7EA22AB7-3EBD-4574-96EB-30C31266AD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5709297"/>
              </p:ext>
            </p:extLst>
          </p:nvPr>
        </p:nvGraphicFramePr>
        <p:xfrm>
          <a:off x="4237401" y="3439550"/>
          <a:ext cx="1733550" cy="14395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6775">
                  <a:extLst>
                    <a:ext uri="{9D8B030D-6E8A-4147-A177-3AD203B41FA5}">
                      <a16:colId xmlns:a16="http://schemas.microsoft.com/office/drawing/2014/main" val="275965337"/>
                    </a:ext>
                  </a:extLst>
                </a:gridCol>
                <a:gridCol w="866775">
                  <a:extLst>
                    <a:ext uri="{9D8B030D-6E8A-4147-A177-3AD203B41FA5}">
                      <a16:colId xmlns:a16="http://schemas.microsoft.com/office/drawing/2014/main" val="1784699100"/>
                    </a:ext>
                  </a:extLst>
                </a:gridCol>
              </a:tblGrid>
              <a:tr h="491194">
                <a:tc>
                  <a:txBody>
                    <a:bodyPr/>
                    <a:lstStyle/>
                    <a:p>
                      <a:r>
                        <a:rPr lang="es-ES" sz="2400">
                          <a:latin typeface="The Hand" panose="03070502030502020204" pitchFamily="66" charset="0"/>
                        </a:rPr>
                        <a:t>Perd</a:t>
                      </a:r>
                      <a:r>
                        <a:rPr lang="es-ES" sz="2400" strike="sngStrike" baseline="0">
                          <a:latin typeface="The Hand" panose="03070502030502020204" pitchFamily="66" charset="0"/>
                        </a:rPr>
                        <a:t>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>
                          <a:latin typeface="The Hand" panose="03070502030502020204" pitchFamily="66" charset="0"/>
                        </a:rPr>
                        <a:t>Perd-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8151365"/>
                  </a:ext>
                </a:extLst>
              </a:tr>
              <a:tr h="491194">
                <a:tc>
                  <a:txBody>
                    <a:bodyPr/>
                    <a:lstStyle/>
                    <a:p>
                      <a:r>
                        <a:rPr lang="es-ES" sz="2400">
                          <a:latin typeface="The Hand" panose="03070502030502020204" pitchFamily="66" charset="0"/>
                        </a:rPr>
                        <a:t>Tém</a:t>
                      </a:r>
                      <a:r>
                        <a:rPr lang="es-ES" sz="2400" strike="sngStrike" baseline="0">
                          <a:latin typeface="The Hand" panose="03070502030502020204" pitchFamily="66" charset="0"/>
                        </a:rPr>
                        <a:t>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>
                          <a:latin typeface="The Hand" panose="03070502030502020204" pitchFamily="66" charset="0"/>
                        </a:rPr>
                        <a:t>Temer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1748230"/>
                  </a:ext>
                </a:extLst>
              </a:tr>
              <a:tr h="353146">
                <a:tc>
                  <a:txBody>
                    <a:bodyPr/>
                    <a:lstStyle/>
                    <a:p>
                      <a:r>
                        <a:rPr lang="es-ES" sz="2400">
                          <a:latin typeface="The Hand" panose="03070502030502020204" pitchFamily="66" charset="0"/>
                        </a:rPr>
                        <a:t>Cór</a:t>
                      </a:r>
                      <a:r>
                        <a:rPr lang="es-ES" sz="2400" strike="noStrike" baseline="0">
                          <a:latin typeface="The Hand" panose="03070502030502020204" pitchFamily="66" charset="0"/>
                        </a:rPr>
                        <a:t>r</a:t>
                      </a:r>
                      <a:r>
                        <a:rPr lang="es-ES" sz="2400" strike="sngStrike" baseline="0">
                          <a:latin typeface="The Hand" panose="03070502030502020204" pitchFamily="66" charset="0"/>
                        </a:rPr>
                        <a:t>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>
                          <a:latin typeface="The Hand" panose="03070502030502020204" pitchFamily="66" charset="0"/>
                        </a:rPr>
                        <a:t>Correr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088262"/>
                  </a:ext>
                </a:extLst>
              </a:tr>
            </a:tbl>
          </a:graphicData>
        </a:graphic>
      </p:graphicFrame>
      <p:sp>
        <p:nvSpPr>
          <p:cNvPr id="15" name="CuadroTexto 14">
            <a:extLst>
              <a:ext uri="{FF2B5EF4-FFF2-40B4-BE49-F238E27FC236}">
                <a16:creationId xmlns:a16="http://schemas.microsoft.com/office/drawing/2014/main" id="{9D59F838-51EB-4662-9454-6B68D60B639E}"/>
              </a:ext>
            </a:extLst>
          </p:cNvPr>
          <p:cNvSpPr txBox="1"/>
          <p:nvPr/>
        </p:nvSpPr>
        <p:spPr>
          <a:xfrm>
            <a:off x="6289408" y="3114719"/>
            <a:ext cx="12817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>
                <a:latin typeface="The Hand" panose="03070502030502020204" pitchFamily="66" charset="0"/>
              </a:rPr>
              <a:t>Jo: -</a:t>
            </a:r>
            <a:r>
              <a:rPr lang="es-ES" sz="2400" u="sng">
                <a:latin typeface="The Hand" panose="03070502030502020204" pitchFamily="66" charset="0"/>
              </a:rPr>
              <a:t>é</a:t>
            </a:r>
          </a:p>
          <a:p>
            <a:r>
              <a:rPr lang="es-ES" sz="2400">
                <a:latin typeface="The Hand" panose="03070502030502020204" pitchFamily="66" charset="0"/>
              </a:rPr>
              <a:t>Tu: </a:t>
            </a:r>
            <a:r>
              <a:rPr lang="es-ES" sz="2400" u="sng">
                <a:latin typeface="The Hand" panose="03070502030502020204" pitchFamily="66" charset="0"/>
              </a:rPr>
              <a:t>-às</a:t>
            </a:r>
          </a:p>
          <a:p>
            <a:r>
              <a:rPr lang="es-ES" sz="2400">
                <a:latin typeface="The Hand" panose="03070502030502020204" pitchFamily="66" charset="0"/>
              </a:rPr>
              <a:t>Ell/Ella: </a:t>
            </a:r>
            <a:r>
              <a:rPr lang="es-ES" sz="2400" u="sng">
                <a:latin typeface="The Hand" panose="03070502030502020204" pitchFamily="66" charset="0"/>
              </a:rPr>
              <a:t>-à</a:t>
            </a:r>
          </a:p>
          <a:p>
            <a:r>
              <a:rPr lang="es-ES" sz="2400">
                <a:latin typeface="The Hand" panose="03070502030502020204" pitchFamily="66" charset="0"/>
              </a:rPr>
              <a:t>Nosaltres: </a:t>
            </a:r>
            <a:r>
              <a:rPr lang="es-ES" sz="2400" u="sng">
                <a:latin typeface="The Hand" panose="03070502030502020204" pitchFamily="66" charset="0"/>
              </a:rPr>
              <a:t>-em</a:t>
            </a:r>
          </a:p>
          <a:p>
            <a:r>
              <a:rPr lang="es-ES" sz="2400">
                <a:latin typeface="The Hand" panose="03070502030502020204" pitchFamily="66" charset="0"/>
              </a:rPr>
              <a:t>Vosaltres: </a:t>
            </a:r>
            <a:r>
              <a:rPr lang="es-ES" sz="2400" u="sng">
                <a:latin typeface="The Hand" panose="03070502030502020204" pitchFamily="66" charset="0"/>
              </a:rPr>
              <a:t>-eu</a:t>
            </a:r>
          </a:p>
          <a:p>
            <a:r>
              <a:rPr lang="es-ES" sz="2400">
                <a:latin typeface="The Hand" panose="03070502030502020204" pitchFamily="66" charset="0"/>
              </a:rPr>
              <a:t>Ells/elles: </a:t>
            </a:r>
            <a:r>
              <a:rPr lang="es-ES" sz="2400" u="sng">
                <a:latin typeface="The Hand" panose="03070502030502020204" pitchFamily="66" charset="0"/>
              </a:rPr>
              <a:t>-an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BB07B7BD-4848-4665-A771-46D5D718F035}"/>
              </a:ext>
            </a:extLst>
          </p:cNvPr>
          <p:cNvSpPr txBox="1"/>
          <p:nvPr/>
        </p:nvSpPr>
        <p:spPr>
          <a:xfrm>
            <a:off x="6107320" y="3114719"/>
            <a:ext cx="2848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>
                <a:latin typeface="The Hand" panose="03070502030502020204" pitchFamily="66" charset="0"/>
              </a:rPr>
              <a:t>+</a:t>
            </a:r>
          </a:p>
          <a:p>
            <a:r>
              <a:rPr lang="es-ES" sz="2400">
                <a:latin typeface="The Hand" panose="03070502030502020204" pitchFamily="66" charset="0"/>
              </a:rPr>
              <a:t>+</a:t>
            </a:r>
          </a:p>
          <a:p>
            <a:r>
              <a:rPr lang="es-ES" sz="2400">
                <a:latin typeface="The Hand" panose="03070502030502020204" pitchFamily="66" charset="0"/>
              </a:rPr>
              <a:t>+</a:t>
            </a:r>
          </a:p>
          <a:p>
            <a:r>
              <a:rPr lang="es-ES" sz="2400">
                <a:latin typeface="The Hand" panose="03070502030502020204" pitchFamily="66" charset="0"/>
              </a:rPr>
              <a:t>+</a:t>
            </a:r>
          </a:p>
          <a:p>
            <a:r>
              <a:rPr lang="es-ES" sz="2400">
                <a:latin typeface="The Hand" panose="03070502030502020204" pitchFamily="66" charset="0"/>
              </a:rPr>
              <a:t>+</a:t>
            </a:r>
          </a:p>
          <a:p>
            <a:r>
              <a:rPr lang="es-ES" sz="2400">
                <a:latin typeface="The Hand" panose="03070502030502020204" pitchFamily="66" charset="0"/>
              </a:rPr>
              <a:t>+</a:t>
            </a:r>
          </a:p>
        </p:txBody>
      </p:sp>
      <p:sp>
        <p:nvSpPr>
          <p:cNvPr id="17" name="Abrir llave 16">
            <a:extLst>
              <a:ext uri="{FF2B5EF4-FFF2-40B4-BE49-F238E27FC236}">
                <a16:creationId xmlns:a16="http://schemas.microsoft.com/office/drawing/2014/main" id="{B631733D-5730-4477-9FCD-9AF3482C4E43}"/>
              </a:ext>
            </a:extLst>
          </p:cNvPr>
          <p:cNvSpPr/>
          <p:nvPr/>
        </p:nvSpPr>
        <p:spPr>
          <a:xfrm>
            <a:off x="6107320" y="3225894"/>
            <a:ext cx="45719" cy="2085975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latin typeface="The Hand" panose="03070502030502020204" pitchFamily="66" charset="0"/>
            </a:endParaRPr>
          </a:p>
        </p:txBody>
      </p:sp>
      <p:sp>
        <p:nvSpPr>
          <p:cNvPr id="19" name="Rectángulo: esquina doblada 18">
            <a:extLst>
              <a:ext uri="{FF2B5EF4-FFF2-40B4-BE49-F238E27FC236}">
                <a16:creationId xmlns:a16="http://schemas.microsoft.com/office/drawing/2014/main" id="{8AD75865-CA9D-4CDD-9FB4-7FAFA66B81A3}"/>
              </a:ext>
            </a:extLst>
          </p:cNvPr>
          <p:cNvSpPr/>
          <p:nvPr/>
        </p:nvSpPr>
        <p:spPr>
          <a:xfrm>
            <a:off x="906011" y="2360430"/>
            <a:ext cx="3009739" cy="3466719"/>
          </a:xfrm>
          <a:prstGeom prst="foldedCorner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The Hand" panose="03070502030502020204" pitchFamily="66" charset="0"/>
            </a:endParaRPr>
          </a:p>
        </p:txBody>
      </p:sp>
      <p:sp>
        <p:nvSpPr>
          <p:cNvPr id="21" name="Rectángulo: esquina doblada 20">
            <a:extLst>
              <a:ext uri="{FF2B5EF4-FFF2-40B4-BE49-F238E27FC236}">
                <a16:creationId xmlns:a16="http://schemas.microsoft.com/office/drawing/2014/main" id="{55EDBBE7-6232-4351-B59A-C15525911E22}"/>
              </a:ext>
            </a:extLst>
          </p:cNvPr>
          <p:cNvSpPr/>
          <p:nvPr/>
        </p:nvSpPr>
        <p:spPr>
          <a:xfrm>
            <a:off x="4144216" y="2360432"/>
            <a:ext cx="3666102" cy="3466717"/>
          </a:xfrm>
          <a:prstGeom prst="foldedCorner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The Hand" panose="03070502030502020204" pitchFamily="66" charset="0"/>
            </a:endParaRPr>
          </a:p>
        </p:txBody>
      </p:sp>
      <p:sp>
        <p:nvSpPr>
          <p:cNvPr id="30" name="Marcador de contenido 2">
            <a:extLst>
              <a:ext uri="{FF2B5EF4-FFF2-40B4-BE49-F238E27FC236}">
                <a16:creationId xmlns:a16="http://schemas.microsoft.com/office/drawing/2014/main" id="{5CDB5214-E979-4226-AB37-C8C8EC1424D6}"/>
              </a:ext>
            </a:extLst>
          </p:cNvPr>
          <p:cNvSpPr txBox="1">
            <a:spLocks/>
          </p:cNvSpPr>
          <p:nvPr/>
        </p:nvSpPr>
        <p:spPr>
          <a:xfrm>
            <a:off x="459244" y="1398698"/>
            <a:ext cx="1554114" cy="9418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3200" u="sng">
                <a:latin typeface="The Hand" panose="03070502030502020204" pitchFamily="66" charset="0"/>
              </a:rPr>
              <a:t>Futur</a:t>
            </a:r>
            <a:r>
              <a:rPr lang="es-ES" u="sng">
                <a:latin typeface="The Hand" panose="03070502030502020204" pitchFamily="66" charset="0"/>
              </a:rPr>
              <a:t>:</a:t>
            </a:r>
            <a:endParaRPr lang="es-ES">
              <a:latin typeface="The Hand" panose="03070502030502020204" pitchFamily="66" charset="0"/>
            </a:endParaRPr>
          </a:p>
        </p:txBody>
      </p:sp>
      <p:sp>
        <p:nvSpPr>
          <p:cNvPr id="31" name="Marcador de contenido 2">
            <a:extLst>
              <a:ext uri="{FF2B5EF4-FFF2-40B4-BE49-F238E27FC236}">
                <a16:creationId xmlns:a16="http://schemas.microsoft.com/office/drawing/2014/main" id="{E3BC21FA-F918-4219-A2D5-BEC23D99F84A}"/>
              </a:ext>
            </a:extLst>
          </p:cNvPr>
          <p:cNvSpPr txBox="1">
            <a:spLocks/>
          </p:cNvSpPr>
          <p:nvPr/>
        </p:nvSpPr>
        <p:spPr>
          <a:xfrm>
            <a:off x="7807324" y="2471773"/>
            <a:ext cx="3333750" cy="603320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Courier New" panose="02070309020205020404" pitchFamily="49" charset="0"/>
              <a:buChar char="o"/>
            </a:pPr>
            <a:r>
              <a:rPr lang="es-ES" sz="3200">
                <a:latin typeface="The Hand" panose="03070502030502020204" pitchFamily="66" charset="0"/>
              </a:rPr>
              <a:t>3ª conjugació (-IR):</a:t>
            </a:r>
          </a:p>
        </p:txBody>
      </p:sp>
      <p:graphicFrame>
        <p:nvGraphicFramePr>
          <p:cNvPr id="32" name="Tabla 4">
            <a:extLst>
              <a:ext uri="{FF2B5EF4-FFF2-40B4-BE49-F238E27FC236}">
                <a16:creationId xmlns:a16="http://schemas.microsoft.com/office/drawing/2014/main" id="{FBFA8D34-53FE-4AF5-B573-2F0B9F96FF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2635322"/>
              </p:ext>
            </p:extLst>
          </p:nvPr>
        </p:nvGraphicFramePr>
        <p:xfrm>
          <a:off x="8405494" y="3576599"/>
          <a:ext cx="866775" cy="14395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6775">
                  <a:extLst>
                    <a:ext uri="{9D8B030D-6E8A-4147-A177-3AD203B41FA5}">
                      <a16:colId xmlns:a16="http://schemas.microsoft.com/office/drawing/2014/main" val="1784699100"/>
                    </a:ext>
                  </a:extLst>
                </a:gridCol>
              </a:tblGrid>
              <a:tr h="491194">
                <a:tc>
                  <a:txBody>
                    <a:bodyPr/>
                    <a:lstStyle/>
                    <a:p>
                      <a:r>
                        <a:rPr lang="es-ES" sz="2400">
                          <a:latin typeface="The Hand" panose="03070502030502020204" pitchFamily="66" charset="0"/>
                        </a:rPr>
                        <a:t>Dormir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8151365"/>
                  </a:ext>
                </a:extLst>
              </a:tr>
              <a:tr h="491194">
                <a:tc>
                  <a:txBody>
                    <a:bodyPr/>
                    <a:lstStyle/>
                    <a:p>
                      <a:r>
                        <a:rPr lang="es-ES" sz="2400">
                          <a:latin typeface="The Hand" panose="03070502030502020204" pitchFamily="66" charset="0"/>
                        </a:rPr>
                        <a:t>Sentir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1748230"/>
                  </a:ext>
                </a:extLst>
              </a:tr>
              <a:tr h="353146">
                <a:tc>
                  <a:txBody>
                    <a:bodyPr/>
                    <a:lstStyle/>
                    <a:p>
                      <a:r>
                        <a:rPr lang="es-ES" sz="2400">
                          <a:latin typeface="The Hand" panose="03070502030502020204" pitchFamily="66" charset="0"/>
                        </a:rPr>
                        <a:t>Servir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088262"/>
                  </a:ext>
                </a:extLst>
              </a:tr>
            </a:tbl>
          </a:graphicData>
        </a:graphic>
      </p:graphicFrame>
      <p:sp>
        <p:nvSpPr>
          <p:cNvPr id="33" name="CuadroTexto 32">
            <a:extLst>
              <a:ext uri="{FF2B5EF4-FFF2-40B4-BE49-F238E27FC236}">
                <a16:creationId xmlns:a16="http://schemas.microsoft.com/office/drawing/2014/main" id="{BFDCDED2-29A7-4193-B6AD-585C5D3F9B05}"/>
              </a:ext>
            </a:extLst>
          </p:cNvPr>
          <p:cNvSpPr txBox="1"/>
          <p:nvPr/>
        </p:nvSpPr>
        <p:spPr>
          <a:xfrm>
            <a:off x="9610568" y="3056815"/>
            <a:ext cx="12817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>
                <a:latin typeface="The Hand" panose="03070502030502020204" pitchFamily="66" charset="0"/>
              </a:rPr>
              <a:t>Jo: </a:t>
            </a:r>
            <a:r>
              <a:rPr lang="es-ES" sz="2400" u="sng">
                <a:latin typeface="The Hand" panose="03070502030502020204" pitchFamily="66" charset="0"/>
              </a:rPr>
              <a:t>-é</a:t>
            </a:r>
          </a:p>
          <a:p>
            <a:r>
              <a:rPr lang="es-ES" sz="2400">
                <a:latin typeface="The Hand" panose="03070502030502020204" pitchFamily="66" charset="0"/>
              </a:rPr>
              <a:t>Tu: </a:t>
            </a:r>
            <a:r>
              <a:rPr lang="es-ES" sz="2400" u="sng">
                <a:latin typeface="The Hand" panose="03070502030502020204" pitchFamily="66" charset="0"/>
              </a:rPr>
              <a:t>-às</a:t>
            </a:r>
          </a:p>
          <a:p>
            <a:r>
              <a:rPr lang="es-ES" sz="2400">
                <a:latin typeface="The Hand" panose="03070502030502020204" pitchFamily="66" charset="0"/>
              </a:rPr>
              <a:t>Ell/Ella: </a:t>
            </a:r>
            <a:r>
              <a:rPr lang="es-ES" sz="2400" u="sng">
                <a:latin typeface="The Hand" panose="03070502030502020204" pitchFamily="66" charset="0"/>
              </a:rPr>
              <a:t>-à</a:t>
            </a:r>
          </a:p>
          <a:p>
            <a:r>
              <a:rPr lang="es-ES" sz="2400">
                <a:latin typeface="The Hand" panose="03070502030502020204" pitchFamily="66" charset="0"/>
              </a:rPr>
              <a:t>Nosaltres: </a:t>
            </a:r>
            <a:r>
              <a:rPr lang="es-ES" sz="2400" u="sng">
                <a:latin typeface="The Hand" panose="03070502030502020204" pitchFamily="66" charset="0"/>
              </a:rPr>
              <a:t>-em</a:t>
            </a:r>
          </a:p>
          <a:p>
            <a:r>
              <a:rPr lang="es-ES" sz="2400">
                <a:latin typeface="The Hand" panose="03070502030502020204" pitchFamily="66" charset="0"/>
              </a:rPr>
              <a:t>Vosaltres: </a:t>
            </a:r>
            <a:r>
              <a:rPr lang="es-ES" sz="2400" u="sng">
                <a:latin typeface="The Hand" panose="03070502030502020204" pitchFamily="66" charset="0"/>
              </a:rPr>
              <a:t>-eu</a:t>
            </a:r>
          </a:p>
          <a:p>
            <a:r>
              <a:rPr lang="es-ES" sz="2400">
                <a:latin typeface="The Hand" panose="03070502030502020204" pitchFamily="66" charset="0"/>
              </a:rPr>
              <a:t>Ells/elles: </a:t>
            </a:r>
            <a:r>
              <a:rPr lang="es-ES" sz="2400" u="sng">
                <a:latin typeface="The Hand" panose="03070502030502020204" pitchFamily="66" charset="0"/>
              </a:rPr>
              <a:t>-an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F992B667-3C43-4D47-A5DD-0F0A930DEAD6}"/>
              </a:ext>
            </a:extLst>
          </p:cNvPr>
          <p:cNvSpPr txBox="1"/>
          <p:nvPr/>
        </p:nvSpPr>
        <p:spPr>
          <a:xfrm>
            <a:off x="9428480" y="3056815"/>
            <a:ext cx="2278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>
                <a:latin typeface="The Hand" panose="03070502030502020204" pitchFamily="66" charset="0"/>
              </a:rPr>
              <a:t>+</a:t>
            </a:r>
          </a:p>
          <a:p>
            <a:r>
              <a:rPr lang="es-ES" sz="2400">
                <a:latin typeface="The Hand" panose="03070502030502020204" pitchFamily="66" charset="0"/>
              </a:rPr>
              <a:t>+</a:t>
            </a:r>
          </a:p>
          <a:p>
            <a:r>
              <a:rPr lang="es-ES" sz="2400">
                <a:latin typeface="The Hand" panose="03070502030502020204" pitchFamily="66" charset="0"/>
              </a:rPr>
              <a:t>+</a:t>
            </a:r>
          </a:p>
          <a:p>
            <a:r>
              <a:rPr lang="es-ES" sz="2400">
                <a:latin typeface="The Hand" panose="03070502030502020204" pitchFamily="66" charset="0"/>
              </a:rPr>
              <a:t>+</a:t>
            </a:r>
          </a:p>
          <a:p>
            <a:r>
              <a:rPr lang="es-ES" sz="2400">
                <a:latin typeface="The Hand" panose="03070502030502020204" pitchFamily="66" charset="0"/>
              </a:rPr>
              <a:t>+</a:t>
            </a:r>
          </a:p>
          <a:p>
            <a:r>
              <a:rPr lang="es-ES" sz="2400">
                <a:latin typeface="The Hand" panose="03070502030502020204" pitchFamily="66" charset="0"/>
              </a:rPr>
              <a:t>+</a:t>
            </a:r>
          </a:p>
        </p:txBody>
      </p:sp>
      <p:sp>
        <p:nvSpPr>
          <p:cNvPr id="35" name="Abrir llave 34">
            <a:extLst>
              <a:ext uri="{FF2B5EF4-FFF2-40B4-BE49-F238E27FC236}">
                <a16:creationId xmlns:a16="http://schemas.microsoft.com/office/drawing/2014/main" id="{560C33E3-1EE7-48C9-B982-50B046342FDD}"/>
              </a:ext>
            </a:extLst>
          </p:cNvPr>
          <p:cNvSpPr/>
          <p:nvPr/>
        </p:nvSpPr>
        <p:spPr>
          <a:xfrm>
            <a:off x="9428480" y="3167990"/>
            <a:ext cx="45719" cy="2085975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latin typeface="The Hand" panose="03070502030502020204" pitchFamily="66" charset="0"/>
            </a:endParaRPr>
          </a:p>
        </p:txBody>
      </p:sp>
      <p:sp>
        <p:nvSpPr>
          <p:cNvPr id="36" name="Rectángulo: esquina doblada 35">
            <a:extLst>
              <a:ext uri="{FF2B5EF4-FFF2-40B4-BE49-F238E27FC236}">
                <a16:creationId xmlns:a16="http://schemas.microsoft.com/office/drawing/2014/main" id="{F79993DD-1F07-4DF5-B0BB-FCA1812B7B19}"/>
              </a:ext>
            </a:extLst>
          </p:cNvPr>
          <p:cNvSpPr/>
          <p:nvPr/>
        </p:nvSpPr>
        <p:spPr>
          <a:xfrm>
            <a:off x="8038784" y="2368080"/>
            <a:ext cx="3009739" cy="3466719"/>
          </a:xfrm>
          <a:prstGeom prst="foldedCorner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The Hand" panose="03070502030502020204" pitchFamily="66" charset="0"/>
            </a:endParaRPr>
          </a:p>
        </p:txBody>
      </p:sp>
      <p:sp>
        <p:nvSpPr>
          <p:cNvPr id="37" name="Marcador de contenido 2">
            <a:extLst>
              <a:ext uri="{FF2B5EF4-FFF2-40B4-BE49-F238E27FC236}">
                <a16:creationId xmlns:a16="http://schemas.microsoft.com/office/drawing/2014/main" id="{25B94031-245C-4D66-B2DC-C97207B9606D}"/>
              </a:ext>
            </a:extLst>
          </p:cNvPr>
          <p:cNvSpPr txBox="1">
            <a:spLocks/>
          </p:cNvSpPr>
          <p:nvPr/>
        </p:nvSpPr>
        <p:spPr>
          <a:xfrm>
            <a:off x="1324160" y="3000802"/>
            <a:ext cx="801525" cy="51406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>
                <a:latin typeface="The Hand" panose="03070502030502020204" pitchFamily="66" charset="0"/>
              </a:rPr>
              <a:t>Infinitiu</a:t>
            </a:r>
          </a:p>
        </p:txBody>
      </p:sp>
      <p:sp>
        <p:nvSpPr>
          <p:cNvPr id="38" name="Marcador de contenido 2">
            <a:extLst>
              <a:ext uri="{FF2B5EF4-FFF2-40B4-BE49-F238E27FC236}">
                <a16:creationId xmlns:a16="http://schemas.microsoft.com/office/drawing/2014/main" id="{01BFE905-6423-4B54-894A-58CE98CADDE1}"/>
              </a:ext>
            </a:extLst>
          </p:cNvPr>
          <p:cNvSpPr txBox="1">
            <a:spLocks/>
          </p:cNvSpPr>
          <p:nvPr/>
        </p:nvSpPr>
        <p:spPr>
          <a:xfrm>
            <a:off x="4307469" y="4862759"/>
            <a:ext cx="1491828" cy="1007098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>
                <a:latin typeface="The Hand" panose="03070502030502020204" pitchFamily="66" charset="0"/>
              </a:rPr>
              <a:t>Acabats en –</a:t>
            </a:r>
            <a:r>
              <a:rPr lang="es-ES" strike="sngStrike">
                <a:latin typeface="The Hand" panose="03070502030502020204" pitchFamily="66" charset="0"/>
              </a:rPr>
              <a:t>RE</a:t>
            </a:r>
          </a:p>
          <a:p>
            <a:r>
              <a:rPr lang="es-ES">
                <a:latin typeface="The Hand" panose="03070502030502020204" pitchFamily="66" charset="0"/>
              </a:rPr>
              <a:t>Acabats en –ER, s’elimina la tilde</a:t>
            </a:r>
          </a:p>
        </p:txBody>
      </p:sp>
      <p:sp>
        <p:nvSpPr>
          <p:cNvPr id="39" name="Marcador de contenido 2">
            <a:extLst>
              <a:ext uri="{FF2B5EF4-FFF2-40B4-BE49-F238E27FC236}">
                <a16:creationId xmlns:a16="http://schemas.microsoft.com/office/drawing/2014/main" id="{61ED8E8F-9AA1-4D4C-814D-073B45FFCCA6}"/>
              </a:ext>
            </a:extLst>
          </p:cNvPr>
          <p:cNvSpPr txBox="1">
            <a:spLocks/>
          </p:cNvSpPr>
          <p:nvPr/>
        </p:nvSpPr>
        <p:spPr>
          <a:xfrm>
            <a:off x="8470744" y="3117800"/>
            <a:ext cx="801525" cy="51406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>
                <a:latin typeface="The Hand" panose="03070502030502020204" pitchFamily="66" charset="0"/>
              </a:rPr>
              <a:t>Infinitiu</a:t>
            </a:r>
          </a:p>
        </p:txBody>
      </p:sp>
    </p:spTree>
    <p:extLst>
      <p:ext uri="{BB962C8B-B14F-4D97-AF65-F5344CB8AC3E}">
        <p14:creationId xmlns:p14="http://schemas.microsoft.com/office/powerpoint/2010/main" val="29215971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EC7866-F09C-46F6-A606-ACAADE304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074" y="466425"/>
            <a:ext cx="10058400" cy="800312"/>
          </a:xfrm>
        </p:spPr>
        <p:txBody>
          <a:bodyPr/>
          <a:lstStyle/>
          <a:p>
            <a:r>
              <a:rPr lang="es-ES"/>
              <a:t>Verbs regulars: CONDICIONAL</a:t>
            </a: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7462EF41-5EB3-4E76-8FE3-07EECB6F45A2}"/>
              </a:ext>
            </a:extLst>
          </p:cNvPr>
          <p:cNvCxnSpPr/>
          <p:nvPr/>
        </p:nvCxnSpPr>
        <p:spPr>
          <a:xfrm>
            <a:off x="528506" y="1266737"/>
            <a:ext cx="10947633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CuadroTexto 3">
            <a:extLst>
              <a:ext uri="{FF2B5EF4-FFF2-40B4-BE49-F238E27FC236}">
                <a16:creationId xmlns:a16="http://schemas.microsoft.com/office/drawing/2014/main" id="{1E5E4021-AD55-41B9-B553-58FC1CE18D47}"/>
              </a:ext>
            </a:extLst>
          </p:cNvPr>
          <p:cNvSpPr txBox="1"/>
          <p:nvPr/>
        </p:nvSpPr>
        <p:spPr>
          <a:xfrm>
            <a:off x="58724" y="0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>
                <a:solidFill>
                  <a:schemeClr val="tx2"/>
                </a:solidFill>
              </a:rPr>
              <a:t>Pàg 31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DE0C51C-DF3D-41C3-AEDB-0690658E4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latin typeface="+mj-lt"/>
              </a:rPr>
              <a:t>13</a:t>
            </a:fld>
            <a:endParaRPr lang="en-US" dirty="0">
              <a:latin typeface="+mj-lt"/>
            </a:endParaRPr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153116DC-9F7B-481C-8F22-7B73EF454AE5}"/>
              </a:ext>
            </a:extLst>
          </p:cNvPr>
          <p:cNvSpPr txBox="1">
            <a:spLocks/>
          </p:cNvSpPr>
          <p:nvPr/>
        </p:nvSpPr>
        <p:spPr>
          <a:xfrm>
            <a:off x="650797" y="2486968"/>
            <a:ext cx="2857214" cy="603320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Courier New" panose="02070309020205020404" pitchFamily="49" charset="0"/>
              <a:buChar char="o"/>
            </a:pPr>
            <a:r>
              <a:rPr lang="es-ES" sz="3200">
                <a:latin typeface="The Hand" panose="03070502030502020204" pitchFamily="66" charset="0"/>
              </a:rPr>
              <a:t>1ª conjugació (-AR):</a:t>
            </a:r>
          </a:p>
        </p:txBody>
      </p:sp>
      <p:graphicFrame>
        <p:nvGraphicFramePr>
          <p:cNvPr id="9" name="Tabla 4">
            <a:extLst>
              <a:ext uri="{FF2B5EF4-FFF2-40B4-BE49-F238E27FC236}">
                <a16:creationId xmlns:a16="http://schemas.microsoft.com/office/drawing/2014/main" id="{57C9ABEF-B91C-4032-962A-FB0D1547A0AF}"/>
              </a:ext>
            </a:extLst>
          </p:cNvPr>
          <p:cNvGraphicFramePr>
            <a:graphicFrameLocks noGrp="1"/>
          </p:cNvGraphicFramePr>
          <p:nvPr/>
        </p:nvGraphicFramePr>
        <p:xfrm>
          <a:off x="1291536" y="3448861"/>
          <a:ext cx="866775" cy="14395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6775">
                  <a:extLst>
                    <a:ext uri="{9D8B030D-6E8A-4147-A177-3AD203B41FA5}">
                      <a16:colId xmlns:a16="http://schemas.microsoft.com/office/drawing/2014/main" val="275965337"/>
                    </a:ext>
                  </a:extLst>
                </a:gridCol>
              </a:tblGrid>
              <a:tr h="491194">
                <a:tc>
                  <a:txBody>
                    <a:bodyPr/>
                    <a:lstStyle/>
                    <a:p>
                      <a:r>
                        <a:rPr lang="es-ES" sz="2400">
                          <a:latin typeface="The Hand" panose="03070502030502020204" pitchFamily="66" charset="0"/>
                        </a:rPr>
                        <a:t>Ball</a:t>
                      </a:r>
                      <a:r>
                        <a:rPr lang="es-ES" sz="2400" strike="noStrike" baseline="0">
                          <a:latin typeface="The Hand" panose="03070502030502020204" pitchFamily="66" charset="0"/>
                        </a:rPr>
                        <a:t>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8151365"/>
                  </a:ext>
                </a:extLst>
              </a:tr>
              <a:tr h="491194">
                <a:tc>
                  <a:txBody>
                    <a:bodyPr/>
                    <a:lstStyle/>
                    <a:p>
                      <a:r>
                        <a:rPr lang="es-ES" sz="2400" strike="noStrike">
                          <a:latin typeface="The Hand" panose="03070502030502020204" pitchFamily="66" charset="0"/>
                        </a:rPr>
                        <a:t>Cant</a:t>
                      </a:r>
                      <a:r>
                        <a:rPr lang="es-ES" sz="2400" strike="noStrike" baseline="0">
                          <a:latin typeface="The Hand" panose="03070502030502020204" pitchFamily="66" charset="0"/>
                        </a:rPr>
                        <a:t>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1748230"/>
                  </a:ext>
                </a:extLst>
              </a:tr>
              <a:tr h="353146">
                <a:tc>
                  <a:txBody>
                    <a:bodyPr/>
                    <a:lstStyle/>
                    <a:p>
                      <a:r>
                        <a:rPr lang="es-ES" sz="2400" strike="noStrike">
                          <a:latin typeface="The Hand" panose="03070502030502020204" pitchFamily="66" charset="0"/>
                        </a:rPr>
                        <a:t>Compr</a:t>
                      </a:r>
                      <a:r>
                        <a:rPr lang="es-ES" sz="2400" strike="noStrike" baseline="0">
                          <a:latin typeface="The Hand" panose="03070502030502020204" pitchFamily="66" charset="0"/>
                        </a:rPr>
                        <a:t>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088262"/>
                  </a:ext>
                </a:extLst>
              </a:tr>
            </a:tbl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E2CAB01B-E713-457E-AAC7-3C4E6208683B}"/>
              </a:ext>
            </a:extLst>
          </p:cNvPr>
          <p:cNvSpPr txBox="1"/>
          <p:nvPr/>
        </p:nvSpPr>
        <p:spPr>
          <a:xfrm>
            <a:off x="2477795" y="3049165"/>
            <a:ext cx="12817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>
                <a:latin typeface="The Hand" panose="03070502030502020204" pitchFamily="66" charset="0"/>
              </a:rPr>
              <a:t>Jo: </a:t>
            </a:r>
            <a:r>
              <a:rPr lang="es-ES" sz="2400" u="sng">
                <a:latin typeface="The Hand" panose="03070502030502020204" pitchFamily="66" charset="0"/>
              </a:rPr>
              <a:t>-ia</a:t>
            </a:r>
          </a:p>
          <a:p>
            <a:r>
              <a:rPr lang="es-ES" sz="2400">
                <a:latin typeface="The Hand" panose="03070502030502020204" pitchFamily="66" charset="0"/>
              </a:rPr>
              <a:t>Tu: </a:t>
            </a:r>
            <a:r>
              <a:rPr lang="es-ES" sz="2400" u="sng">
                <a:latin typeface="The Hand" panose="03070502030502020204" pitchFamily="66" charset="0"/>
              </a:rPr>
              <a:t>-ies</a:t>
            </a:r>
          </a:p>
          <a:p>
            <a:r>
              <a:rPr lang="es-ES" sz="2400">
                <a:latin typeface="The Hand" panose="03070502030502020204" pitchFamily="66" charset="0"/>
              </a:rPr>
              <a:t>Ell/Ella: -</a:t>
            </a:r>
            <a:r>
              <a:rPr lang="es-ES" sz="2400" u="sng">
                <a:latin typeface="The Hand" panose="03070502030502020204" pitchFamily="66" charset="0"/>
              </a:rPr>
              <a:t>ia</a:t>
            </a:r>
          </a:p>
          <a:p>
            <a:r>
              <a:rPr lang="es-ES" sz="2400">
                <a:latin typeface="The Hand" panose="03070502030502020204" pitchFamily="66" charset="0"/>
              </a:rPr>
              <a:t>Nosaltres: </a:t>
            </a:r>
            <a:r>
              <a:rPr lang="es-ES" sz="2400" u="sng">
                <a:latin typeface="The Hand" panose="03070502030502020204" pitchFamily="66" charset="0"/>
              </a:rPr>
              <a:t>-íes</a:t>
            </a:r>
          </a:p>
          <a:p>
            <a:r>
              <a:rPr lang="es-ES" sz="2400">
                <a:latin typeface="The Hand" panose="03070502030502020204" pitchFamily="66" charset="0"/>
              </a:rPr>
              <a:t>Vosaltres: </a:t>
            </a:r>
            <a:r>
              <a:rPr lang="es-ES" sz="2400" u="sng">
                <a:latin typeface="The Hand" panose="03070502030502020204" pitchFamily="66" charset="0"/>
              </a:rPr>
              <a:t>-íeu</a:t>
            </a:r>
          </a:p>
          <a:p>
            <a:r>
              <a:rPr lang="es-ES" sz="2400">
                <a:latin typeface="The Hand" panose="03070502030502020204" pitchFamily="66" charset="0"/>
              </a:rPr>
              <a:t>Ells/elles: </a:t>
            </a:r>
            <a:r>
              <a:rPr lang="es-ES" sz="2400" u="sng">
                <a:latin typeface="The Hand" panose="03070502030502020204" pitchFamily="66" charset="0"/>
              </a:rPr>
              <a:t>-ien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99B2C6A-C815-4AA2-BCF8-2385290C3E21}"/>
              </a:ext>
            </a:extLst>
          </p:cNvPr>
          <p:cNvSpPr txBox="1"/>
          <p:nvPr/>
        </p:nvSpPr>
        <p:spPr>
          <a:xfrm>
            <a:off x="2295707" y="3049165"/>
            <a:ext cx="2278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>
                <a:latin typeface="The Hand" panose="03070502030502020204" pitchFamily="66" charset="0"/>
              </a:rPr>
              <a:t>+</a:t>
            </a:r>
          </a:p>
          <a:p>
            <a:r>
              <a:rPr lang="es-ES" sz="2400">
                <a:latin typeface="The Hand" panose="03070502030502020204" pitchFamily="66" charset="0"/>
              </a:rPr>
              <a:t>+</a:t>
            </a:r>
          </a:p>
          <a:p>
            <a:r>
              <a:rPr lang="es-ES" sz="2400">
                <a:latin typeface="The Hand" panose="03070502030502020204" pitchFamily="66" charset="0"/>
              </a:rPr>
              <a:t>+</a:t>
            </a:r>
          </a:p>
          <a:p>
            <a:r>
              <a:rPr lang="es-ES" sz="2400">
                <a:latin typeface="The Hand" panose="03070502030502020204" pitchFamily="66" charset="0"/>
              </a:rPr>
              <a:t>+</a:t>
            </a:r>
          </a:p>
          <a:p>
            <a:r>
              <a:rPr lang="es-ES" sz="2400">
                <a:latin typeface="The Hand" panose="03070502030502020204" pitchFamily="66" charset="0"/>
              </a:rPr>
              <a:t>+</a:t>
            </a:r>
          </a:p>
          <a:p>
            <a:r>
              <a:rPr lang="es-ES" sz="2400">
                <a:latin typeface="The Hand" panose="03070502030502020204" pitchFamily="66" charset="0"/>
              </a:rPr>
              <a:t>+</a:t>
            </a:r>
          </a:p>
        </p:txBody>
      </p:sp>
      <p:sp>
        <p:nvSpPr>
          <p:cNvPr id="12" name="Abrir llave 11">
            <a:extLst>
              <a:ext uri="{FF2B5EF4-FFF2-40B4-BE49-F238E27FC236}">
                <a16:creationId xmlns:a16="http://schemas.microsoft.com/office/drawing/2014/main" id="{B1F4C7CC-B63E-4B04-A80F-6BA942975514}"/>
              </a:ext>
            </a:extLst>
          </p:cNvPr>
          <p:cNvSpPr/>
          <p:nvPr/>
        </p:nvSpPr>
        <p:spPr>
          <a:xfrm>
            <a:off x="2295707" y="3160340"/>
            <a:ext cx="45719" cy="2085975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latin typeface="The Hand" panose="03070502030502020204" pitchFamily="66" charset="0"/>
            </a:endParaRPr>
          </a:p>
        </p:txBody>
      </p:sp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9ADA8166-2A20-4F76-844D-5DBA139AADFB}"/>
              </a:ext>
            </a:extLst>
          </p:cNvPr>
          <p:cNvSpPr txBox="1">
            <a:spLocks/>
          </p:cNvSpPr>
          <p:nvPr/>
        </p:nvSpPr>
        <p:spPr>
          <a:xfrm>
            <a:off x="3759539" y="2451743"/>
            <a:ext cx="3333750" cy="6887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Courier New" panose="02070309020205020404" pitchFamily="49" charset="0"/>
              <a:buChar char="o"/>
            </a:pPr>
            <a:r>
              <a:rPr lang="es-ES" sz="3200">
                <a:latin typeface="The Hand" panose="03070502030502020204" pitchFamily="66" charset="0"/>
              </a:rPr>
              <a:t>2ª conjugació (-ER/-RE):</a:t>
            </a:r>
          </a:p>
        </p:txBody>
      </p:sp>
      <p:graphicFrame>
        <p:nvGraphicFramePr>
          <p:cNvPr id="14" name="Tabla 4">
            <a:extLst>
              <a:ext uri="{FF2B5EF4-FFF2-40B4-BE49-F238E27FC236}">
                <a16:creationId xmlns:a16="http://schemas.microsoft.com/office/drawing/2014/main" id="{7EA22AB7-3EBD-4574-96EB-30C31266ADA6}"/>
              </a:ext>
            </a:extLst>
          </p:cNvPr>
          <p:cNvGraphicFramePr>
            <a:graphicFrameLocks noGrp="1"/>
          </p:cNvGraphicFramePr>
          <p:nvPr/>
        </p:nvGraphicFramePr>
        <p:xfrm>
          <a:off x="4237401" y="3439550"/>
          <a:ext cx="1733550" cy="14395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6775">
                  <a:extLst>
                    <a:ext uri="{9D8B030D-6E8A-4147-A177-3AD203B41FA5}">
                      <a16:colId xmlns:a16="http://schemas.microsoft.com/office/drawing/2014/main" val="275965337"/>
                    </a:ext>
                  </a:extLst>
                </a:gridCol>
                <a:gridCol w="866775">
                  <a:extLst>
                    <a:ext uri="{9D8B030D-6E8A-4147-A177-3AD203B41FA5}">
                      <a16:colId xmlns:a16="http://schemas.microsoft.com/office/drawing/2014/main" val="1784699100"/>
                    </a:ext>
                  </a:extLst>
                </a:gridCol>
              </a:tblGrid>
              <a:tr h="491194">
                <a:tc>
                  <a:txBody>
                    <a:bodyPr/>
                    <a:lstStyle/>
                    <a:p>
                      <a:r>
                        <a:rPr lang="es-ES" sz="2400">
                          <a:latin typeface="The Hand" panose="03070502030502020204" pitchFamily="66" charset="0"/>
                        </a:rPr>
                        <a:t>Perd</a:t>
                      </a:r>
                      <a:r>
                        <a:rPr lang="es-ES" sz="2400" strike="sngStrike" baseline="0">
                          <a:latin typeface="The Hand" panose="03070502030502020204" pitchFamily="66" charset="0"/>
                        </a:rPr>
                        <a:t>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>
                          <a:latin typeface="The Hand" panose="03070502030502020204" pitchFamily="66" charset="0"/>
                        </a:rPr>
                        <a:t>Perd-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8151365"/>
                  </a:ext>
                </a:extLst>
              </a:tr>
              <a:tr h="491194">
                <a:tc>
                  <a:txBody>
                    <a:bodyPr/>
                    <a:lstStyle/>
                    <a:p>
                      <a:r>
                        <a:rPr lang="es-ES" sz="2400">
                          <a:latin typeface="The Hand" panose="03070502030502020204" pitchFamily="66" charset="0"/>
                        </a:rPr>
                        <a:t>Tém</a:t>
                      </a:r>
                      <a:r>
                        <a:rPr lang="es-ES" sz="2400" strike="sngStrike" baseline="0">
                          <a:latin typeface="The Hand" panose="03070502030502020204" pitchFamily="66" charset="0"/>
                        </a:rPr>
                        <a:t>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>
                          <a:latin typeface="The Hand" panose="03070502030502020204" pitchFamily="66" charset="0"/>
                        </a:rPr>
                        <a:t>Temer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1748230"/>
                  </a:ext>
                </a:extLst>
              </a:tr>
              <a:tr h="353146">
                <a:tc>
                  <a:txBody>
                    <a:bodyPr/>
                    <a:lstStyle/>
                    <a:p>
                      <a:r>
                        <a:rPr lang="es-ES" sz="2400">
                          <a:latin typeface="The Hand" panose="03070502030502020204" pitchFamily="66" charset="0"/>
                        </a:rPr>
                        <a:t>Cór</a:t>
                      </a:r>
                      <a:r>
                        <a:rPr lang="es-ES" sz="2400" strike="noStrike" baseline="0">
                          <a:latin typeface="The Hand" panose="03070502030502020204" pitchFamily="66" charset="0"/>
                        </a:rPr>
                        <a:t>r</a:t>
                      </a:r>
                      <a:r>
                        <a:rPr lang="es-ES" sz="2400" strike="sngStrike" baseline="0">
                          <a:latin typeface="The Hand" panose="03070502030502020204" pitchFamily="66" charset="0"/>
                        </a:rPr>
                        <a:t>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>
                          <a:latin typeface="The Hand" panose="03070502030502020204" pitchFamily="66" charset="0"/>
                        </a:rPr>
                        <a:t>Correr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088262"/>
                  </a:ext>
                </a:extLst>
              </a:tr>
            </a:tbl>
          </a:graphicData>
        </a:graphic>
      </p:graphicFrame>
      <p:sp>
        <p:nvSpPr>
          <p:cNvPr id="15" name="CuadroTexto 14">
            <a:extLst>
              <a:ext uri="{FF2B5EF4-FFF2-40B4-BE49-F238E27FC236}">
                <a16:creationId xmlns:a16="http://schemas.microsoft.com/office/drawing/2014/main" id="{9D59F838-51EB-4662-9454-6B68D60B639E}"/>
              </a:ext>
            </a:extLst>
          </p:cNvPr>
          <p:cNvSpPr txBox="1"/>
          <p:nvPr/>
        </p:nvSpPr>
        <p:spPr>
          <a:xfrm>
            <a:off x="6289408" y="3114719"/>
            <a:ext cx="12817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>
                <a:latin typeface="The Hand" panose="03070502030502020204" pitchFamily="66" charset="0"/>
              </a:rPr>
              <a:t>Jo: -</a:t>
            </a:r>
            <a:r>
              <a:rPr lang="es-ES" sz="2400" u="sng">
                <a:latin typeface="The Hand" panose="03070502030502020204" pitchFamily="66" charset="0"/>
              </a:rPr>
              <a:t>ia</a:t>
            </a:r>
          </a:p>
          <a:p>
            <a:r>
              <a:rPr lang="es-ES" sz="2400">
                <a:latin typeface="The Hand" panose="03070502030502020204" pitchFamily="66" charset="0"/>
              </a:rPr>
              <a:t>Tu: </a:t>
            </a:r>
            <a:r>
              <a:rPr lang="es-ES" sz="2400" u="sng">
                <a:latin typeface="The Hand" panose="03070502030502020204" pitchFamily="66" charset="0"/>
              </a:rPr>
              <a:t>-ies</a:t>
            </a:r>
          </a:p>
          <a:p>
            <a:r>
              <a:rPr lang="es-ES" sz="2400">
                <a:latin typeface="The Hand" panose="03070502030502020204" pitchFamily="66" charset="0"/>
              </a:rPr>
              <a:t>Ell/Ella: </a:t>
            </a:r>
            <a:r>
              <a:rPr lang="es-ES" sz="2400" u="sng">
                <a:latin typeface="The Hand" panose="03070502030502020204" pitchFamily="66" charset="0"/>
              </a:rPr>
              <a:t>-ia</a:t>
            </a:r>
          </a:p>
          <a:p>
            <a:r>
              <a:rPr lang="es-ES" sz="2400">
                <a:latin typeface="The Hand" panose="03070502030502020204" pitchFamily="66" charset="0"/>
              </a:rPr>
              <a:t>Nosaltres: </a:t>
            </a:r>
            <a:r>
              <a:rPr lang="es-ES" sz="2400" u="sng">
                <a:latin typeface="The Hand" panose="03070502030502020204" pitchFamily="66" charset="0"/>
              </a:rPr>
              <a:t>-íem</a:t>
            </a:r>
          </a:p>
          <a:p>
            <a:r>
              <a:rPr lang="es-ES" sz="2400">
                <a:latin typeface="The Hand" panose="03070502030502020204" pitchFamily="66" charset="0"/>
              </a:rPr>
              <a:t>Vosaltres: </a:t>
            </a:r>
            <a:r>
              <a:rPr lang="es-ES" sz="2400" u="sng">
                <a:latin typeface="The Hand" panose="03070502030502020204" pitchFamily="66" charset="0"/>
              </a:rPr>
              <a:t>-íeu</a:t>
            </a:r>
          </a:p>
          <a:p>
            <a:r>
              <a:rPr lang="es-ES" sz="2400">
                <a:latin typeface="The Hand" panose="03070502030502020204" pitchFamily="66" charset="0"/>
              </a:rPr>
              <a:t>Ells/elles: </a:t>
            </a:r>
            <a:r>
              <a:rPr lang="es-ES" sz="2400" u="sng">
                <a:latin typeface="The Hand" panose="03070502030502020204" pitchFamily="66" charset="0"/>
              </a:rPr>
              <a:t>-ien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BB07B7BD-4848-4665-A771-46D5D718F035}"/>
              </a:ext>
            </a:extLst>
          </p:cNvPr>
          <p:cNvSpPr txBox="1"/>
          <p:nvPr/>
        </p:nvSpPr>
        <p:spPr>
          <a:xfrm>
            <a:off x="6107320" y="3114719"/>
            <a:ext cx="2848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>
                <a:latin typeface="The Hand" panose="03070502030502020204" pitchFamily="66" charset="0"/>
              </a:rPr>
              <a:t>+</a:t>
            </a:r>
          </a:p>
          <a:p>
            <a:r>
              <a:rPr lang="es-ES" sz="2400">
                <a:latin typeface="The Hand" panose="03070502030502020204" pitchFamily="66" charset="0"/>
              </a:rPr>
              <a:t>+</a:t>
            </a:r>
          </a:p>
          <a:p>
            <a:r>
              <a:rPr lang="es-ES" sz="2400">
                <a:latin typeface="The Hand" panose="03070502030502020204" pitchFamily="66" charset="0"/>
              </a:rPr>
              <a:t>+</a:t>
            </a:r>
          </a:p>
          <a:p>
            <a:r>
              <a:rPr lang="es-ES" sz="2400">
                <a:latin typeface="The Hand" panose="03070502030502020204" pitchFamily="66" charset="0"/>
              </a:rPr>
              <a:t>+</a:t>
            </a:r>
          </a:p>
          <a:p>
            <a:r>
              <a:rPr lang="es-ES" sz="2400">
                <a:latin typeface="The Hand" panose="03070502030502020204" pitchFamily="66" charset="0"/>
              </a:rPr>
              <a:t>+</a:t>
            </a:r>
          </a:p>
          <a:p>
            <a:r>
              <a:rPr lang="es-ES" sz="2400">
                <a:latin typeface="The Hand" panose="03070502030502020204" pitchFamily="66" charset="0"/>
              </a:rPr>
              <a:t>+</a:t>
            </a:r>
          </a:p>
        </p:txBody>
      </p:sp>
      <p:sp>
        <p:nvSpPr>
          <p:cNvPr id="17" name="Abrir llave 16">
            <a:extLst>
              <a:ext uri="{FF2B5EF4-FFF2-40B4-BE49-F238E27FC236}">
                <a16:creationId xmlns:a16="http://schemas.microsoft.com/office/drawing/2014/main" id="{B631733D-5730-4477-9FCD-9AF3482C4E43}"/>
              </a:ext>
            </a:extLst>
          </p:cNvPr>
          <p:cNvSpPr/>
          <p:nvPr/>
        </p:nvSpPr>
        <p:spPr>
          <a:xfrm>
            <a:off x="6107320" y="3225894"/>
            <a:ext cx="45719" cy="2085975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latin typeface="The Hand" panose="03070502030502020204" pitchFamily="66" charset="0"/>
            </a:endParaRPr>
          </a:p>
        </p:txBody>
      </p:sp>
      <p:sp>
        <p:nvSpPr>
          <p:cNvPr id="19" name="Rectángulo: esquina doblada 18">
            <a:extLst>
              <a:ext uri="{FF2B5EF4-FFF2-40B4-BE49-F238E27FC236}">
                <a16:creationId xmlns:a16="http://schemas.microsoft.com/office/drawing/2014/main" id="{8AD75865-CA9D-4CDD-9FB4-7FAFA66B81A3}"/>
              </a:ext>
            </a:extLst>
          </p:cNvPr>
          <p:cNvSpPr/>
          <p:nvPr/>
        </p:nvSpPr>
        <p:spPr>
          <a:xfrm>
            <a:off x="906011" y="2360430"/>
            <a:ext cx="3009739" cy="3466719"/>
          </a:xfrm>
          <a:prstGeom prst="foldedCorner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The Hand" panose="03070502030502020204" pitchFamily="66" charset="0"/>
            </a:endParaRPr>
          </a:p>
        </p:txBody>
      </p:sp>
      <p:sp>
        <p:nvSpPr>
          <p:cNvPr id="21" name="Rectángulo: esquina doblada 20">
            <a:extLst>
              <a:ext uri="{FF2B5EF4-FFF2-40B4-BE49-F238E27FC236}">
                <a16:creationId xmlns:a16="http://schemas.microsoft.com/office/drawing/2014/main" id="{55EDBBE7-6232-4351-B59A-C15525911E22}"/>
              </a:ext>
            </a:extLst>
          </p:cNvPr>
          <p:cNvSpPr/>
          <p:nvPr/>
        </p:nvSpPr>
        <p:spPr>
          <a:xfrm>
            <a:off x="4144216" y="2360432"/>
            <a:ext cx="3666102" cy="3466717"/>
          </a:xfrm>
          <a:prstGeom prst="foldedCorner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The Hand" panose="03070502030502020204" pitchFamily="66" charset="0"/>
            </a:endParaRPr>
          </a:p>
        </p:txBody>
      </p:sp>
      <p:sp>
        <p:nvSpPr>
          <p:cNvPr id="30" name="Marcador de contenido 2">
            <a:extLst>
              <a:ext uri="{FF2B5EF4-FFF2-40B4-BE49-F238E27FC236}">
                <a16:creationId xmlns:a16="http://schemas.microsoft.com/office/drawing/2014/main" id="{5CDB5214-E979-4226-AB37-C8C8EC1424D6}"/>
              </a:ext>
            </a:extLst>
          </p:cNvPr>
          <p:cNvSpPr txBox="1">
            <a:spLocks/>
          </p:cNvSpPr>
          <p:nvPr/>
        </p:nvSpPr>
        <p:spPr>
          <a:xfrm>
            <a:off x="459244" y="1398698"/>
            <a:ext cx="1554114" cy="9418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3200" u="sng">
                <a:latin typeface="The Hand" panose="03070502030502020204" pitchFamily="66" charset="0"/>
              </a:rPr>
              <a:t>Condicional</a:t>
            </a:r>
            <a:r>
              <a:rPr lang="es-ES" u="sng">
                <a:latin typeface="The Hand" panose="03070502030502020204" pitchFamily="66" charset="0"/>
              </a:rPr>
              <a:t>:</a:t>
            </a:r>
            <a:endParaRPr lang="es-ES">
              <a:latin typeface="The Hand" panose="03070502030502020204" pitchFamily="66" charset="0"/>
            </a:endParaRPr>
          </a:p>
        </p:txBody>
      </p:sp>
      <p:sp>
        <p:nvSpPr>
          <p:cNvPr id="31" name="Marcador de contenido 2">
            <a:extLst>
              <a:ext uri="{FF2B5EF4-FFF2-40B4-BE49-F238E27FC236}">
                <a16:creationId xmlns:a16="http://schemas.microsoft.com/office/drawing/2014/main" id="{E3BC21FA-F918-4219-A2D5-BEC23D99F84A}"/>
              </a:ext>
            </a:extLst>
          </p:cNvPr>
          <p:cNvSpPr txBox="1">
            <a:spLocks/>
          </p:cNvSpPr>
          <p:nvPr/>
        </p:nvSpPr>
        <p:spPr>
          <a:xfrm>
            <a:off x="7807324" y="2471773"/>
            <a:ext cx="3333750" cy="603320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Courier New" panose="02070309020205020404" pitchFamily="49" charset="0"/>
              <a:buChar char="o"/>
            </a:pPr>
            <a:r>
              <a:rPr lang="es-ES" sz="3200">
                <a:latin typeface="The Hand" panose="03070502030502020204" pitchFamily="66" charset="0"/>
              </a:rPr>
              <a:t>3ª conjugació (-IR):</a:t>
            </a:r>
          </a:p>
        </p:txBody>
      </p:sp>
      <p:graphicFrame>
        <p:nvGraphicFramePr>
          <p:cNvPr id="32" name="Tabla 4">
            <a:extLst>
              <a:ext uri="{FF2B5EF4-FFF2-40B4-BE49-F238E27FC236}">
                <a16:creationId xmlns:a16="http://schemas.microsoft.com/office/drawing/2014/main" id="{FBFA8D34-53FE-4AF5-B573-2F0B9F96FFEE}"/>
              </a:ext>
            </a:extLst>
          </p:cNvPr>
          <p:cNvGraphicFramePr>
            <a:graphicFrameLocks noGrp="1"/>
          </p:cNvGraphicFramePr>
          <p:nvPr/>
        </p:nvGraphicFramePr>
        <p:xfrm>
          <a:off x="8405494" y="3576599"/>
          <a:ext cx="866775" cy="14395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6775">
                  <a:extLst>
                    <a:ext uri="{9D8B030D-6E8A-4147-A177-3AD203B41FA5}">
                      <a16:colId xmlns:a16="http://schemas.microsoft.com/office/drawing/2014/main" val="1784699100"/>
                    </a:ext>
                  </a:extLst>
                </a:gridCol>
              </a:tblGrid>
              <a:tr h="491194">
                <a:tc>
                  <a:txBody>
                    <a:bodyPr/>
                    <a:lstStyle/>
                    <a:p>
                      <a:r>
                        <a:rPr lang="es-ES" sz="2400">
                          <a:latin typeface="The Hand" panose="03070502030502020204" pitchFamily="66" charset="0"/>
                        </a:rPr>
                        <a:t>Dormir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8151365"/>
                  </a:ext>
                </a:extLst>
              </a:tr>
              <a:tr h="491194">
                <a:tc>
                  <a:txBody>
                    <a:bodyPr/>
                    <a:lstStyle/>
                    <a:p>
                      <a:r>
                        <a:rPr lang="es-ES" sz="2400">
                          <a:latin typeface="The Hand" panose="03070502030502020204" pitchFamily="66" charset="0"/>
                        </a:rPr>
                        <a:t>Sentir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1748230"/>
                  </a:ext>
                </a:extLst>
              </a:tr>
              <a:tr h="353146">
                <a:tc>
                  <a:txBody>
                    <a:bodyPr/>
                    <a:lstStyle/>
                    <a:p>
                      <a:r>
                        <a:rPr lang="es-ES" sz="2400">
                          <a:latin typeface="The Hand" panose="03070502030502020204" pitchFamily="66" charset="0"/>
                        </a:rPr>
                        <a:t>Servir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088262"/>
                  </a:ext>
                </a:extLst>
              </a:tr>
            </a:tbl>
          </a:graphicData>
        </a:graphic>
      </p:graphicFrame>
      <p:sp>
        <p:nvSpPr>
          <p:cNvPr id="33" name="CuadroTexto 32">
            <a:extLst>
              <a:ext uri="{FF2B5EF4-FFF2-40B4-BE49-F238E27FC236}">
                <a16:creationId xmlns:a16="http://schemas.microsoft.com/office/drawing/2014/main" id="{BFDCDED2-29A7-4193-B6AD-585C5D3F9B05}"/>
              </a:ext>
            </a:extLst>
          </p:cNvPr>
          <p:cNvSpPr txBox="1"/>
          <p:nvPr/>
        </p:nvSpPr>
        <p:spPr>
          <a:xfrm>
            <a:off x="9610568" y="3056815"/>
            <a:ext cx="12817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>
                <a:latin typeface="The Hand" panose="03070502030502020204" pitchFamily="66" charset="0"/>
              </a:rPr>
              <a:t>Jo: </a:t>
            </a:r>
            <a:r>
              <a:rPr lang="es-ES" sz="2400" u="sng">
                <a:latin typeface="The Hand" panose="03070502030502020204" pitchFamily="66" charset="0"/>
              </a:rPr>
              <a:t>-ia</a:t>
            </a:r>
          </a:p>
          <a:p>
            <a:r>
              <a:rPr lang="es-ES" sz="2400">
                <a:latin typeface="The Hand" panose="03070502030502020204" pitchFamily="66" charset="0"/>
              </a:rPr>
              <a:t>Tu: </a:t>
            </a:r>
            <a:r>
              <a:rPr lang="es-ES" sz="2400" u="sng">
                <a:latin typeface="The Hand" panose="03070502030502020204" pitchFamily="66" charset="0"/>
              </a:rPr>
              <a:t>-ies</a:t>
            </a:r>
          </a:p>
          <a:p>
            <a:r>
              <a:rPr lang="es-ES" sz="2400">
                <a:latin typeface="The Hand" panose="03070502030502020204" pitchFamily="66" charset="0"/>
              </a:rPr>
              <a:t>Ell/Ella: </a:t>
            </a:r>
            <a:r>
              <a:rPr lang="es-ES" sz="2400" u="sng">
                <a:latin typeface="The Hand" panose="03070502030502020204" pitchFamily="66" charset="0"/>
              </a:rPr>
              <a:t>-ia</a:t>
            </a:r>
          </a:p>
          <a:p>
            <a:r>
              <a:rPr lang="es-ES" sz="2400">
                <a:latin typeface="The Hand" panose="03070502030502020204" pitchFamily="66" charset="0"/>
              </a:rPr>
              <a:t>Nosaltres: </a:t>
            </a:r>
            <a:r>
              <a:rPr lang="es-ES" sz="2400" u="sng">
                <a:latin typeface="The Hand" panose="03070502030502020204" pitchFamily="66" charset="0"/>
              </a:rPr>
              <a:t>-íes</a:t>
            </a:r>
          </a:p>
          <a:p>
            <a:r>
              <a:rPr lang="es-ES" sz="2400">
                <a:latin typeface="The Hand" panose="03070502030502020204" pitchFamily="66" charset="0"/>
              </a:rPr>
              <a:t>Vosaltres: </a:t>
            </a:r>
            <a:r>
              <a:rPr lang="es-ES" sz="2400" u="sng">
                <a:latin typeface="The Hand" panose="03070502030502020204" pitchFamily="66" charset="0"/>
              </a:rPr>
              <a:t>-íeu</a:t>
            </a:r>
          </a:p>
          <a:p>
            <a:r>
              <a:rPr lang="es-ES" sz="2400">
                <a:latin typeface="The Hand" panose="03070502030502020204" pitchFamily="66" charset="0"/>
              </a:rPr>
              <a:t>Ells/elles: </a:t>
            </a:r>
            <a:r>
              <a:rPr lang="es-ES" sz="2400" u="sng">
                <a:latin typeface="The Hand" panose="03070502030502020204" pitchFamily="66" charset="0"/>
              </a:rPr>
              <a:t>-ien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F992B667-3C43-4D47-A5DD-0F0A930DEAD6}"/>
              </a:ext>
            </a:extLst>
          </p:cNvPr>
          <p:cNvSpPr txBox="1"/>
          <p:nvPr/>
        </p:nvSpPr>
        <p:spPr>
          <a:xfrm>
            <a:off x="9428480" y="3056815"/>
            <a:ext cx="2278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>
                <a:latin typeface="The Hand" panose="03070502030502020204" pitchFamily="66" charset="0"/>
              </a:rPr>
              <a:t>+</a:t>
            </a:r>
          </a:p>
          <a:p>
            <a:r>
              <a:rPr lang="es-ES" sz="2400">
                <a:latin typeface="The Hand" panose="03070502030502020204" pitchFamily="66" charset="0"/>
              </a:rPr>
              <a:t>+</a:t>
            </a:r>
          </a:p>
          <a:p>
            <a:r>
              <a:rPr lang="es-ES" sz="2400">
                <a:latin typeface="The Hand" panose="03070502030502020204" pitchFamily="66" charset="0"/>
              </a:rPr>
              <a:t>+</a:t>
            </a:r>
          </a:p>
          <a:p>
            <a:r>
              <a:rPr lang="es-ES" sz="2400">
                <a:latin typeface="The Hand" panose="03070502030502020204" pitchFamily="66" charset="0"/>
              </a:rPr>
              <a:t>+</a:t>
            </a:r>
          </a:p>
          <a:p>
            <a:r>
              <a:rPr lang="es-ES" sz="2400">
                <a:latin typeface="The Hand" panose="03070502030502020204" pitchFamily="66" charset="0"/>
              </a:rPr>
              <a:t>+</a:t>
            </a:r>
          </a:p>
          <a:p>
            <a:r>
              <a:rPr lang="es-ES" sz="2400">
                <a:latin typeface="The Hand" panose="03070502030502020204" pitchFamily="66" charset="0"/>
              </a:rPr>
              <a:t>+</a:t>
            </a:r>
          </a:p>
        </p:txBody>
      </p:sp>
      <p:sp>
        <p:nvSpPr>
          <p:cNvPr id="35" name="Abrir llave 34">
            <a:extLst>
              <a:ext uri="{FF2B5EF4-FFF2-40B4-BE49-F238E27FC236}">
                <a16:creationId xmlns:a16="http://schemas.microsoft.com/office/drawing/2014/main" id="{560C33E3-1EE7-48C9-B982-50B046342FDD}"/>
              </a:ext>
            </a:extLst>
          </p:cNvPr>
          <p:cNvSpPr/>
          <p:nvPr/>
        </p:nvSpPr>
        <p:spPr>
          <a:xfrm>
            <a:off x="9428480" y="3167990"/>
            <a:ext cx="45719" cy="2085975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latin typeface="The Hand" panose="03070502030502020204" pitchFamily="66" charset="0"/>
            </a:endParaRPr>
          </a:p>
        </p:txBody>
      </p:sp>
      <p:sp>
        <p:nvSpPr>
          <p:cNvPr id="36" name="Rectángulo: esquina doblada 35">
            <a:extLst>
              <a:ext uri="{FF2B5EF4-FFF2-40B4-BE49-F238E27FC236}">
                <a16:creationId xmlns:a16="http://schemas.microsoft.com/office/drawing/2014/main" id="{F79993DD-1F07-4DF5-B0BB-FCA1812B7B19}"/>
              </a:ext>
            </a:extLst>
          </p:cNvPr>
          <p:cNvSpPr/>
          <p:nvPr/>
        </p:nvSpPr>
        <p:spPr>
          <a:xfrm>
            <a:off x="8038784" y="2368080"/>
            <a:ext cx="3009739" cy="3466719"/>
          </a:xfrm>
          <a:prstGeom prst="foldedCorner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The Hand" panose="03070502030502020204" pitchFamily="66" charset="0"/>
            </a:endParaRPr>
          </a:p>
        </p:txBody>
      </p:sp>
      <p:sp>
        <p:nvSpPr>
          <p:cNvPr id="37" name="Marcador de contenido 2">
            <a:extLst>
              <a:ext uri="{FF2B5EF4-FFF2-40B4-BE49-F238E27FC236}">
                <a16:creationId xmlns:a16="http://schemas.microsoft.com/office/drawing/2014/main" id="{25B94031-245C-4D66-B2DC-C97207B9606D}"/>
              </a:ext>
            </a:extLst>
          </p:cNvPr>
          <p:cNvSpPr txBox="1">
            <a:spLocks/>
          </p:cNvSpPr>
          <p:nvPr/>
        </p:nvSpPr>
        <p:spPr>
          <a:xfrm>
            <a:off x="1324160" y="3000802"/>
            <a:ext cx="801525" cy="51406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>
                <a:latin typeface="The Hand" panose="03070502030502020204" pitchFamily="66" charset="0"/>
              </a:rPr>
              <a:t>Infinitiu</a:t>
            </a:r>
          </a:p>
        </p:txBody>
      </p:sp>
      <p:sp>
        <p:nvSpPr>
          <p:cNvPr id="38" name="Marcador de contenido 2">
            <a:extLst>
              <a:ext uri="{FF2B5EF4-FFF2-40B4-BE49-F238E27FC236}">
                <a16:creationId xmlns:a16="http://schemas.microsoft.com/office/drawing/2014/main" id="{01BFE905-6423-4B54-894A-58CE98CADDE1}"/>
              </a:ext>
            </a:extLst>
          </p:cNvPr>
          <p:cNvSpPr txBox="1">
            <a:spLocks/>
          </p:cNvSpPr>
          <p:nvPr/>
        </p:nvSpPr>
        <p:spPr>
          <a:xfrm>
            <a:off x="4307469" y="4862759"/>
            <a:ext cx="1491828" cy="1007098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>
                <a:latin typeface="The Hand" panose="03070502030502020204" pitchFamily="66" charset="0"/>
              </a:rPr>
              <a:t>Acabats en –</a:t>
            </a:r>
            <a:r>
              <a:rPr lang="es-ES" strike="sngStrike">
                <a:latin typeface="The Hand" panose="03070502030502020204" pitchFamily="66" charset="0"/>
              </a:rPr>
              <a:t>RE</a:t>
            </a:r>
          </a:p>
          <a:p>
            <a:r>
              <a:rPr lang="es-ES">
                <a:latin typeface="The Hand" panose="03070502030502020204" pitchFamily="66" charset="0"/>
              </a:rPr>
              <a:t>Acabats en –ER, s’elimina la tilde</a:t>
            </a:r>
          </a:p>
        </p:txBody>
      </p:sp>
      <p:sp>
        <p:nvSpPr>
          <p:cNvPr id="39" name="Marcador de contenido 2">
            <a:extLst>
              <a:ext uri="{FF2B5EF4-FFF2-40B4-BE49-F238E27FC236}">
                <a16:creationId xmlns:a16="http://schemas.microsoft.com/office/drawing/2014/main" id="{61ED8E8F-9AA1-4D4C-814D-073B45FFCCA6}"/>
              </a:ext>
            </a:extLst>
          </p:cNvPr>
          <p:cNvSpPr txBox="1">
            <a:spLocks/>
          </p:cNvSpPr>
          <p:nvPr/>
        </p:nvSpPr>
        <p:spPr>
          <a:xfrm>
            <a:off x="8470744" y="3117800"/>
            <a:ext cx="801525" cy="51406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>
                <a:latin typeface="The Hand" panose="03070502030502020204" pitchFamily="66" charset="0"/>
              </a:rPr>
              <a:t>Infinitiu</a:t>
            </a:r>
          </a:p>
        </p:txBody>
      </p:sp>
    </p:spTree>
    <p:extLst>
      <p:ext uri="{BB962C8B-B14F-4D97-AF65-F5344CB8AC3E}">
        <p14:creationId xmlns:p14="http://schemas.microsoft.com/office/powerpoint/2010/main" val="22063941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EC7866-F09C-46F6-A606-ACAADE304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073" y="466425"/>
            <a:ext cx="11340517" cy="800312"/>
          </a:xfrm>
        </p:spPr>
        <p:txBody>
          <a:bodyPr>
            <a:normAutofit/>
          </a:bodyPr>
          <a:lstStyle/>
          <a:p>
            <a:r>
              <a:rPr lang="es-ES"/>
              <a:t>Verbs irregulars: FUTUR</a:t>
            </a: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7462EF41-5EB3-4E76-8FE3-07EECB6F45A2}"/>
              </a:ext>
            </a:extLst>
          </p:cNvPr>
          <p:cNvCxnSpPr/>
          <p:nvPr/>
        </p:nvCxnSpPr>
        <p:spPr>
          <a:xfrm>
            <a:off x="528506" y="1266737"/>
            <a:ext cx="10947633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CuadroTexto 3">
            <a:extLst>
              <a:ext uri="{FF2B5EF4-FFF2-40B4-BE49-F238E27FC236}">
                <a16:creationId xmlns:a16="http://schemas.microsoft.com/office/drawing/2014/main" id="{1E5E4021-AD55-41B9-B553-58FC1CE18D47}"/>
              </a:ext>
            </a:extLst>
          </p:cNvPr>
          <p:cNvSpPr txBox="1"/>
          <p:nvPr/>
        </p:nvSpPr>
        <p:spPr>
          <a:xfrm>
            <a:off x="58724" y="0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>
                <a:solidFill>
                  <a:schemeClr val="tx2"/>
                </a:solidFill>
              </a:rPr>
              <a:t>Pàg 31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DE0C51C-DF3D-41C3-AEDB-0690658E4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latin typeface="+mj-lt"/>
              </a:rPr>
              <a:t>14</a:t>
            </a:fld>
            <a:endParaRPr lang="en-US" dirty="0">
              <a:latin typeface="+mj-lt"/>
            </a:endParaRPr>
          </a:p>
        </p:txBody>
      </p:sp>
      <p:sp>
        <p:nvSpPr>
          <p:cNvPr id="30" name="Marcador de contenido 2">
            <a:extLst>
              <a:ext uri="{FF2B5EF4-FFF2-40B4-BE49-F238E27FC236}">
                <a16:creationId xmlns:a16="http://schemas.microsoft.com/office/drawing/2014/main" id="{5CDB5214-E979-4226-AB37-C8C8EC1424D6}"/>
              </a:ext>
            </a:extLst>
          </p:cNvPr>
          <p:cNvSpPr txBox="1">
            <a:spLocks/>
          </p:cNvSpPr>
          <p:nvPr/>
        </p:nvSpPr>
        <p:spPr>
          <a:xfrm>
            <a:off x="601857" y="1357925"/>
            <a:ext cx="1554114" cy="9418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3200" u="sng">
                <a:latin typeface="The Hand" panose="03070502030502020204" pitchFamily="66" charset="0"/>
              </a:rPr>
              <a:t>Futur</a:t>
            </a:r>
            <a:r>
              <a:rPr lang="es-ES" u="sng">
                <a:latin typeface="The Hand" panose="03070502030502020204" pitchFamily="66" charset="0"/>
              </a:rPr>
              <a:t>:</a:t>
            </a:r>
            <a:endParaRPr lang="es-ES">
              <a:latin typeface="The Hand" panose="03070502030502020204" pitchFamily="66" charset="0"/>
            </a:endParaRPr>
          </a:p>
        </p:txBody>
      </p:sp>
      <p:graphicFrame>
        <p:nvGraphicFramePr>
          <p:cNvPr id="28" name="Tabla 4">
            <a:extLst>
              <a:ext uri="{FF2B5EF4-FFF2-40B4-BE49-F238E27FC236}">
                <a16:creationId xmlns:a16="http://schemas.microsoft.com/office/drawing/2014/main" id="{A60FE2AC-7A2E-43E3-BADC-528C95127B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3053548"/>
              </p:ext>
            </p:extLst>
          </p:nvPr>
        </p:nvGraphicFramePr>
        <p:xfrm>
          <a:off x="906595" y="2299796"/>
          <a:ext cx="1365542" cy="2560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2812">
                  <a:extLst>
                    <a:ext uri="{9D8B030D-6E8A-4147-A177-3AD203B41FA5}">
                      <a16:colId xmlns:a16="http://schemas.microsoft.com/office/drawing/2014/main" val="1940623943"/>
                    </a:ext>
                  </a:extLst>
                </a:gridCol>
                <a:gridCol w="662730">
                  <a:extLst>
                    <a:ext uri="{9D8B030D-6E8A-4147-A177-3AD203B41FA5}">
                      <a16:colId xmlns:a16="http://schemas.microsoft.com/office/drawing/2014/main" val="3570723682"/>
                    </a:ext>
                  </a:extLst>
                </a:gridCol>
              </a:tblGrid>
              <a:tr h="334861">
                <a:tc gridSpan="2">
                  <a:txBody>
                    <a:bodyPr/>
                    <a:lstStyle/>
                    <a:p>
                      <a:pPr algn="ctr"/>
                      <a:r>
                        <a:rPr lang="es-ES" b="1">
                          <a:solidFill>
                            <a:schemeClr val="tx1"/>
                          </a:solidFill>
                          <a:latin typeface="The Hand" panose="03070502030502020204" pitchFamily="66" charset="0"/>
                        </a:rPr>
                        <a:t>Haver</a:t>
                      </a: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8159842"/>
                  </a:ext>
                </a:extLst>
              </a:tr>
              <a:tr h="355162">
                <a:tc>
                  <a:txBody>
                    <a:bodyPr/>
                    <a:lstStyle/>
                    <a:p>
                      <a:r>
                        <a:rPr lang="es-ES" b="1">
                          <a:solidFill>
                            <a:schemeClr val="bg1"/>
                          </a:solidFill>
                          <a:latin typeface="The Hand" panose="03070502030502020204" pitchFamily="66" charset="0"/>
                        </a:rPr>
                        <a:t>Jo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>
                          <a:latin typeface="The Hand" panose="03070502030502020204" pitchFamily="66" charset="0"/>
                        </a:rPr>
                        <a:t>Hauré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2147754"/>
                  </a:ext>
                </a:extLst>
              </a:tr>
              <a:tr h="355162">
                <a:tc>
                  <a:txBody>
                    <a:bodyPr/>
                    <a:lstStyle/>
                    <a:p>
                      <a:r>
                        <a:rPr lang="es-ES" b="1">
                          <a:solidFill>
                            <a:schemeClr val="bg1"/>
                          </a:solidFill>
                          <a:latin typeface="The Hand" panose="03070502030502020204" pitchFamily="66" charset="0"/>
                        </a:rPr>
                        <a:t>Tu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>
                          <a:latin typeface="The Hand" panose="03070502030502020204" pitchFamily="66" charset="0"/>
                        </a:rPr>
                        <a:t>Hauràs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113681"/>
                  </a:ext>
                </a:extLst>
              </a:tr>
              <a:tr h="355162">
                <a:tc>
                  <a:txBody>
                    <a:bodyPr/>
                    <a:lstStyle/>
                    <a:p>
                      <a:r>
                        <a:rPr lang="es-ES" b="1">
                          <a:solidFill>
                            <a:schemeClr val="bg1"/>
                          </a:solidFill>
                          <a:latin typeface="The Hand" panose="03070502030502020204" pitchFamily="66" charset="0"/>
                        </a:rPr>
                        <a:t>Ell/Ella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>
                          <a:latin typeface="The Hand" panose="03070502030502020204" pitchFamily="66" charset="0"/>
                        </a:rPr>
                        <a:t>Haurà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9487754"/>
                  </a:ext>
                </a:extLst>
              </a:tr>
              <a:tr h="355162">
                <a:tc>
                  <a:txBody>
                    <a:bodyPr/>
                    <a:lstStyle/>
                    <a:p>
                      <a:r>
                        <a:rPr lang="es-ES" b="1">
                          <a:solidFill>
                            <a:schemeClr val="bg1"/>
                          </a:solidFill>
                          <a:latin typeface="The Hand" panose="03070502030502020204" pitchFamily="66" charset="0"/>
                        </a:rPr>
                        <a:t>Nosaltres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>
                          <a:latin typeface="The Hand" panose="03070502030502020204" pitchFamily="66" charset="0"/>
                        </a:rPr>
                        <a:t>Haurem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1610579"/>
                  </a:ext>
                </a:extLst>
              </a:tr>
              <a:tr h="355162">
                <a:tc>
                  <a:txBody>
                    <a:bodyPr/>
                    <a:lstStyle/>
                    <a:p>
                      <a:r>
                        <a:rPr lang="es-ES" b="1">
                          <a:solidFill>
                            <a:schemeClr val="bg1"/>
                          </a:solidFill>
                          <a:latin typeface="The Hand" panose="03070502030502020204" pitchFamily="66" charset="0"/>
                        </a:rPr>
                        <a:t>Vosaltres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>
                          <a:latin typeface="The Hand" panose="03070502030502020204" pitchFamily="66" charset="0"/>
                        </a:rPr>
                        <a:t>Haureu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7959606"/>
                  </a:ext>
                </a:extLst>
              </a:tr>
              <a:tr h="355162">
                <a:tc>
                  <a:txBody>
                    <a:bodyPr/>
                    <a:lstStyle/>
                    <a:p>
                      <a:r>
                        <a:rPr lang="es-ES" b="1">
                          <a:solidFill>
                            <a:schemeClr val="bg1"/>
                          </a:solidFill>
                          <a:latin typeface="The Hand" panose="03070502030502020204" pitchFamily="66" charset="0"/>
                        </a:rPr>
                        <a:t>Ells/Elles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>
                          <a:latin typeface="The Hand" panose="03070502030502020204" pitchFamily="66" charset="0"/>
                        </a:rPr>
                        <a:t>Hauran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6939519"/>
                  </a:ext>
                </a:extLst>
              </a:tr>
            </a:tbl>
          </a:graphicData>
        </a:graphic>
      </p:graphicFrame>
      <p:graphicFrame>
        <p:nvGraphicFramePr>
          <p:cNvPr id="8" name="Tabla 4">
            <a:extLst>
              <a:ext uri="{FF2B5EF4-FFF2-40B4-BE49-F238E27FC236}">
                <a16:creationId xmlns:a16="http://schemas.microsoft.com/office/drawing/2014/main" id="{86EC2B38-94BC-411A-9ADE-98003047A6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4896034"/>
              </p:ext>
            </p:extLst>
          </p:nvPr>
        </p:nvGraphicFramePr>
        <p:xfrm>
          <a:off x="2432868" y="2299796"/>
          <a:ext cx="1365542" cy="2560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2812">
                  <a:extLst>
                    <a:ext uri="{9D8B030D-6E8A-4147-A177-3AD203B41FA5}">
                      <a16:colId xmlns:a16="http://schemas.microsoft.com/office/drawing/2014/main" val="1940623943"/>
                    </a:ext>
                  </a:extLst>
                </a:gridCol>
                <a:gridCol w="662730">
                  <a:extLst>
                    <a:ext uri="{9D8B030D-6E8A-4147-A177-3AD203B41FA5}">
                      <a16:colId xmlns:a16="http://schemas.microsoft.com/office/drawing/2014/main" val="3570723682"/>
                    </a:ext>
                  </a:extLst>
                </a:gridCol>
              </a:tblGrid>
              <a:tr h="334861">
                <a:tc gridSpan="2">
                  <a:txBody>
                    <a:bodyPr/>
                    <a:lstStyle/>
                    <a:p>
                      <a:pPr algn="ctr"/>
                      <a:r>
                        <a:rPr lang="es-ES" b="1">
                          <a:solidFill>
                            <a:schemeClr val="tx1"/>
                          </a:solidFill>
                          <a:latin typeface="The Hand" panose="03070502030502020204" pitchFamily="66" charset="0"/>
                        </a:rPr>
                        <a:t>Voler</a:t>
                      </a: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8159842"/>
                  </a:ext>
                </a:extLst>
              </a:tr>
              <a:tr h="355162">
                <a:tc>
                  <a:txBody>
                    <a:bodyPr/>
                    <a:lstStyle/>
                    <a:p>
                      <a:r>
                        <a:rPr lang="es-ES" b="1">
                          <a:solidFill>
                            <a:schemeClr val="bg1"/>
                          </a:solidFill>
                          <a:latin typeface="The Hand" panose="03070502030502020204" pitchFamily="66" charset="0"/>
                        </a:rPr>
                        <a:t>Jo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>
                          <a:latin typeface="The Hand" panose="03070502030502020204" pitchFamily="66" charset="0"/>
                        </a:rPr>
                        <a:t>Voldré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2147754"/>
                  </a:ext>
                </a:extLst>
              </a:tr>
              <a:tr h="355162">
                <a:tc>
                  <a:txBody>
                    <a:bodyPr/>
                    <a:lstStyle/>
                    <a:p>
                      <a:r>
                        <a:rPr lang="es-ES" b="1">
                          <a:solidFill>
                            <a:schemeClr val="bg1"/>
                          </a:solidFill>
                          <a:latin typeface="The Hand" panose="03070502030502020204" pitchFamily="66" charset="0"/>
                        </a:rPr>
                        <a:t>Tu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>
                          <a:latin typeface="The Hand" panose="03070502030502020204" pitchFamily="66" charset="0"/>
                        </a:rPr>
                        <a:t>Voldràs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113681"/>
                  </a:ext>
                </a:extLst>
              </a:tr>
              <a:tr h="355162">
                <a:tc>
                  <a:txBody>
                    <a:bodyPr/>
                    <a:lstStyle/>
                    <a:p>
                      <a:r>
                        <a:rPr lang="es-ES" b="1">
                          <a:solidFill>
                            <a:schemeClr val="bg1"/>
                          </a:solidFill>
                          <a:latin typeface="The Hand" panose="03070502030502020204" pitchFamily="66" charset="0"/>
                        </a:rPr>
                        <a:t>Ell/Ella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>
                          <a:latin typeface="The Hand" panose="03070502030502020204" pitchFamily="66" charset="0"/>
                        </a:rPr>
                        <a:t>Voldrà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9487754"/>
                  </a:ext>
                </a:extLst>
              </a:tr>
              <a:tr h="355162">
                <a:tc>
                  <a:txBody>
                    <a:bodyPr/>
                    <a:lstStyle/>
                    <a:p>
                      <a:r>
                        <a:rPr lang="es-ES" b="1">
                          <a:solidFill>
                            <a:schemeClr val="bg1"/>
                          </a:solidFill>
                          <a:latin typeface="The Hand" panose="03070502030502020204" pitchFamily="66" charset="0"/>
                        </a:rPr>
                        <a:t>Nosaltres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>
                          <a:latin typeface="The Hand" panose="03070502030502020204" pitchFamily="66" charset="0"/>
                        </a:rPr>
                        <a:t>Voldrem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1610579"/>
                  </a:ext>
                </a:extLst>
              </a:tr>
              <a:tr h="355162">
                <a:tc>
                  <a:txBody>
                    <a:bodyPr/>
                    <a:lstStyle/>
                    <a:p>
                      <a:r>
                        <a:rPr lang="es-ES" b="1">
                          <a:solidFill>
                            <a:schemeClr val="bg1"/>
                          </a:solidFill>
                          <a:latin typeface="The Hand" panose="03070502030502020204" pitchFamily="66" charset="0"/>
                        </a:rPr>
                        <a:t>Vosaltres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>
                          <a:latin typeface="The Hand" panose="03070502030502020204" pitchFamily="66" charset="0"/>
                        </a:rPr>
                        <a:t>Voldreu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7959606"/>
                  </a:ext>
                </a:extLst>
              </a:tr>
              <a:tr h="355162">
                <a:tc>
                  <a:txBody>
                    <a:bodyPr/>
                    <a:lstStyle/>
                    <a:p>
                      <a:r>
                        <a:rPr lang="es-ES" b="1">
                          <a:solidFill>
                            <a:schemeClr val="bg1"/>
                          </a:solidFill>
                          <a:latin typeface="The Hand" panose="03070502030502020204" pitchFamily="66" charset="0"/>
                        </a:rPr>
                        <a:t>Ells/Elles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>
                          <a:latin typeface="The Hand" panose="03070502030502020204" pitchFamily="66" charset="0"/>
                        </a:rPr>
                        <a:t>Voldran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6939519"/>
                  </a:ext>
                </a:extLst>
              </a:tr>
            </a:tbl>
          </a:graphicData>
        </a:graphic>
      </p:graphicFrame>
      <p:graphicFrame>
        <p:nvGraphicFramePr>
          <p:cNvPr id="9" name="Tabla 4">
            <a:extLst>
              <a:ext uri="{FF2B5EF4-FFF2-40B4-BE49-F238E27FC236}">
                <a16:creationId xmlns:a16="http://schemas.microsoft.com/office/drawing/2014/main" id="{C637357B-A29C-4603-8673-2EF59F1CC2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3812345"/>
              </p:ext>
            </p:extLst>
          </p:nvPr>
        </p:nvGraphicFramePr>
        <p:xfrm>
          <a:off x="3959141" y="2299796"/>
          <a:ext cx="1365542" cy="2560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2812">
                  <a:extLst>
                    <a:ext uri="{9D8B030D-6E8A-4147-A177-3AD203B41FA5}">
                      <a16:colId xmlns:a16="http://schemas.microsoft.com/office/drawing/2014/main" val="1940623943"/>
                    </a:ext>
                  </a:extLst>
                </a:gridCol>
                <a:gridCol w="662730">
                  <a:extLst>
                    <a:ext uri="{9D8B030D-6E8A-4147-A177-3AD203B41FA5}">
                      <a16:colId xmlns:a16="http://schemas.microsoft.com/office/drawing/2014/main" val="3570723682"/>
                    </a:ext>
                  </a:extLst>
                </a:gridCol>
              </a:tblGrid>
              <a:tr h="334861">
                <a:tc gridSpan="2">
                  <a:txBody>
                    <a:bodyPr/>
                    <a:lstStyle/>
                    <a:p>
                      <a:pPr algn="ctr"/>
                      <a:r>
                        <a:rPr lang="es-ES" b="1">
                          <a:solidFill>
                            <a:schemeClr val="tx1"/>
                          </a:solidFill>
                          <a:latin typeface="The Hand" panose="03070502030502020204" pitchFamily="66" charset="0"/>
                        </a:rPr>
                        <a:t>Poder</a:t>
                      </a: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8159842"/>
                  </a:ext>
                </a:extLst>
              </a:tr>
              <a:tr h="355162">
                <a:tc>
                  <a:txBody>
                    <a:bodyPr/>
                    <a:lstStyle/>
                    <a:p>
                      <a:r>
                        <a:rPr lang="es-ES" b="1">
                          <a:solidFill>
                            <a:schemeClr val="bg1"/>
                          </a:solidFill>
                          <a:latin typeface="The Hand" panose="03070502030502020204" pitchFamily="66" charset="0"/>
                        </a:rPr>
                        <a:t>Jo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>
                          <a:latin typeface="The Hand" panose="03070502030502020204" pitchFamily="66" charset="0"/>
                        </a:rPr>
                        <a:t>Podré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2147754"/>
                  </a:ext>
                </a:extLst>
              </a:tr>
              <a:tr h="355162">
                <a:tc>
                  <a:txBody>
                    <a:bodyPr/>
                    <a:lstStyle/>
                    <a:p>
                      <a:r>
                        <a:rPr lang="es-ES" b="1">
                          <a:solidFill>
                            <a:schemeClr val="bg1"/>
                          </a:solidFill>
                          <a:latin typeface="The Hand" panose="03070502030502020204" pitchFamily="66" charset="0"/>
                        </a:rPr>
                        <a:t>Tu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>
                          <a:latin typeface="The Hand" panose="03070502030502020204" pitchFamily="66" charset="0"/>
                        </a:rPr>
                        <a:t>Podràs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113681"/>
                  </a:ext>
                </a:extLst>
              </a:tr>
              <a:tr h="355162">
                <a:tc>
                  <a:txBody>
                    <a:bodyPr/>
                    <a:lstStyle/>
                    <a:p>
                      <a:r>
                        <a:rPr lang="es-ES" b="1">
                          <a:solidFill>
                            <a:schemeClr val="bg1"/>
                          </a:solidFill>
                          <a:latin typeface="The Hand" panose="03070502030502020204" pitchFamily="66" charset="0"/>
                        </a:rPr>
                        <a:t>Ell/Ella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>
                          <a:latin typeface="The Hand" panose="03070502030502020204" pitchFamily="66" charset="0"/>
                        </a:rPr>
                        <a:t>Podrà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9487754"/>
                  </a:ext>
                </a:extLst>
              </a:tr>
              <a:tr h="355162">
                <a:tc>
                  <a:txBody>
                    <a:bodyPr/>
                    <a:lstStyle/>
                    <a:p>
                      <a:r>
                        <a:rPr lang="es-ES" b="1">
                          <a:solidFill>
                            <a:schemeClr val="bg1"/>
                          </a:solidFill>
                          <a:latin typeface="The Hand" panose="03070502030502020204" pitchFamily="66" charset="0"/>
                        </a:rPr>
                        <a:t>Nosaltres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>
                          <a:latin typeface="The Hand" panose="03070502030502020204" pitchFamily="66" charset="0"/>
                        </a:rPr>
                        <a:t>Podrem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1610579"/>
                  </a:ext>
                </a:extLst>
              </a:tr>
              <a:tr h="355162">
                <a:tc>
                  <a:txBody>
                    <a:bodyPr/>
                    <a:lstStyle/>
                    <a:p>
                      <a:r>
                        <a:rPr lang="es-ES" b="1">
                          <a:solidFill>
                            <a:schemeClr val="bg1"/>
                          </a:solidFill>
                          <a:latin typeface="The Hand" panose="03070502030502020204" pitchFamily="66" charset="0"/>
                        </a:rPr>
                        <a:t>Vosaltres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>
                          <a:latin typeface="The Hand" panose="03070502030502020204" pitchFamily="66" charset="0"/>
                        </a:rPr>
                        <a:t>Podreu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7959606"/>
                  </a:ext>
                </a:extLst>
              </a:tr>
              <a:tr h="355162">
                <a:tc>
                  <a:txBody>
                    <a:bodyPr/>
                    <a:lstStyle/>
                    <a:p>
                      <a:r>
                        <a:rPr lang="es-ES" b="1">
                          <a:solidFill>
                            <a:schemeClr val="bg1"/>
                          </a:solidFill>
                          <a:latin typeface="The Hand" panose="03070502030502020204" pitchFamily="66" charset="0"/>
                        </a:rPr>
                        <a:t>Ells/Elles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>
                          <a:latin typeface="The Hand" panose="03070502030502020204" pitchFamily="66" charset="0"/>
                        </a:rPr>
                        <a:t>Podran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6939519"/>
                  </a:ext>
                </a:extLst>
              </a:tr>
            </a:tbl>
          </a:graphicData>
        </a:graphic>
      </p:graphicFrame>
      <p:graphicFrame>
        <p:nvGraphicFramePr>
          <p:cNvPr id="10" name="Tabla 4">
            <a:extLst>
              <a:ext uri="{FF2B5EF4-FFF2-40B4-BE49-F238E27FC236}">
                <a16:creationId xmlns:a16="http://schemas.microsoft.com/office/drawing/2014/main" id="{5CA891D3-9DF5-4B89-BC41-7650C67589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4106680"/>
              </p:ext>
            </p:extLst>
          </p:nvPr>
        </p:nvGraphicFramePr>
        <p:xfrm>
          <a:off x="5497005" y="2299796"/>
          <a:ext cx="1365542" cy="2560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2812">
                  <a:extLst>
                    <a:ext uri="{9D8B030D-6E8A-4147-A177-3AD203B41FA5}">
                      <a16:colId xmlns:a16="http://schemas.microsoft.com/office/drawing/2014/main" val="1940623943"/>
                    </a:ext>
                  </a:extLst>
                </a:gridCol>
                <a:gridCol w="662730">
                  <a:extLst>
                    <a:ext uri="{9D8B030D-6E8A-4147-A177-3AD203B41FA5}">
                      <a16:colId xmlns:a16="http://schemas.microsoft.com/office/drawing/2014/main" val="3570723682"/>
                    </a:ext>
                  </a:extLst>
                </a:gridCol>
              </a:tblGrid>
              <a:tr h="334861">
                <a:tc gridSpan="2">
                  <a:txBody>
                    <a:bodyPr/>
                    <a:lstStyle/>
                    <a:p>
                      <a:pPr algn="ctr"/>
                      <a:r>
                        <a:rPr lang="es-ES" b="1">
                          <a:solidFill>
                            <a:schemeClr val="tx1"/>
                          </a:solidFill>
                          <a:latin typeface="The Hand" panose="03070502030502020204" pitchFamily="66" charset="0"/>
                        </a:rPr>
                        <a:t>Anar</a:t>
                      </a: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8159842"/>
                  </a:ext>
                </a:extLst>
              </a:tr>
              <a:tr h="355162">
                <a:tc>
                  <a:txBody>
                    <a:bodyPr/>
                    <a:lstStyle/>
                    <a:p>
                      <a:r>
                        <a:rPr lang="es-ES" b="1">
                          <a:solidFill>
                            <a:schemeClr val="bg1"/>
                          </a:solidFill>
                          <a:latin typeface="The Hand" panose="03070502030502020204" pitchFamily="66" charset="0"/>
                        </a:rPr>
                        <a:t>Jo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>
                          <a:latin typeface="The Hand" panose="03070502030502020204" pitchFamily="66" charset="0"/>
                        </a:rPr>
                        <a:t>Aniré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2147754"/>
                  </a:ext>
                </a:extLst>
              </a:tr>
              <a:tr h="355162">
                <a:tc>
                  <a:txBody>
                    <a:bodyPr/>
                    <a:lstStyle/>
                    <a:p>
                      <a:r>
                        <a:rPr lang="es-ES" b="1">
                          <a:solidFill>
                            <a:schemeClr val="bg1"/>
                          </a:solidFill>
                          <a:latin typeface="The Hand" panose="03070502030502020204" pitchFamily="66" charset="0"/>
                        </a:rPr>
                        <a:t>Tu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>
                          <a:latin typeface="The Hand" panose="03070502030502020204" pitchFamily="66" charset="0"/>
                        </a:rPr>
                        <a:t>Aniràs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113681"/>
                  </a:ext>
                </a:extLst>
              </a:tr>
              <a:tr h="355162">
                <a:tc>
                  <a:txBody>
                    <a:bodyPr/>
                    <a:lstStyle/>
                    <a:p>
                      <a:r>
                        <a:rPr lang="es-ES" b="1">
                          <a:solidFill>
                            <a:schemeClr val="bg1"/>
                          </a:solidFill>
                          <a:latin typeface="The Hand" panose="03070502030502020204" pitchFamily="66" charset="0"/>
                        </a:rPr>
                        <a:t>Ell/Ella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>
                          <a:latin typeface="The Hand" panose="03070502030502020204" pitchFamily="66" charset="0"/>
                        </a:rPr>
                        <a:t>Anirà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9487754"/>
                  </a:ext>
                </a:extLst>
              </a:tr>
              <a:tr h="355162">
                <a:tc>
                  <a:txBody>
                    <a:bodyPr/>
                    <a:lstStyle/>
                    <a:p>
                      <a:r>
                        <a:rPr lang="es-ES" b="1">
                          <a:solidFill>
                            <a:schemeClr val="bg1"/>
                          </a:solidFill>
                          <a:latin typeface="The Hand" panose="03070502030502020204" pitchFamily="66" charset="0"/>
                        </a:rPr>
                        <a:t>Nosaltres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>
                          <a:latin typeface="The Hand" panose="03070502030502020204" pitchFamily="66" charset="0"/>
                        </a:rPr>
                        <a:t>Anirem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1610579"/>
                  </a:ext>
                </a:extLst>
              </a:tr>
              <a:tr h="355162">
                <a:tc>
                  <a:txBody>
                    <a:bodyPr/>
                    <a:lstStyle/>
                    <a:p>
                      <a:r>
                        <a:rPr lang="es-ES" b="1">
                          <a:solidFill>
                            <a:schemeClr val="bg1"/>
                          </a:solidFill>
                          <a:latin typeface="The Hand" panose="03070502030502020204" pitchFamily="66" charset="0"/>
                        </a:rPr>
                        <a:t>Vosaltres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>
                          <a:latin typeface="The Hand" panose="03070502030502020204" pitchFamily="66" charset="0"/>
                        </a:rPr>
                        <a:t>Anireu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7959606"/>
                  </a:ext>
                </a:extLst>
              </a:tr>
              <a:tr h="355162">
                <a:tc>
                  <a:txBody>
                    <a:bodyPr/>
                    <a:lstStyle/>
                    <a:p>
                      <a:r>
                        <a:rPr lang="es-ES" b="1">
                          <a:solidFill>
                            <a:schemeClr val="bg1"/>
                          </a:solidFill>
                          <a:latin typeface="The Hand" panose="03070502030502020204" pitchFamily="66" charset="0"/>
                        </a:rPr>
                        <a:t>Ells/Elles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>
                          <a:latin typeface="The Hand" panose="03070502030502020204" pitchFamily="66" charset="0"/>
                        </a:rPr>
                        <a:t>Aniran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6939519"/>
                  </a:ext>
                </a:extLst>
              </a:tr>
            </a:tbl>
          </a:graphicData>
        </a:graphic>
      </p:graphicFrame>
      <p:graphicFrame>
        <p:nvGraphicFramePr>
          <p:cNvPr id="11" name="Tabla 4">
            <a:extLst>
              <a:ext uri="{FF2B5EF4-FFF2-40B4-BE49-F238E27FC236}">
                <a16:creationId xmlns:a16="http://schemas.microsoft.com/office/drawing/2014/main" id="{FE084266-3B2A-431C-8B67-8301EAC2A0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11782"/>
              </p:ext>
            </p:extLst>
          </p:nvPr>
        </p:nvGraphicFramePr>
        <p:xfrm>
          <a:off x="7034869" y="2299796"/>
          <a:ext cx="1365542" cy="2560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2812">
                  <a:extLst>
                    <a:ext uri="{9D8B030D-6E8A-4147-A177-3AD203B41FA5}">
                      <a16:colId xmlns:a16="http://schemas.microsoft.com/office/drawing/2014/main" val="1940623943"/>
                    </a:ext>
                  </a:extLst>
                </a:gridCol>
                <a:gridCol w="662730">
                  <a:extLst>
                    <a:ext uri="{9D8B030D-6E8A-4147-A177-3AD203B41FA5}">
                      <a16:colId xmlns:a16="http://schemas.microsoft.com/office/drawing/2014/main" val="3570723682"/>
                    </a:ext>
                  </a:extLst>
                </a:gridCol>
              </a:tblGrid>
              <a:tr h="334861">
                <a:tc gridSpan="2">
                  <a:txBody>
                    <a:bodyPr/>
                    <a:lstStyle/>
                    <a:p>
                      <a:pPr algn="ctr"/>
                      <a:r>
                        <a:rPr lang="es-ES" b="1">
                          <a:solidFill>
                            <a:schemeClr val="tx1"/>
                          </a:solidFill>
                          <a:latin typeface="The Hand" panose="03070502030502020204" pitchFamily="66" charset="0"/>
                        </a:rPr>
                        <a:t>Fer</a:t>
                      </a: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8159842"/>
                  </a:ext>
                </a:extLst>
              </a:tr>
              <a:tr h="355162">
                <a:tc>
                  <a:txBody>
                    <a:bodyPr/>
                    <a:lstStyle/>
                    <a:p>
                      <a:r>
                        <a:rPr lang="es-ES" b="1">
                          <a:solidFill>
                            <a:schemeClr val="bg1"/>
                          </a:solidFill>
                          <a:latin typeface="The Hand" panose="03070502030502020204" pitchFamily="66" charset="0"/>
                        </a:rPr>
                        <a:t>Jo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>
                          <a:latin typeface="The Hand" panose="03070502030502020204" pitchFamily="66" charset="0"/>
                        </a:rPr>
                        <a:t>Faré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2147754"/>
                  </a:ext>
                </a:extLst>
              </a:tr>
              <a:tr h="355162">
                <a:tc>
                  <a:txBody>
                    <a:bodyPr/>
                    <a:lstStyle/>
                    <a:p>
                      <a:r>
                        <a:rPr lang="es-ES" b="1">
                          <a:solidFill>
                            <a:schemeClr val="bg1"/>
                          </a:solidFill>
                          <a:latin typeface="The Hand" panose="03070502030502020204" pitchFamily="66" charset="0"/>
                        </a:rPr>
                        <a:t>Tu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>
                          <a:latin typeface="The Hand" panose="03070502030502020204" pitchFamily="66" charset="0"/>
                        </a:rPr>
                        <a:t>Faràs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113681"/>
                  </a:ext>
                </a:extLst>
              </a:tr>
              <a:tr h="355162">
                <a:tc>
                  <a:txBody>
                    <a:bodyPr/>
                    <a:lstStyle/>
                    <a:p>
                      <a:r>
                        <a:rPr lang="es-ES" b="1">
                          <a:solidFill>
                            <a:schemeClr val="bg1"/>
                          </a:solidFill>
                          <a:latin typeface="The Hand" panose="03070502030502020204" pitchFamily="66" charset="0"/>
                        </a:rPr>
                        <a:t>Ell/Ella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>
                          <a:latin typeface="The Hand" panose="03070502030502020204" pitchFamily="66" charset="0"/>
                        </a:rPr>
                        <a:t>Farà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9487754"/>
                  </a:ext>
                </a:extLst>
              </a:tr>
              <a:tr h="355162">
                <a:tc>
                  <a:txBody>
                    <a:bodyPr/>
                    <a:lstStyle/>
                    <a:p>
                      <a:r>
                        <a:rPr lang="es-ES" b="1">
                          <a:solidFill>
                            <a:schemeClr val="bg1"/>
                          </a:solidFill>
                          <a:latin typeface="The Hand" panose="03070502030502020204" pitchFamily="66" charset="0"/>
                        </a:rPr>
                        <a:t>Nosaltres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>
                          <a:latin typeface="The Hand" panose="03070502030502020204" pitchFamily="66" charset="0"/>
                        </a:rPr>
                        <a:t>Farem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1610579"/>
                  </a:ext>
                </a:extLst>
              </a:tr>
              <a:tr h="355162">
                <a:tc>
                  <a:txBody>
                    <a:bodyPr/>
                    <a:lstStyle/>
                    <a:p>
                      <a:r>
                        <a:rPr lang="es-ES" b="1">
                          <a:solidFill>
                            <a:schemeClr val="bg1"/>
                          </a:solidFill>
                          <a:latin typeface="The Hand" panose="03070502030502020204" pitchFamily="66" charset="0"/>
                        </a:rPr>
                        <a:t>Vosaltres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>
                          <a:latin typeface="The Hand" panose="03070502030502020204" pitchFamily="66" charset="0"/>
                        </a:rPr>
                        <a:t>Fareu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7959606"/>
                  </a:ext>
                </a:extLst>
              </a:tr>
              <a:tr h="355162">
                <a:tc>
                  <a:txBody>
                    <a:bodyPr/>
                    <a:lstStyle/>
                    <a:p>
                      <a:r>
                        <a:rPr lang="es-ES" b="1">
                          <a:solidFill>
                            <a:schemeClr val="bg1"/>
                          </a:solidFill>
                          <a:latin typeface="The Hand" panose="03070502030502020204" pitchFamily="66" charset="0"/>
                        </a:rPr>
                        <a:t>Ells/Elles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>
                          <a:latin typeface="The Hand" panose="03070502030502020204" pitchFamily="66" charset="0"/>
                        </a:rPr>
                        <a:t>Faran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6939519"/>
                  </a:ext>
                </a:extLst>
              </a:tr>
            </a:tbl>
          </a:graphicData>
        </a:graphic>
      </p:graphicFrame>
      <p:graphicFrame>
        <p:nvGraphicFramePr>
          <p:cNvPr id="12" name="Tabla 4">
            <a:extLst>
              <a:ext uri="{FF2B5EF4-FFF2-40B4-BE49-F238E27FC236}">
                <a16:creationId xmlns:a16="http://schemas.microsoft.com/office/drawing/2014/main" id="{AABFD7CA-5840-4B1C-9726-22A659498C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1174442"/>
              </p:ext>
            </p:extLst>
          </p:nvPr>
        </p:nvGraphicFramePr>
        <p:xfrm>
          <a:off x="8572733" y="2299796"/>
          <a:ext cx="1365542" cy="2560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2812">
                  <a:extLst>
                    <a:ext uri="{9D8B030D-6E8A-4147-A177-3AD203B41FA5}">
                      <a16:colId xmlns:a16="http://schemas.microsoft.com/office/drawing/2014/main" val="1940623943"/>
                    </a:ext>
                  </a:extLst>
                </a:gridCol>
                <a:gridCol w="662730">
                  <a:extLst>
                    <a:ext uri="{9D8B030D-6E8A-4147-A177-3AD203B41FA5}">
                      <a16:colId xmlns:a16="http://schemas.microsoft.com/office/drawing/2014/main" val="3570723682"/>
                    </a:ext>
                  </a:extLst>
                </a:gridCol>
              </a:tblGrid>
              <a:tr h="334861">
                <a:tc gridSpan="2">
                  <a:txBody>
                    <a:bodyPr/>
                    <a:lstStyle/>
                    <a:p>
                      <a:pPr algn="ctr"/>
                      <a:r>
                        <a:rPr lang="es-ES" b="1">
                          <a:solidFill>
                            <a:schemeClr val="tx1"/>
                          </a:solidFill>
                          <a:latin typeface="The Hand" panose="03070502030502020204" pitchFamily="66" charset="0"/>
                        </a:rPr>
                        <a:t>Tenir</a:t>
                      </a: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8159842"/>
                  </a:ext>
                </a:extLst>
              </a:tr>
              <a:tr h="355162">
                <a:tc>
                  <a:txBody>
                    <a:bodyPr/>
                    <a:lstStyle/>
                    <a:p>
                      <a:r>
                        <a:rPr lang="es-ES" b="1">
                          <a:solidFill>
                            <a:schemeClr val="bg1"/>
                          </a:solidFill>
                          <a:latin typeface="The Hand" panose="03070502030502020204" pitchFamily="66" charset="0"/>
                        </a:rPr>
                        <a:t>Jo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>
                          <a:latin typeface="The Hand" panose="03070502030502020204" pitchFamily="66" charset="0"/>
                        </a:rPr>
                        <a:t>Tindré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2147754"/>
                  </a:ext>
                </a:extLst>
              </a:tr>
              <a:tr h="355162">
                <a:tc>
                  <a:txBody>
                    <a:bodyPr/>
                    <a:lstStyle/>
                    <a:p>
                      <a:r>
                        <a:rPr lang="es-ES" b="1">
                          <a:solidFill>
                            <a:schemeClr val="bg1"/>
                          </a:solidFill>
                          <a:latin typeface="The Hand" panose="03070502030502020204" pitchFamily="66" charset="0"/>
                        </a:rPr>
                        <a:t>Tu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>
                          <a:latin typeface="The Hand" panose="03070502030502020204" pitchFamily="66" charset="0"/>
                        </a:rPr>
                        <a:t>Tindràs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113681"/>
                  </a:ext>
                </a:extLst>
              </a:tr>
              <a:tr h="355162">
                <a:tc>
                  <a:txBody>
                    <a:bodyPr/>
                    <a:lstStyle/>
                    <a:p>
                      <a:r>
                        <a:rPr lang="es-ES" b="1">
                          <a:solidFill>
                            <a:schemeClr val="bg1"/>
                          </a:solidFill>
                          <a:latin typeface="The Hand" panose="03070502030502020204" pitchFamily="66" charset="0"/>
                        </a:rPr>
                        <a:t>Ell/Ella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>
                          <a:latin typeface="The Hand" panose="03070502030502020204" pitchFamily="66" charset="0"/>
                        </a:rPr>
                        <a:t>Tindrà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9487754"/>
                  </a:ext>
                </a:extLst>
              </a:tr>
              <a:tr h="355162">
                <a:tc>
                  <a:txBody>
                    <a:bodyPr/>
                    <a:lstStyle/>
                    <a:p>
                      <a:r>
                        <a:rPr lang="es-ES" b="1">
                          <a:solidFill>
                            <a:schemeClr val="bg1"/>
                          </a:solidFill>
                          <a:latin typeface="The Hand" panose="03070502030502020204" pitchFamily="66" charset="0"/>
                        </a:rPr>
                        <a:t>Nosaltres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>
                          <a:latin typeface="The Hand" panose="03070502030502020204" pitchFamily="66" charset="0"/>
                        </a:rPr>
                        <a:t>Tindrem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1610579"/>
                  </a:ext>
                </a:extLst>
              </a:tr>
              <a:tr h="355162">
                <a:tc>
                  <a:txBody>
                    <a:bodyPr/>
                    <a:lstStyle/>
                    <a:p>
                      <a:r>
                        <a:rPr lang="es-ES" b="1">
                          <a:solidFill>
                            <a:schemeClr val="bg1"/>
                          </a:solidFill>
                          <a:latin typeface="The Hand" panose="03070502030502020204" pitchFamily="66" charset="0"/>
                        </a:rPr>
                        <a:t>Vosaltres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>
                          <a:latin typeface="The Hand" panose="03070502030502020204" pitchFamily="66" charset="0"/>
                        </a:rPr>
                        <a:t>Tindreu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7959606"/>
                  </a:ext>
                </a:extLst>
              </a:tr>
              <a:tr h="355162">
                <a:tc>
                  <a:txBody>
                    <a:bodyPr/>
                    <a:lstStyle/>
                    <a:p>
                      <a:r>
                        <a:rPr lang="es-ES" b="1">
                          <a:solidFill>
                            <a:schemeClr val="bg1"/>
                          </a:solidFill>
                          <a:latin typeface="The Hand" panose="03070502030502020204" pitchFamily="66" charset="0"/>
                        </a:rPr>
                        <a:t>Ells/Elles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>
                          <a:latin typeface="The Hand" panose="03070502030502020204" pitchFamily="66" charset="0"/>
                        </a:rPr>
                        <a:t>Tindran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6939519"/>
                  </a:ext>
                </a:extLst>
              </a:tr>
            </a:tbl>
          </a:graphicData>
        </a:graphic>
      </p:graphicFrame>
      <p:graphicFrame>
        <p:nvGraphicFramePr>
          <p:cNvPr id="13" name="Tabla 4">
            <a:extLst>
              <a:ext uri="{FF2B5EF4-FFF2-40B4-BE49-F238E27FC236}">
                <a16:creationId xmlns:a16="http://schemas.microsoft.com/office/drawing/2014/main" id="{24238940-8CAF-43F3-BB8C-EEDABBF3AE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5889811"/>
              </p:ext>
            </p:extLst>
          </p:nvPr>
        </p:nvGraphicFramePr>
        <p:xfrm>
          <a:off x="10110597" y="2299796"/>
          <a:ext cx="1365542" cy="2560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2812">
                  <a:extLst>
                    <a:ext uri="{9D8B030D-6E8A-4147-A177-3AD203B41FA5}">
                      <a16:colId xmlns:a16="http://schemas.microsoft.com/office/drawing/2014/main" val="1940623943"/>
                    </a:ext>
                  </a:extLst>
                </a:gridCol>
                <a:gridCol w="662730">
                  <a:extLst>
                    <a:ext uri="{9D8B030D-6E8A-4147-A177-3AD203B41FA5}">
                      <a16:colId xmlns:a16="http://schemas.microsoft.com/office/drawing/2014/main" val="3570723682"/>
                    </a:ext>
                  </a:extLst>
                </a:gridCol>
              </a:tblGrid>
              <a:tr h="334861">
                <a:tc gridSpan="2">
                  <a:txBody>
                    <a:bodyPr/>
                    <a:lstStyle/>
                    <a:p>
                      <a:pPr algn="ctr"/>
                      <a:r>
                        <a:rPr lang="es-ES" b="1">
                          <a:solidFill>
                            <a:schemeClr val="tx1"/>
                          </a:solidFill>
                          <a:latin typeface="The Hand" panose="03070502030502020204" pitchFamily="66" charset="0"/>
                        </a:rPr>
                        <a:t>Venir/Vindre</a:t>
                      </a: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8159842"/>
                  </a:ext>
                </a:extLst>
              </a:tr>
              <a:tr h="355162">
                <a:tc>
                  <a:txBody>
                    <a:bodyPr/>
                    <a:lstStyle/>
                    <a:p>
                      <a:r>
                        <a:rPr lang="es-ES" b="1">
                          <a:solidFill>
                            <a:schemeClr val="bg1"/>
                          </a:solidFill>
                          <a:latin typeface="The Hand" panose="03070502030502020204" pitchFamily="66" charset="0"/>
                        </a:rPr>
                        <a:t>Jo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>
                          <a:latin typeface="The Hand" panose="03070502030502020204" pitchFamily="66" charset="0"/>
                        </a:rPr>
                        <a:t>Vindré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2147754"/>
                  </a:ext>
                </a:extLst>
              </a:tr>
              <a:tr h="355162">
                <a:tc>
                  <a:txBody>
                    <a:bodyPr/>
                    <a:lstStyle/>
                    <a:p>
                      <a:r>
                        <a:rPr lang="es-ES" b="1">
                          <a:solidFill>
                            <a:schemeClr val="bg1"/>
                          </a:solidFill>
                          <a:latin typeface="The Hand" panose="03070502030502020204" pitchFamily="66" charset="0"/>
                        </a:rPr>
                        <a:t>Tu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>
                          <a:latin typeface="The Hand" panose="03070502030502020204" pitchFamily="66" charset="0"/>
                        </a:rPr>
                        <a:t>Vindràs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113681"/>
                  </a:ext>
                </a:extLst>
              </a:tr>
              <a:tr h="355162">
                <a:tc>
                  <a:txBody>
                    <a:bodyPr/>
                    <a:lstStyle/>
                    <a:p>
                      <a:r>
                        <a:rPr lang="es-ES" b="1">
                          <a:solidFill>
                            <a:schemeClr val="bg1"/>
                          </a:solidFill>
                          <a:latin typeface="The Hand" panose="03070502030502020204" pitchFamily="66" charset="0"/>
                        </a:rPr>
                        <a:t>Ell/Ella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>
                          <a:latin typeface="The Hand" panose="03070502030502020204" pitchFamily="66" charset="0"/>
                        </a:rPr>
                        <a:t>Vindrà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9487754"/>
                  </a:ext>
                </a:extLst>
              </a:tr>
              <a:tr h="355162">
                <a:tc>
                  <a:txBody>
                    <a:bodyPr/>
                    <a:lstStyle/>
                    <a:p>
                      <a:r>
                        <a:rPr lang="es-ES" b="1">
                          <a:solidFill>
                            <a:schemeClr val="bg1"/>
                          </a:solidFill>
                          <a:latin typeface="The Hand" panose="03070502030502020204" pitchFamily="66" charset="0"/>
                        </a:rPr>
                        <a:t>Nosaltres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>
                          <a:latin typeface="The Hand" panose="03070502030502020204" pitchFamily="66" charset="0"/>
                        </a:rPr>
                        <a:t>Vindrem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1610579"/>
                  </a:ext>
                </a:extLst>
              </a:tr>
              <a:tr h="355162">
                <a:tc>
                  <a:txBody>
                    <a:bodyPr/>
                    <a:lstStyle/>
                    <a:p>
                      <a:r>
                        <a:rPr lang="es-ES" b="1">
                          <a:solidFill>
                            <a:schemeClr val="bg1"/>
                          </a:solidFill>
                          <a:latin typeface="The Hand" panose="03070502030502020204" pitchFamily="66" charset="0"/>
                        </a:rPr>
                        <a:t>Vosaltres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>
                          <a:latin typeface="The Hand" panose="03070502030502020204" pitchFamily="66" charset="0"/>
                        </a:rPr>
                        <a:t>Vindreu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7959606"/>
                  </a:ext>
                </a:extLst>
              </a:tr>
              <a:tr h="355162">
                <a:tc>
                  <a:txBody>
                    <a:bodyPr/>
                    <a:lstStyle/>
                    <a:p>
                      <a:r>
                        <a:rPr lang="es-ES" b="1">
                          <a:solidFill>
                            <a:schemeClr val="bg1"/>
                          </a:solidFill>
                          <a:latin typeface="The Hand" panose="03070502030502020204" pitchFamily="66" charset="0"/>
                        </a:rPr>
                        <a:t>Ells/Elles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>
                          <a:latin typeface="The Hand" panose="03070502030502020204" pitchFamily="66" charset="0"/>
                        </a:rPr>
                        <a:t>Vindran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69395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31531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EC7866-F09C-46F6-A606-ACAADE304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073" y="466425"/>
            <a:ext cx="11340517" cy="800312"/>
          </a:xfrm>
        </p:spPr>
        <p:txBody>
          <a:bodyPr>
            <a:normAutofit/>
          </a:bodyPr>
          <a:lstStyle/>
          <a:p>
            <a:r>
              <a:rPr lang="es-ES"/>
              <a:t>Verbs irregulars: CONDICIONAL</a:t>
            </a: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7462EF41-5EB3-4E76-8FE3-07EECB6F45A2}"/>
              </a:ext>
            </a:extLst>
          </p:cNvPr>
          <p:cNvCxnSpPr/>
          <p:nvPr/>
        </p:nvCxnSpPr>
        <p:spPr>
          <a:xfrm>
            <a:off x="528506" y="1266737"/>
            <a:ext cx="10947633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CuadroTexto 3">
            <a:extLst>
              <a:ext uri="{FF2B5EF4-FFF2-40B4-BE49-F238E27FC236}">
                <a16:creationId xmlns:a16="http://schemas.microsoft.com/office/drawing/2014/main" id="{1E5E4021-AD55-41B9-B553-58FC1CE18D47}"/>
              </a:ext>
            </a:extLst>
          </p:cNvPr>
          <p:cNvSpPr txBox="1"/>
          <p:nvPr/>
        </p:nvSpPr>
        <p:spPr>
          <a:xfrm>
            <a:off x="58724" y="0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>
                <a:solidFill>
                  <a:schemeClr val="tx2"/>
                </a:solidFill>
              </a:rPr>
              <a:t>Pàg 31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DE0C51C-DF3D-41C3-AEDB-0690658E4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latin typeface="+mj-lt"/>
              </a:rPr>
              <a:t>15</a:t>
            </a:fld>
            <a:endParaRPr lang="en-US" dirty="0">
              <a:latin typeface="+mj-lt"/>
            </a:endParaRPr>
          </a:p>
        </p:txBody>
      </p:sp>
      <p:sp>
        <p:nvSpPr>
          <p:cNvPr id="30" name="Marcador de contenido 2">
            <a:extLst>
              <a:ext uri="{FF2B5EF4-FFF2-40B4-BE49-F238E27FC236}">
                <a16:creationId xmlns:a16="http://schemas.microsoft.com/office/drawing/2014/main" id="{5CDB5214-E979-4226-AB37-C8C8EC1424D6}"/>
              </a:ext>
            </a:extLst>
          </p:cNvPr>
          <p:cNvSpPr txBox="1">
            <a:spLocks/>
          </p:cNvSpPr>
          <p:nvPr/>
        </p:nvSpPr>
        <p:spPr>
          <a:xfrm>
            <a:off x="601857" y="1357925"/>
            <a:ext cx="1554114" cy="9418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3200" u="sng">
                <a:latin typeface="The Hand" panose="03070502030502020204" pitchFamily="66" charset="0"/>
              </a:rPr>
              <a:t>Condicional:</a:t>
            </a:r>
            <a:endParaRPr lang="es-ES">
              <a:latin typeface="The Hand" panose="03070502030502020204" pitchFamily="66" charset="0"/>
            </a:endParaRPr>
          </a:p>
        </p:txBody>
      </p:sp>
      <p:graphicFrame>
        <p:nvGraphicFramePr>
          <p:cNvPr id="28" name="Tabla 4">
            <a:extLst>
              <a:ext uri="{FF2B5EF4-FFF2-40B4-BE49-F238E27FC236}">
                <a16:creationId xmlns:a16="http://schemas.microsoft.com/office/drawing/2014/main" id="{A60FE2AC-7A2E-43E3-BADC-528C95127B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1444362"/>
              </p:ext>
            </p:extLst>
          </p:nvPr>
        </p:nvGraphicFramePr>
        <p:xfrm>
          <a:off x="838663" y="2299796"/>
          <a:ext cx="1365542" cy="2560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2812">
                  <a:extLst>
                    <a:ext uri="{9D8B030D-6E8A-4147-A177-3AD203B41FA5}">
                      <a16:colId xmlns:a16="http://schemas.microsoft.com/office/drawing/2014/main" val="1940623943"/>
                    </a:ext>
                  </a:extLst>
                </a:gridCol>
                <a:gridCol w="662730">
                  <a:extLst>
                    <a:ext uri="{9D8B030D-6E8A-4147-A177-3AD203B41FA5}">
                      <a16:colId xmlns:a16="http://schemas.microsoft.com/office/drawing/2014/main" val="3570723682"/>
                    </a:ext>
                  </a:extLst>
                </a:gridCol>
              </a:tblGrid>
              <a:tr h="334861">
                <a:tc gridSpan="2">
                  <a:txBody>
                    <a:bodyPr/>
                    <a:lstStyle/>
                    <a:p>
                      <a:pPr algn="ctr"/>
                      <a:r>
                        <a:rPr lang="es-ES" b="1">
                          <a:solidFill>
                            <a:schemeClr val="tx1"/>
                          </a:solidFill>
                          <a:latin typeface="The Hand" panose="03070502030502020204" pitchFamily="66" charset="0"/>
                        </a:rPr>
                        <a:t>Haver</a:t>
                      </a: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8159842"/>
                  </a:ext>
                </a:extLst>
              </a:tr>
              <a:tr h="355162">
                <a:tc>
                  <a:txBody>
                    <a:bodyPr/>
                    <a:lstStyle/>
                    <a:p>
                      <a:r>
                        <a:rPr lang="es-ES" b="1">
                          <a:solidFill>
                            <a:schemeClr val="bg1"/>
                          </a:solidFill>
                          <a:latin typeface="The Hand" panose="03070502030502020204" pitchFamily="66" charset="0"/>
                        </a:rPr>
                        <a:t>Jo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>
                          <a:latin typeface="The Hand" panose="03070502030502020204" pitchFamily="66" charset="0"/>
                        </a:rPr>
                        <a:t>Hauira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2147754"/>
                  </a:ext>
                </a:extLst>
              </a:tr>
              <a:tr h="355162">
                <a:tc>
                  <a:txBody>
                    <a:bodyPr/>
                    <a:lstStyle/>
                    <a:p>
                      <a:r>
                        <a:rPr lang="es-ES" b="1">
                          <a:solidFill>
                            <a:schemeClr val="bg1"/>
                          </a:solidFill>
                          <a:latin typeface="The Hand" panose="03070502030502020204" pitchFamily="66" charset="0"/>
                        </a:rPr>
                        <a:t>Tu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>
                          <a:latin typeface="The Hand" panose="03070502030502020204" pitchFamily="66" charset="0"/>
                        </a:rPr>
                        <a:t>Hauries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113681"/>
                  </a:ext>
                </a:extLst>
              </a:tr>
              <a:tr h="355162">
                <a:tc>
                  <a:txBody>
                    <a:bodyPr/>
                    <a:lstStyle/>
                    <a:p>
                      <a:r>
                        <a:rPr lang="es-ES" b="1">
                          <a:solidFill>
                            <a:schemeClr val="bg1"/>
                          </a:solidFill>
                          <a:latin typeface="The Hand" panose="03070502030502020204" pitchFamily="66" charset="0"/>
                        </a:rPr>
                        <a:t>Ell/Ella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>
                          <a:latin typeface="The Hand" panose="03070502030502020204" pitchFamily="66" charset="0"/>
                        </a:rPr>
                        <a:t>Hauria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9487754"/>
                  </a:ext>
                </a:extLst>
              </a:tr>
              <a:tr h="355162">
                <a:tc>
                  <a:txBody>
                    <a:bodyPr/>
                    <a:lstStyle/>
                    <a:p>
                      <a:r>
                        <a:rPr lang="es-ES" b="1">
                          <a:solidFill>
                            <a:schemeClr val="bg1"/>
                          </a:solidFill>
                          <a:latin typeface="The Hand" panose="03070502030502020204" pitchFamily="66" charset="0"/>
                        </a:rPr>
                        <a:t>Nosaltres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>
                          <a:latin typeface="The Hand" panose="03070502030502020204" pitchFamily="66" charset="0"/>
                        </a:rPr>
                        <a:t>Hauríem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1610579"/>
                  </a:ext>
                </a:extLst>
              </a:tr>
              <a:tr h="355162">
                <a:tc>
                  <a:txBody>
                    <a:bodyPr/>
                    <a:lstStyle/>
                    <a:p>
                      <a:r>
                        <a:rPr lang="es-ES" b="1">
                          <a:solidFill>
                            <a:schemeClr val="bg1"/>
                          </a:solidFill>
                          <a:latin typeface="The Hand" panose="03070502030502020204" pitchFamily="66" charset="0"/>
                        </a:rPr>
                        <a:t>Vosaltres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>
                          <a:latin typeface="The Hand" panose="03070502030502020204" pitchFamily="66" charset="0"/>
                        </a:rPr>
                        <a:t>Hauríeu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7959606"/>
                  </a:ext>
                </a:extLst>
              </a:tr>
              <a:tr h="355162">
                <a:tc>
                  <a:txBody>
                    <a:bodyPr/>
                    <a:lstStyle/>
                    <a:p>
                      <a:r>
                        <a:rPr lang="es-ES" b="1">
                          <a:solidFill>
                            <a:schemeClr val="bg1"/>
                          </a:solidFill>
                          <a:latin typeface="The Hand" panose="03070502030502020204" pitchFamily="66" charset="0"/>
                        </a:rPr>
                        <a:t>Ells/Elles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>
                          <a:latin typeface="The Hand" panose="03070502030502020204" pitchFamily="66" charset="0"/>
                        </a:rPr>
                        <a:t>Haurien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6939519"/>
                  </a:ext>
                </a:extLst>
              </a:tr>
            </a:tbl>
          </a:graphicData>
        </a:graphic>
      </p:graphicFrame>
      <p:graphicFrame>
        <p:nvGraphicFramePr>
          <p:cNvPr id="8" name="Tabla 4">
            <a:extLst>
              <a:ext uri="{FF2B5EF4-FFF2-40B4-BE49-F238E27FC236}">
                <a16:creationId xmlns:a16="http://schemas.microsoft.com/office/drawing/2014/main" id="{86EC2B38-94BC-411A-9ADE-98003047A6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5881939"/>
              </p:ext>
            </p:extLst>
          </p:nvPr>
        </p:nvGraphicFramePr>
        <p:xfrm>
          <a:off x="2364936" y="2299796"/>
          <a:ext cx="1365542" cy="2560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2812">
                  <a:extLst>
                    <a:ext uri="{9D8B030D-6E8A-4147-A177-3AD203B41FA5}">
                      <a16:colId xmlns:a16="http://schemas.microsoft.com/office/drawing/2014/main" val="1940623943"/>
                    </a:ext>
                  </a:extLst>
                </a:gridCol>
                <a:gridCol w="662730">
                  <a:extLst>
                    <a:ext uri="{9D8B030D-6E8A-4147-A177-3AD203B41FA5}">
                      <a16:colId xmlns:a16="http://schemas.microsoft.com/office/drawing/2014/main" val="3570723682"/>
                    </a:ext>
                  </a:extLst>
                </a:gridCol>
              </a:tblGrid>
              <a:tr h="334861">
                <a:tc gridSpan="2">
                  <a:txBody>
                    <a:bodyPr/>
                    <a:lstStyle/>
                    <a:p>
                      <a:pPr algn="ctr"/>
                      <a:r>
                        <a:rPr lang="es-ES" b="1">
                          <a:solidFill>
                            <a:schemeClr val="tx1"/>
                          </a:solidFill>
                          <a:latin typeface="The Hand" panose="03070502030502020204" pitchFamily="66" charset="0"/>
                        </a:rPr>
                        <a:t>Voler</a:t>
                      </a: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8159842"/>
                  </a:ext>
                </a:extLst>
              </a:tr>
              <a:tr h="355162">
                <a:tc>
                  <a:txBody>
                    <a:bodyPr/>
                    <a:lstStyle/>
                    <a:p>
                      <a:r>
                        <a:rPr lang="es-ES" b="1">
                          <a:solidFill>
                            <a:schemeClr val="bg1"/>
                          </a:solidFill>
                          <a:latin typeface="The Hand" panose="03070502030502020204" pitchFamily="66" charset="0"/>
                        </a:rPr>
                        <a:t>Jo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>
                          <a:latin typeface="The Hand" panose="03070502030502020204" pitchFamily="66" charset="0"/>
                        </a:rPr>
                        <a:t>Voldria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2147754"/>
                  </a:ext>
                </a:extLst>
              </a:tr>
              <a:tr h="355162">
                <a:tc>
                  <a:txBody>
                    <a:bodyPr/>
                    <a:lstStyle/>
                    <a:p>
                      <a:r>
                        <a:rPr lang="es-ES" b="1">
                          <a:solidFill>
                            <a:schemeClr val="bg1"/>
                          </a:solidFill>
                          <a:latin typeface="The Hand" panose="03070502030502020204" pitchFamily="66" charset="0"/>
                        </a:rPr>
                        <a:t>Tu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>
                          <a:latin typeface="The Hand" panose="03070502030502020204" pitchFamily="66" charset="0"/>
                        </a:rPr>
                        <a:t>Voldries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113681"/>
                  </a:ext>
                </a:extLst>
              </a:tr>
              <a:tr h="355162">
                <a:tc>
                  <a:txBody>
                    <a:bodyPr/>
                    <a:lstStyle/>
                    <a:p>
                      <a:r>
                        <a:rPr lang="es-ES" b="1">
                          <a:solidFill>
                            <a:schemeClr val="bg1"/>
                          </a:solidFill>
                          <a:latin typeface="The Hand" panose="03070502030502020204" pitchFamily="66" charset="0"/>
                        </a:rPr>
                        <a:t>Ell/Ella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>
                          <a:latin typeface="The Hand" panose="03070502030502020204" pitchFamily="66" charset="0"/>
                        </a:rPr>
                        <a:t>Voldria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9487754"/>
                  </a:ext>
                </a:extLst>
              </a:tr>
              <a:tr h="355162">
                <a:tc>
                  <a:txBody>
                    <a:bodyPr/>
                    <a:lstStyle/>
                    <a:p>
                      <a:r>
                        <a:rPr lang="es-ES" b="1">
                          <a:solidFill>
                            <a:schemeClr val="bg1"/>
                          </a:solidFill>
                          <a:latin typeface="The Hand" panose="03070502030502020204" pitchFamily="66" charset="0"/>
                        </a:rPr>
                        <a:t>Nosaltres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>
                          <a:latin typeface="The Hand" panose="03070502030502020204" pitchFamily="66" charset="0"/>
                        </a:rPr>
                        <a:t>Voldríem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1610579"/>
                  </a:ext>
                </a:extLst>
              </a:tr>
              <a:tr h="355162">
                <a:tc>
                  <a:txBody>
                    <a:bodyPr/>
                    <a:lstStyle/>
                    <a:p>
                      <a:r>
                        <a:rPr lang="es-ES" b="1">
                          <a:solidFill>
                            <a:schemeClr val="bg1"/>
                          </a:solidFill>
                          <a:latin typeface="The Hand" panose="03070502030502020204" pitchFamily="66" charset="0"/>
                        </a:rPr>
                        <a:t>Vosaltres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>
                          <a:latin typeface="The Hand" panose="03070502030502020204" pitchFamily="66" charset="0"/>
                        </a:rPr>
                        <a:t>Voldríeu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7959606"/>
                  </a:ext>
                </a:extLst>
              </a:tr>
              <a:tr h="355162">
                <a:tc>
                  <a:txBody>
                    <a:bodyPr/>
                    <a:lstStyle/>
                    <a:p>
                      <a:r>
                        <a:rPr lang="es-ES" b="1">
                          <a:solidFill>
                            <a:schemeClr val="bg1"/>
                          </a:solidFill>
                          <a:latin typeface="The Hand" panose="03070502030502020204" pitchFamily="66" charset="0"/>
                        </a:rPr>
                        <a:t>Ells/Elles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>
                          <a:latin typeface="The Hand" panose="03070502030502020204" pitchFamily="66" charset="0"/>
                        </a:rPr>
                        <a:t>Voldrien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6939519"/>
                  </a:ext>
                </a:extLst>
              </a:tr>
            </a:tbl>
          </a:graphicData>
        </a:graphic>
      </p:graphicFrame>
      <p:graphicFrame>
        <p:nvGraphicFramePr>
          <p:cNvPr id="9" name="Tabla 4">
            <a:extLst>
              <a:ext uri="{FF2B5EF4-FFF2-40B4-BE49-F238E27FC236}">
                <a16:creationId xmlns:a16="http://schemas.microsoft.com/office/drawing/2014/main" id="{C637357B-A29C-4603-8673-2EF59F1CC2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0372377"/>
              </p:ext>
            </p:extLst>
          </p:nvPr>
        </p:nvGraphicFramePr>
        <p:xfrm>
          <a:off x="3891209" y="2299796"/>
          <a:ext cx="1365542" cy="2560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2812">
                  <a:extLst>
                    <a:ext uri="{9D8B030D-6E8A-4147-A177-3AD203B41FA5}">
                      <a16:colId xmlns:a16="http://schemas.microsoft.com/office/drawing/2014/main" val="1940623943"/>
                    </a:ext>
                  </a:extLst>
                </a:gridCol>
                <a:gridCol w="662730">
                  <a:extLst>
                    <a:ext uri="{9D8B030D-6E8A-4147-A177-3AD203B41FA5}">
                      <a16:colId xmlns:a16="http://schemas.microsoft.com/office/drawing/2014/main" val="3570723682"/>
                    </a:ext>
                  </a:extLst>
                </a:gridCol>
              </a:tblGrid>
              <a:tr h="334861">
                <a:tc gridSpan="2">
                  <a:txBody>
                    <a:bodyPr/>
                    <a:lstStyle/>
                    <a:p>
                      <a:pPr algn="ctr"/>
                      <a:r>
                        <a:rPr lang="es-ES" b="1">
                          <a:solidFill>
                            <a:schemeClr val="tx1"/>
                          </a:solidFill>
                          <a:latin typeface="The Hand" panose="03070502030502020204" pitchFamily="66" charset="0"/>
                        </a:rPr>
                        <a:t>Poder</a:t>
                      </a: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8159842"/>
                  </a:ext>
                </a:extLst>
              </a:tr>
              <a:tr h="355162">
                <a:tc>
                  <a:txBody>
                    <a:bodyPr/>
                    <a:lstStyle/>
                    <a:p>
                      <a:r>
                        <a:rPr lang="es-ES" b="1">
                          <a:solidFill>
                            <a:schemeClr val="bg1"/>
                          </a:solidFill>
                          <a:latin typeface="The Hand" panose="03070502030502020204" pitchFamily="66" charset="0"/>
                        </a:rPr>
                        <a:t>Jo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>
                          <a:latin typeface="The Hand" panose="03070502030502020204" pitchFamily="66" charset="0"/>
                        </a:rPr>
                        <a:t>Podria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2147754"/>
                  </a:ext>
                </a:extLst>
              </a:tr>
              <a:tr h="355162">
                <a:tc>
                  <a:txBody>
                    <a:bodyPr/>
                    <a:lstStyle/>
                    <a:p>
                      <a:r>
                        <a:rPr lang="es-ES" b="1">
                          <a:solidFill>
                            <a:schemeClr val="bg1"/>
                          </a:solidFill>
                          <a:latin typeface="The Hand" panose="03070502030502020204" pitchFamily="66" charset="0"/>
                        </a:rPr>
                        <a:t>Tu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>
                          <a:latin typeface="The Hand" panose="03070502030502020204" pitchFamily="66" charset="0"/>
                        </a:rPr>
                        <a:t>Podries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113681"/>
                  </a:ext>
                </a:extLst>
              </a:tr>
              <a:tr h="355162">
                <a:tc>
                  <a:txBody>
                    <a:bodyPr/>
                    <a:lstStyle/>
                    <a:p>
                      <a:r>
                        <a:rPr lang="es-ES" b="1">
                          <a:solidFill>
                            <a:schemeClr val="bg1"/>
                          </a:solidFill>
                          <a:latin typeface="The Hand" panose="03070502030502020204" pitchFamily="66" charset="0"/>
                        </a:rPr>
                        <a:t>Ell/Ella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>
                          <a:latin typeface="The Hand" panose="03070502030502020204" pitchFamily="66" charset="0"/>
                        </a:rPr>
                        <a:t>Podria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9487754"/>
                  </a:ext>
                </a:extLst>
              </a:tr>
              <a:tr h="355162">
                <a:tc>
                  <a:txBody>
                    <a:bodyPr/>
                    <a:lstStyle/>
                    <a:p>
                      <a:r>
                        <a:rPr lang="es-ES" b="1">
                          <a:solidFill>
                            <a:schemeClr val="bg1"/>
                          </a:solidFill>
                          <a:latin typeface="The Hand" panose="03070502030502020204" pitchFamily="66" charset="0"/>
                        </a:rPr>
                        <a:t>Nosaltres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>
                          <a:latin typeface="The Hand" panose="03070502030502020204" pitchFamily="66" charset="0"/>
                        </a:rPr>
                        <a:t>Podríem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1610579"/>
                  </a:ext>
                </a:extLst>
              </a:tr>
              <a:tr h="355162">
                <a:tc>
                  <a:txBody>
                    <a:bodyPr/>
                    <a:lstStyle/>
                    <a:p>
                      <a:r>
                        <a:rPr lang="es-ES" b="1">
                          <a:solidFill>
                            <a:schemeClr val="bg1"/>
                          </a:solidFill>
                          <a:latin typeface="The Hand" panose="03070502030502020204" pitchFamily="66" charset="0"/>
                        </a:rPr>
                        <a:t>Vosaltres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>
                          <a:latin typeface="The Hand" panose="03070502030502020204" pitchFamily="66" charset="0"/>
                        </a:rPr>
                        <a:t>Podríeu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7959606"/>
                  </a:ext>
                </a:extLst>
              </a:tr>
              <a:tr h="355162">
                <a:tc>
                  <a:txBody>
                    <a:bodyPr/>
                    <a:lstStyle/>
                    <a:p>
                      <a:r>
                        <a:rPr lang="es-ES" b="1">
                          <a:solidFill>
                            <a:schemeClr val="bg1"/>
                          </a:solidFill>
                          <a:latin typeface="The Hand" panose="03070502030502020204" pitchFamily="66" charset="0"/>
                        </a:rPr>
                        <a:t>Ells/Elles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>
                          <a:latin typeface="The Hand" panose="03070502030502020204" pitchFamily="66" charset="0"/>
                        </a:rPr>
                        <a:t>Podrien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6939519"/>
                  </a:ext>
                </a:extLst>
              </a:tr>
            </a:tbl>
          </a:graphicData>
        </a:graphic>
      </p:graphicFrame>
      <p:graphicFrame>
        <p:nvGraphicFramePr>
          <p:cNvPr id="10" name="Tabla 4">
            <a:extLst>
              <a:ext uri="{FF2B5EF4-FFF2-40B4-BE49-F238E27FC236}">
                <a16:creationId xmlns:a16="http://schemas.microsoft.com/office/drawing/2014/main" id="{5CA891D3-9DF5-4B89-BC41-7650C67589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9626676"/>
              </p:ext>
            </p:extLst>
          </p:nvPr>
        </p:nvGraphicFramePr>
        <p:xfrm>
          <a:off x="5429073" y="2299796"/>
          <a:ext cx="1365542" cy="2560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2812">
                  <a:extLst>
                    <a:ext uri="{9D8B030D-6E8A-4147-A177-3AD203B41FA5}">
                      <a16:colId xmlns:a16="http://schemas.microsoft.com/office/drawing/2014/main" val="1940623943"/>
                    </a:ext>
                  </a:extLst>
                </a:gridCol>
                <a:gridCol w="662730">
                  <a:extLst>
                    <a:ext uri="{9D8B030D-6E8A-4147-A177-3AD203B41FA5}">
                      <a16:colId xmlns:a16="http://schemas.microsoft.com/office/drawing/2014/main" val="3570723682"/>
                    </a:ext>
                  </a:extLst>
                </a:gridCol>
              </a:tblGrid>
              <a:tr h="334861">
                <a:tc gridSpan="2">
                  <a:txBody>
                    <a:bodyPr/>
                    <a:lstStyle/>
                    <a:p>
                      <a:pPr algn="ctr"/>
                      <a:r>
                        <a:rPr lang="es-ES" b="1">
                          <a:solidFill>
                            <a:schemeClr val="tx1"/>
                          </a:solidFill>
                          <a:latin typeface="The Hand" panose="03070502030502020204" pitchFamily="66" charset="0"/>
                        </a:rPr>
                        <a:t>Anar</a:t>
                      </a: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8159842"/>
                  </a:ext>
                </a:extLst>
              </a:tr>
              <a:tr h="355162">
                <a:tc>
                  <a:txBody>
                    <a:bodyPr/>
                    <a:lstStyle/>
                    <a:p>
                      <a:r>
                        <a:rPr lang="es-ES" b="1">
                          <a:solidFill>
                            <a:schemeClr val="bg1"/>
                          </a:solidFill>
                          <a:latin typeface="The Hand" panose="03070502030502020204" pitchFamily="66" charset="0"/>
                        </a:rPr>
                        <a:t>Jo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>
                          <a:latin typeface="The Hand" panose="03070502030502020204" pitchFamily="66" charset="0"/>
                        </a:rPr>
                        <a:t>Aniria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2147754"/>
                  </a:ext>
                </a:extLst>
              </a:tr>
              <a:tr h="355162">
                <a:tc>
                  <a:txBody>
                    <a:bodyPr/>
                    <a:lstStyle/>
                    <a:p>
                      <a:r>
                        <a:rPr lang="es-ES" b="1">
                          <a:solidFill>
                            <a:schemeClr val="bg1"/>
                          </a:solidFill>
                          <a:latin typeface="The Hand" panose="03070502030502020204" pitchFamily="66" charset="0"/>
                        </a:rPr>
                        <a:t>Tu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>
                          <a:latin typeface="The Hand" panose="03070502030502020204" pitchFamily="66" charset="0"/>
                        </a:rPr>
                        <a:t>Aniries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113681"/>
                  </a:ext>
                </a:extLst>
              </a:tr>
              <a:tr h="355162">
                <a:tc>
                  <a:txBody>
                    <a:bodyPr/>
                    <a:lstStyle/>
                    <a:p>
                      <a:r>
                        <a:rPr lang="es-ES" b="1">
                          <a:solidFill>
                            <a:schemeClr val="bg1"/>
                          </a:solidFill>
                          <a:latin typeface="The Hand" panose="03070502030502020204" pitchFamily="66" charset="0"/>
                        </a:rPr>
                        <a:t>Ell/Ella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>
                          <a:latin typeface="The Hand" panose="03070502030502020204" pitchFamily="66" charset="0"/>
                        </a:rPr>
                        <a:t>Aniria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9487754"/>
                  </a:ext>
                </a:extLst>
              </a:tr>
              <a:tr h="355162">
                <a:tc>
                  <a:txBody>
                    <a:bodyPr/>
                    <a:lstStyle/>
                    <a:p>
                      <a:r>
                        <a:rPr lang="es-ES" b="1">
                          <a:solidFill>
                            <a:schemeClr val="bg1"/>
                          </a:solidFill>
                          <a:latin typeface="The Hand" panose="03070502030502020204" pitchFamily="66" charset="0"/>
                        </a:rPr>
                        <a:t>Nosaltres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>
                          <a:latin typeface="The Hand" panose="03070502030502020204" pitchFamily="66" charset="0"/>
                        </a:rPr>
                        <a:t>Aniríem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1610579"/>
                  </a:ext>
                </a:extLst>
              </a:tr>
              <a:tr h="355162">
                <a:tc>
                  <a:txBody>
                    <a:bodyPr/>
                    <a:lstStyle/>
                    <a:p>
                      <a:r>
                        <a:rPr lang="es-ES" b="1">
                          <a:solidFill>
                            <a:schemeClr val="bg1"/>
                          </a:solidFill>
                          <a:latin typeface="The Hand" panose="03070502030502020204" pitchFamily="66" charset="0"/>
                        </a:rPr>
                        <a:t>Vosaltres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>
                          <a:latin typeface="The Hand" panose="03070502030502020204" pitchFamily="66" charset="0"/>
                        </a:rPr>
                        <a:t>Aniríeu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7959606"/>
                  </a:ext>
                </a:extLst>
              </a:tr>
              <a:tr h="355162">
                <a:tc>
                  <a:txBody>
                    <a:bodyPr/>
                    <a:lstStyle/>
                    <a:p>
                      <a:r>
                        <a:rPr lang="es-ES" b="1">
                          <a:solidFill>
                            <a:schemeClr val="bg1"/>
                          </a:solidFill>
                          <a:latin typeface="The Hand" panose="03070502030502020204" pitchFamily="66" charset="0"/>
                        </a:rPr>
                        <a:t>Ells/Elles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>
                          <a:latin typeface="The Hand" panose="03070502030502020204" pitchFamily="66" charset="0"/>
                        </a:rPr>
                        <a:t>Anirien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6939519"/>
                  </a:ext>
                </a:extLst>
              </a:tr>
            </a:tbl>
          </a:graphicData>
        </a:graphic>
      </p:graphicFrame>
      <p:graphicFrame>
        <p:nvGraphicFramePr>
          <p:cNvPr id="11" name="Tabla 4">
            <a:extLst>
              <a:ext uri="{FF2B5EF4-FFF2-40B4-BE49-F238E27FC236}">
                <a16:creationId xmlns:a16="http://schemas.microsoft.com/office/drawing/2014/main" id="{FE084266-3B2A-431C-8B67-8301EAC2A0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3972901"/>
              </p:ext>
            </p:extLst>
          </p:nvPr>
        </p:nvGraphicFramePr>
        <p:xfrm>
          <a:off x="6966937" y="2299796"/>
          <a:ext cx="1365542" cy="2560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2812">
                  <a:extLst>
                    <a:ext uri="{9D8B030D-6E8A-4147-A177-3AD203B41FA5}">
                      <a16:colId xmlns:a16="http://schemas.microsoft.com/office/drawing/2014/main" val="1940623943"/>
                    </a:ext>
                  </a:extLst>
                </a:gridCol>
                <a:gridCol w="662730">
                  <a:extLst>
                    <a:ext uri="{9D8B030D-6E8A-4147-A177-3AD203B41FA5}">
                      <a16:colId xmlns:a16="http://schemas.microsoft.com/office/drawing/2014/main" val="3570723682"/>
                    </a:ext>
                  </a:extLst>
                </a:gridCol>
              </a:tblGrid>
              <a:tr h="334861">
                <a:tc gridSpan="2">
                  <a:txBody>
                    <a:bodyPr/>
                    <a:lstStyle/>
                    <a:p>
                      <a:pPr algn="ctr"/>
                      <a:r>
                        <a:rPr lang="es-ES" b="1">
                          <a:solidFill>
                            <a:schemeClr val="tx1"/>
                          </a:solidFill>
                          <a:latin typeface="The Hand" panose="03070502030502020204" pitchFamily="66" charset="0"/>
                        </a:rPr>
                        <a:t>Fer</a:t>
                      </a: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8159842"/>
                  </a:ext>
                </a:extLst>
              </a:tr>
              <a:tr h="355162">
                <a:tc>
                  <a:txBody>
                    <a:bodyPr/>
                    <a:lstStyle/>
                    <a:p>
                      <a:r>
                        <a:rPr lang="es-ES" b="1">
                          <a:solidFill>
                            <a:schemeClr val="bg1"/>
                          </a:solidFill>
                          <a:latin typeface="The Hand" panose="03070502030502020204" pitchFamily="66" charset="0"/>
                        </a:rPr>
                        <a:t>Jo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>
                          <a:latin typeface="The Hand" panose="03070502030502020204" pitchFamily="66" charset="0"/>
                        </a:rPr>
                        <a:t>Faria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2147754"/>
                  </a:ext>
                </a:extLst>
              </a:tr>
              <a:tr h="355162">
                <a:tc>
                  <a:txBody>
                    <a:bodyPr/>
                    <a:lstStyle/>
                    <a:p>
                      <a:r>
                        <a:rPr lang="es-ES" b="1">
                          <a:solidFill>
                            <a:schemeClr val="bg1"/>
                          </a:solidFill>
                          <a:latin typeface="The Hand" panose="03070502030502020204" pitchFamily="66" charset="0"/>
                        </a:rPr>
                        <a:t>Tu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>
                          <a:latin typeface="The Hand" panose="03070502030502020204" pitchFamily="66" charset="0"/>
                        </a:rPr>
                        <a:t>Faries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113681"/>
                  </a:ext>
                </a:extLst>
              </a:tr>
              <a:tr h="355162">
                <a:tc>
                  <a:txBody>
                    <a:bodyPr/>
                    <a:lstStyle/>
                    <a:p>
                      <a:r>
                        <a:rPr lang="es-ES" b="1">
                          <a:solidFill>
                            <a:schemeClr val="bg1"/>
                          </a:solidFill>
                          <a:latin typeface="The Hand" panose="03070502030502020204" pitchFamily="66" charset="0"/>
                        </a:rPr>
                        <a:t>Ell/Ella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>
                          <a:latin typeface="The Hand" panose="03070502030502020204" pitchFamily="66" charset="0"/>
                        </a:rPr>
                        <a:t>Faria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9487754"/>
                  </a:ext>
                </a:extLst>
              </a:tr>
              <a:tr h="355162">
                <a:tc>
                  <a:txBody>
                    <a:bodyPr/>
                    <a:lstStyle/>
                    <a:p>
                      <a:r>
                        <a:rPr lang="es-ES" b="1">
                          <a:solidFill>
                            <a:schemeClr val="bg1"/>
                          </a:solidFill>
                          <a:latin typeface="The Hand" panose="03070502030502020204" pitchFamily="66" charset="0"/>
                        </a:rPr>
                        <a:t>Nosaltres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>
                          <a:latin typeface="The Hand" panose="03070502030502020204" pitchFamily="66" charset="0"/>
                        </a:rPr>
                        <a:t>Faríem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1610579"/>
                  </a:ext>
                </a:extLst>
              </a:tr>
              <a:tr h="355162">
                <a:tc>
                  <a:txBody>
                    <a:bodyPr/>
                    <a:lstStyle/>
                    <a:p>
                      <a:r>
                        <a:rPr lang="es-ES" b="1">
                          <a:solidFill>
                            <a:schemeClr val="bg1"/>
                          </a:solidFill>
                          <a:latin typeface="The Hand" panose="03070502030502020204" pitchFamily="66" charset="0"/>
                        </a:rPr>
                        <a:t>Vosaltres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>
                          <a:latin typeface="The Hand" panose="03070502030502020204" pitchFamily="66" charset="0"/>
                        </a:rPr>
                        <a:t>Faríeu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7959606"/>
                  </a:ext>
                </a:extLst>
              </a:tr>
              <a:tr h="355162">
                <a:tc>
                  <a:txBody>
                    <a:bodyPr/>
                    <a:lstStyle/>
                    <a:p>
                      <a:r>
                        <a:rPr lang="es-ES" b="1">
                          <a:solidFill>
                            <a:schemeClr val="bg1"/>
                          </a:solidFill>
                          <a:latin typeface="The Hand" panose="03070502030502020204" pitchFamily="66" charset="0"/>
                        </a:rPr>
                        <a:t>Ells/Elles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>
                          <a:latin typeface="The Hand" panose="03070502030502020204" pitchFamily="66" charset="0"/>
                        </a:rPr>
                        <a:t>Farien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6939519"/>
                  </a:ext>
                </a:extLst>
              </a:tr>
            </a:tbl>
          </a:graphicData>
        </a:graphic>
      </p:graphicFrame>
      <p:graphicFrame>
        <p:nvGraphicFramePr>
          <p:cNvPr id="12" name="Tabla 4">
            <a:extLst>
              <a:ext uri="{FF2B5EF4-FFF2-40B4-BE49-F238E27FC236}">
                <a16:creationId xmlns:a16="http://schemas.microsoft.com/office/drawing/2014/main" id="{AABFD7CA-5840-4B1C-9726-22A659498C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8202892"/>
              </p:ext>
            </p:extLst>
          </p:nvPr>
        </p:nvGraphicFramePr>
        <p:xfrm>
          <a:off x="8504801" y="2299796"/>
          <a:ext cx="1365542" cy="2560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2812">
                  <a:extLst>
                    <a:ext uri="{9D8B030D-6E8A-4147-A177-3AD203B41FA5}">
                      <a16:colId xmlns:a16="http://schemas.microsoft.com/office/drawing/2014/main" val="1940623943"/>
                    </a:ext>
                  </a:extLst>
                </a:gridCol>
                <a:gridCol w="662730">
                  <a:extLst>
                    <a:ext uri="{9D8B030D-6E8A-4147-A177-3AD203B41FA5}">
                      <a16:colId xmlns:a16="http://schemas.microsoft.com/office/drawing/2014/main" val="3570723682"/>
                    </a:ext>
                  </a:extLst>
                </a:gridCol>
              </a:tblGrid>
              <a:tr h="334861">
                <a:tc gridSpan="2">
                  <a:txBody>
                    <a:bodyPr/>
                    <a:lstStyle/>
                    <a:p>
                      <a:pPr algn="ctr"/>
                      <a:r>
                        <a:rPr lang="es-ES" b="1">
                          <a:solidFill>
                            <a:schemeClr val="tx1"/>
                          </a:solidFill>
                          <a:latin typeface="The Hand" panose="03070502030502020204" pitchFamily="66" charset="0"/>
                        </a:rPr>
                        <a:t>Tenir</a:t>
                      </a: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8159842"/>
                  </a:ext>
                </a:extLst>
              </a:tr>
              <a:tr h="355162">
                <a:tc>
                  <a:txBody>
                    <a:bodyPr/>
                    <a:lstStyle/>
                    <a:p>
                      <a:r>
                        <a:rPr lang="es-ES" b="1">
                          <a:solidFill>
                            <a:schemeClr val="bg1"/>
                          </a:solidFill>
                          <a:latin typeface="The Hand" panose="03070502030502020204" pitchFamily="66" charset="0"/>
                        </a:rPr>
                        <a:t>Jo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>
                          <a:latin typeface="The Hand" panose="03070502030502020204" pitchFamily="66" charset="0"/>
                        </a:rPr>
                        <a:t>Tindria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2147754"/>
                  </a:ext>
                </a:extLst>
              </a:tr>
              <a:tr h="355162">
                <a:tc>
                  <a:txBody>
                    <a:bodyPr/>
                    <a:lstStyle/>
                    <a:p>
                      <a:r>
                        <a:rPr lang="es-ES" b="1">
                          <a:solidFill>
                            <a:schemeClr val="bg1"/>
                          </a:solidFill>
                          <a:latin typeface="The Hand" panose="03070502030502020204" pitchFamily="66" charset="0"/>
                        </a:rPr>
                        <a:t>Tu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>
                          <a:latin typeface="The Hand" panose="03070502030502020204" pitchFamily="66" charset="0"/>
                        </a:rPr>
                        <a:t>Tindries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113681"/>
                  </a:ext>
                </a:extLst>
              </a:tr>
              <a:tr h="355162">
                <a:tc>
                  <a:txBody>
                    <a:bodyPr/>
                    <a:lstStyle/>
                    <a:p>
                      <a:r>
                        <a:rPr lang="es-ES" b="1">
                          <a:solidFill>
                            <a:schemeClr val="bg1"/>
                          </a:solidFill>
                          <a:latin typeface="The Hand" panose="03070502030502020204" pitchFamily="66" charset="0"/>
                        </a:rPr>
                        <a:t>Ell/Ella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>
                          <a:latin typeface="The Hand" panose="03070502030502020204" pitchFamily="66" charset="0"/>
                        </a:rPr>
                        <a:t>Tindria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9487754"/>
                  </a:ext>
                </a:extLst>
              </a:tr>
              <a:tr h="355162">
                <a:tc>
                  <a:txBody>
                    <a:bodyPr/>
                    <a:lstStyle/>
                    <a:p>
                      <a:r>
                        <a:rPr lang="es-ES" b="1">
                          <a:solidFill>
                            <a:schemeClr val="bg1"/>
                          </a:solidFill>
                          <a:latin typeface="The Hand" panose="03070502030502020204" pitchFamily="66" charset="0"/>
                        </a:rPr>
                        <a:t>Nosaltres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>
                          <a:latin typeface="The Hand" panose="03070502030502020204" pitchFamily="66" charset="0"/>
                        </a:rPr>
                        <a:t>Tindríem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1610579"/>
                  </a:ext>
                </a:extLst>
              </a:tr>
              <a:tr h="355162">
                <a:tc>
                  <a:txBody>
                    <a:bodyPr/>
                    <a:lstStyle/>
                    <a:p>
                      <a:r>
                        <a:rPr lang="es-ES" b="1">
                          <a:solidFill>
                            <a:schemeClr val="bg1"/>
                          </a:solidFill>
                          <a:latin typeface="The Hand" panose="03070502030502020204" pitchFamily="66" charset="0"/>
                        </a:rPr>
                        <a:t>Vosaltres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>
                          <a:latin typeface="The Hand" panose="03070502030502020204" pitchFamily="66" charset="0"/>
                        </a:rPr>
                        <a:t>Tindríeu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7959606"/>
                  </a:ext>
                </a:extLst>
              </a:tr>
              <a:tr h="355162">
                <a:tc>
                  <a:txBody>
                    <a:bodyPr/>
                    <a:lstStyle/>
                    <a:p>
                      <a:r>
                        <a:rPr lang="es-ES" b="1">
                          <a:solidFill>
                            <a:schemeClr val="bg1"/>
                          </a:solidFill>
                          <a:latin typeface="The Hand" panose="03070502030502020204" pitchFamily="66" charset="0"/>
                        </a:rPr>
                        <a:t>Ells/Elles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>
                          <a:latin typeface="The Hand" panose="03070502030502020204" pitchFamily="66" charset="0"/>
                        </a:rPr>
                        <a:t>Tindrien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6939519"/>
                  </a:ext>
                </a:extLst>
              </a:tr>
            </a:tbl>
          </a:graphicData>
        </a:graphic>
      </p:graphicFrame>
      <p:graphicFrame>
        <p:nvGraphicFramePr>
          <p:cNvPr id="13" name="Tabla 4">
            <a:extLst>
              <a:ext uri="{FF2B5EF4-FFF2-40B4-BE49-F238E27FC236}">
                <a16:creationId xmlns:a16="http://schemas.microsoft.com/office/drawing/2014/main" id="{24238940-8CAF-43F3-BB8C-EEDABBF3AE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5074412"/>
              </p:ext>
            </p:extLst>
          </p:nvPr>
        </p:nvGraphicFramePr>
        <p:xfrm>
          <a:off x="10042665" y="2299796"/>
          <a:ext cx="1365542" cy="2560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2812">
                  <a:extLst>
                    <a:ext uri="{9D8B030D-6E8A-4147-A177-3AD203B41FA5}">
                      <a16:colId xmlns:a16="http://schemas.microsoft.com/office/drawing/2014/main" val="1940623943"/>
                    </a:ext>
                  </a:extLst>
                </a:gridCol>
                <a:gridCol w="662730">
                  <a:extLst>
                    <a:ext uri="{9D8B030D-6E8A-4147-A177-3AD203B41FA5}">
                      <a16:colId xmlns:a16="http://schemas.microsoft.com/office/drawing/2014/main" val="3570723682"/>
                    </a:ext>
                  </a:extLst>
                </a:gridCol>
              </a:tblGrid>
              <a:tr h="334861">
                <a:tc gridSpan="2">
                  <a:txBody>
                    <a:bodyPr/>
                    <a:lstStyle/>
                    <a:p>
                      <a:pPr algn="ctr"/>
                      <a:r>
                        <a:rPr lang="es-ES" b="1">
                          <a:solidFill>
                            <a:schemeClr val="tx1"/>
                          </a:solidFill>
                          <a:latin typeface="The Hand" panose="03070502030502020204" pitchFamily="66" charset="0"/>
                        </a:rPr>
                        <a:t>Venir/Vindre</a:t>
                      </a: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8159842"/>
                  </a:ext>
                </a:extLst>
              </a:tr>
              <a:tr h="355162">
                <a:tc>
                  <a:txBody>
                    <a:bodyPr/>
                    <a:lstStyle/>
                    <a:p>
                      <a:r>
                        <a:rPr lang="es-ES" b="1">
                          <a:solidFill>
                            <a:schemeClr val="bg1"/>
                          </a:solidFill>
                          <a:latin typeface="The Hand" panose="03070502030502020204" pitchFamily="66" charset="0"/>
                        </a:rPr>
                        <a:t>Jo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>
                          <a:latin typeface="The Hand" panose="03070502030502020204" pitchFamily="66" charset="0"/>
                        </a:rPr>
                        <a:t>Vindria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2147754"/>
                  </a:ext>
                </a:extLst>
              </a:tr>
              <a:tr h="355162">
                <a:tc>
                  <a:txBody>
                    <a:bodyPr/>
                    <a:lstStyle/>
                    <a:p>
                      <a:r>
                        <a:rPr lang="es-ES" b="1">
                          <a:solidFill>
                            <a:schemeClr val="bg1"/>
                          </a:solidFill>
                          <a:latin typeface="The Hand" panose="03070502030502020204" pitchFamily="66" charset="0"/>
                        </a:rPr>
                        <a:t>Tu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>
                          <a:latin typeface="The Hand" panose="03070502030502020204" pitchFamily="66" charset="0"/>
                        </a:rPr>
                        <a:t>Vindries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113681"/>
                  </a:ext>
                </a:extLst>
              </a:tr>
              <a:tr h="355162">
                <a:tc>
                  <a:txBody>
                    <a:bodyPr/>
                    <a:lstStyle/>
                    <a:p>
                      <a:r>
                        <a:rPr lang="es-ES" b="1">
                          <a:solidFill>
                            <a:schemeClr val="bg1"/>
                          </a:solidFill>
                          <a:latin typeface="The Hand" panose="03070502030502020204" pitchFamily="66" charset="0"/>
                        </a:rPr>
                        <a:t>Ell/Ella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>
                          <a:latin typeface="The Hand" panose="03070502030502020204" pitchFamily="66" charset="0"/>
                        </a:rPr>
                        <a:t>Vindria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9487754"/>
                  </a:ext>
                </a:extLst>
              </a:tr>
              <a:tr h="355162">
                <a:tc>
                  <a:txBody>
                    <a:bodyPr/>
                    <a:lstStyle/>
                    <a:p>
                      <a:r>
                        <a:rPr lang="es-ES" b="1">
                          <a:solidFill>
                            <a:schemeClr val="bg1"/>
                          </a:solidFill>
                          <a:latin typeface="The Hand" panose="03070502030502020204" pitchFamily="66" charset="0"/>
                        </a:rPr>
                        <a:t>Nosaltres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>
                          <a:latin typeface="The Hand" panose="03070502030502020204" pitchFamily="66" charset="0"/>
                        </a:rPr>
                        <a:t>Vindríem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1610579"/>
                  </a:ext>
                </a:extLst>
              </a:tr>
              <a:tr h="355162">
                <a:tc>
                  <a:txBody>
                    <a:bodyPr/>
                    <a:lstStyle/>
                    <a:p>
                      <a:r>
                        <a:rPr lang="es-ES" b="1">
                          <a:solidFill>
                            <a:schemeClr val="bg1"/>
                          </a:solidFill>
                          <a:latin typeface="The Hand" panose="03070502030502020204" pitchFamily="66" charset="0"/>
                        </a:rPr>
                        <a:t>Vosaltres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>
                          <a:latin typeface="The Hand" panose="03070502030502020204" pitchFamily="66" charset="0"/>
                        </a:rPr>
                        <a:t>Vindríeu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7959606"/>
                  </a:ext>
                </a:extLst>
              </a:tr>
              <a:tr h="355162">
                <a:tc>
                  <a:txBody>
                    <a:bodyPr/>
                    <a:lstStyle/>
                    <a:p>
                      <a:r>
                        <a:rPr lang="es-ES" b="1">
                          <a:solidFill>
                            <a:schemeClr val="bg1"/>
                          </a:solidFill>
                          <a:latin typeface="The Hand" panose="03070502030502020204" pitchFamily="66" charset="0"/>
                        </a:rPr>
                        <a:t>Ells/Elles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>
                          <a:latin typeface="The Hand" panose="03070502030502020204" pitchFamily="66" charset="0"/>
                        </a:rPr>
                        <a:t>Vindrien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69395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85000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EC7866-F09C-46F6-A606-ACAADE304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074" y="466425"/>
            <a:ext cx="10058400" cy="800312"/>
          </a:xfrm>
        </p:spPr>
        <p:txBody>
          <a:bodyPr>
            <a:normAutofit fontScale="90000"/>
          </a:bodyPr>
          <a:lstStyle/>
          <a:p>
            <a:r>
              <a:rPr lang="es-ES"/>
              <a:t>Verbs regulars: Present de SUBJUNTIU</a:t>
            </a: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7462EF41-5EB3-4E76-8FE3-07EECB6F45A2}"/>
              </a:ext>
            </a:extLst>
          </p:cNvPr>
          <p:cNvCxnSpPr/>
          <p:nvPr/>
        </p:nvCxnSpPr>
        <p:spPr>
          <a:xfrm>
            <a:off x="528506" y="1266737"/>
            <a:ext cx="10947633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CuadroTexto 3">
            <a:extLst>
              <a:ext uri="{FF2B5EF4-FFF2-40B4-BE49-F238E27FC236}">
                <a16:creationId xmlns:a16="http://schemas.microsoft.com/office/drawing/2014/main" id="{1E5E4021-AD55-41B9-B553-58FC1CE18D47}"/>
              </a:ext>
            </a:extLst>
          </p:cNvPr>
          <p:cNvSpPr txBox="1"/>
          <p:nvPr/>
        </p:nvSpPr>
        <p:spPr>
          <a:xfrm>
            <a:off x="58724" y="0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>
                <a:solidFill>
                  <a:schemeClr val="tx2"/>
                </a:solidFill>
              </a:rPr>
              <a:t>Pàg 31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DE0C51C-DF3D-41C3-AEDB-0690658E4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latin typeface="+mj-lt"/>
              </a:rPr>
              <a:t>16</a:t>
            </a:fld>
            <a:endParaRPr lang="en-US" dirty="0">
              <a:latin typeface="+mj-lt"/>
            </a:endParaRPr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153116DC-9F7B-481C-8F22-7B73EF454AE5}"/>
              </a:ext>
            </a:extLst>
          </p:cNvPr>
          <p:cNvSpPr txBox="1">
            <a:spLocks/>
          </p:cNvSpPr>
          <p:nvPr/>
        </p:nvSpPr>
        <p:spPr>
          <a:xfrm>
            <a:off x="165817" y="2411865"/>
            <a:ext cx="2857214" cy="603320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Courier New" panose="02070309020205020404" pitchFamily="49" charset="0"/>
              <a:buChar char="o"/>
            </a:pPr>
            <a:r>
              <a:rPr lang="es-ES" sz="3200">
                <a:latin typeface="The Hand" panose="03070502030502020204" pitchFamily="66" charset="0"/>
              </a:rPr>
              <a:t>1ª conjugació (-AR):</a:t>
            </a:r>
          </a:p>
        </p:txBody>
      </p:sp>
      <p:graphicFrame>
        <p:nvGraphicFramePr>
          <p:cNvPr id="9" name="Tabla 4">
            <a:extLst>
              <a:ext uri="{FF2B5EF4-FFF2-40B4-BE49-F238E27FC236}">
                <a16:creationId xmlns:a16="http://schemas.microsoft.com/office/drawing/2014/main" id="{57C9ABEF-B91C-4032-962A-FB0D1547A0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8617060"/>
              </p:ext>
            </p:extLst>
          </p:nvPr>
        </p:nvGraphicFramePr>
        <p:xfrm>
          <a:off x="492069" y="3408701"/>
          <a:ext cx="1600088" cy="14395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00044">
                  <a:extLst>
                    <a:ext uri="{9D8B030D-6E8A-4147-A177-3AD203B41FA5}">
                      <a16:colId xmlns:a16="http://schemas.microsoft.com/office/drawing/2014/main" val="275965337"/>
                    </a:ext>
                  </a:extLst>
                </a:gridCol>
                <a:gridCol w="800044">
                  <a:extLst>
                    <a:ext uri="{9D8B030D-6E8A-4147-A177-3AD203B41FA5}">
                      <a16:colId xmlns:a16="http://schemas.microsoft.com/office/drawing/2014/main" val="3633113676"/>
                    </a:ext>
                  </a:extLst>
                </a:gridCol>
              </a:tblGrid>
              <a:tr h="491194">
                <a:tc>
                  <a:txBody>
                    <a:bodyPr/>
                    <a:lstStyle/>
                    <a:p>
                      <a:r>
                        <a:rPr lang="es-ES" sz="2400">
                          <a:latin typeface="The Hand" panose="03070502030502020204" pitchFamily="66" charset="0"/>
                        </a:rPr>
                        <a:t>Ball</a:t>
                      </a:r>
                      <a:r>
                        <a:rPr lang="es-ES" sz="2400" strike="sngStrike" baseline="0">
                          <a:latin typeface="The Hand" panose="03070502030502020204" pitchFamily="66" charset="0"/>
                        </a:rPr>
                        <a:t>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strike="noStrike" baseline="0">
                          <a:latin typeface="The Hand" panose="03070502030502020204" pitchFamily="66" charset="0"/>
                        </a:rPr>
                        <a:t>Ball-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8151365"/>
                  </a:ext>
                </a:extLst>
              </a:tr>
              <a:tr h="491194">
                <a:tc>
                  <a:txBody>
                    <a:bodyPr/>
                    <a:lstStyle/>
                    <a:p>
                      <a:r>
                        <a:rPr lang="es-ES" sz="2400" strike="noStrike">
                          <a:latin typeface="The Hand" panose="03070502030502020204" pitchFamily="66" charset="0"/>
                        </a:rPr>
                        <a:t>Cant</a:t>
                      </a:r>
                      <a:r>
                        <a:rPr lang="es-ES" sz="2400" strike="sngStrike" baseline="0">
                          <a:latin typeface="The Hand" panose="03070502030502020204" pitchFamily="66" charset="0"/>
                        </a:rPr>
                        <a:t>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strike="noStrike" baseline="0">
                          <a:latin typeface="The Hand" panose="03070502030502020204" pitchFamily="66" charset="0"/>
                        </a:rPr>
                        <a:t>Cant-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1748230"/>
                  </a:ext>
                </a:extLst>
              </a:tr>
              <a:tr h="353146">
                <a:tc>
                  <a:txBody>
                    <a:bodyPr/>
                    <a:lstStyle/>
                    <a:p>
                      <a:r>
                        <a:rPr lang="es-ES" sz="2400" strike="noStrike">
                          <a:latin typeface="The Hand" panose="03070502030502020204" pitchFamily="66" charset="0"/>
                        </a:rPr>
                        <a:t>Compr</a:t>
                      </a:r>
                      <a:r>
                        <a:rPr lang="es-ES" sz="2400" strike="sngStrike" baseline="0">
                          <a:latin typeface="The Hand" panose="03070502030502020204" pitchFamily="66" charset="0"/>
                        </a:rPr>
                        <a:t>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strike="noStrike" baseline="0">
                          <a:latin typeface="The Hand" panose="03070502030502020204" pitchFamily="66" charset="0"/>
                        </a:rPr>
                        <a:t>Compr-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088262"/>
                  </a:ext>
                </a:extLst>
              </a:tr>
            </a:tbl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E2CAB01B-E713-457E-AAC7-3C4E6208683B}"/>
              </a:ext>
            </a:extLst>
          </p:cNvPr>
          <p:cNvSpPr txBox="1"/>
          <p:nvPr/>
        </p:nvSpPr>
        <p:spPr>
          <a:xfrm>
            <a:off x="2343571" y="2984879"/>
            <a:ext cx="12817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>
                <a:latin typeface="The Hand" panose="03070502030502020204" pitchFamily="66" charset="0"/>
              </a:rPr>
              <a:t>Jo: </a:t>
            </a:r>
            <a:r>
              <a:rPr lang="es-ES" sz="2400" u="sng">
                <a:latin typeface="The Hand" panose="03070502030502020204" pitchFamily="66" charset="0"/>
              </a:rPr>
              <a:t>-e</a:t>
            </a:r>
          </a:p>
          <a:p>
            <a:r>
              <a:rPr lang="es-ES" sz="2400">
                <a:latin typeface="The Hand" panose="03070502030502020204" pitchFamily="66" charset="0"/>
              </a:rPr>
              <a:t>Tu: </a:t>
            </a:r>
            <a:r>
              <a:rPr lang="es-ES" sz="2400" u="sng">
                <a:latin typeface="The Hand" panose="03070502030502020204" pitchFamily="66" charset="0"/>
              </a:rPr>
              <a:t>-es</a:t>
            </a:r>
          </a:p>
          <a:p>
            <a:r>
              <a:rPr lang="es-ES" sz="2400">
                <a:latin typeface="The Hand" panose="03070502030502020204" pitchFamily="66" charset="0"/>
              </a:rPr>
              <a:t>Ell/Ella: -</a:t>
            </a:r>
            <a:r>
              <a:rPr lang="es-ES" sz="2400" u="sng">
                <a:latin typeface="The Hand" panose="03070502030502020204" pitchFamily="66" charset="0"/>
              </a:rPr>
              <a:t>e</a:t>
            </a:r>
          </a:p>
          <a:p>
            <a:r>
              <a:rPr lang="es-ES" sz="2400">
                <a:latin typeface="The Hand" panose="03070502030502020204" pitchFamily="66" charset="0"/>
              </a:rPr>
              <a:t>Nosaltres: </a:t>
            </a:r>
            <a:r>
              <a:rPr lang="es-ES" sz="2400" u="sng">
                <a:latin typeface="The Hand" panose="03070502030502020204" pitchFamily="66" charset="0"/>
              </a:rPr>
              <a:t>-em</a:t>
            </a:r>
          </a:p>
          <a:p>
            <a:r>
              <a:rPr lang="es-ES" sz="2400">
                <a:latin typeface="The Hand" panose="03070502030502020204" pitchFamily="66" charset="0"/>
              </a:rPr>
              <a:t>Vosaltres: </a:t>
            </a:r>
            <a:r>
              <a:rPr lang="es-ES" sz="2400" u="sng">
                <a:latin typeface="The Hand" panose="03070502030502020204" pitchFamily="66" charset="0"/>
              </a:rPr>
              <a:t>-eu</a:t>
            </a:r>
          </a:p>
          <a:p>
            <a:r>
              <a:rPr lang="es-ES" sz="2400">
                <a:latin typeface="The Hand" panose="03070502030502020204" pitchFamily="66" charset="0"/>
              </a:rPr>
              <a:t>Ells/elles: </a:t>
            </a:r>
            <a:r>
              <a:rPr lang="es-ES" sz="2400" u="sng">
                <a:latin typeface="The Hand" panose="03070502030502020204" pitchFamily="66" charset="0"/>
              </a:rPr>
              <a:t>-en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99B2C6A-C815-4AA2-BCF8-2385290C3E21}"/>
              </a:ext>
            </a:extLst>
          </p:cNvPr>
          <p:cNvSpPr txBox="1"/>
          <p:nvPr/>
        </p:nvSpPr>
        <p:spPr>
          <a:xfrm>
            <a:off x="2161483" y="2984879"/>
            <a:ext cx="2278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>
                <a:latin typeface="The Hand" panose="03070502030502020204" pitchFamily="66" charset="0"/>
              </a:rPr>
              <a:t>+</a:t>
            </a:r>
          </a:p>
          <a:p>
            <a:r>
              <a:rPr lang="es-ES" sz="2400">
                <a:latin typeface="The Hand" panose="03070502030502020204" pitchFamily="66" charset="0"/>
              </a:rPr>
              <a:t>+</a:t>
            </a:r>
          </a:p>
          <a:p>
            <a:r>
              <a:rPr lang="es-ES" sz="2400">
                <a:latin typeface="The Hand" panose="03070502030502020204" pitchFamily="66" charset="0"/>
              </a:rPr>
              <a:t>+</a:t>
            </a:r>
          </a:p>
          <a:p>
            <a:r>
              <a:rPr lang="es-ES" sz="2400">
                <a:latin typeface="The Hand" panose="03070502030502020204" pitchFamily="66" charset="0"/>
              </a:rPr>
              <a:t>+</a:t>
            </a:r>
          </a:p>
          <a:p>
            <a:r>
              <a:rPr lang="es-ES" sz="2400">
                <a:latin typeface="The Hand" panose="03070502030502020204" pitchFamily="66" charset="0"/>
              </a:rPr>
              <a:t>+</a:t>
            </a:r>
          </a:p>
          <a:p>
            <a:r>
              <a:rPr lang="es-ES" sz="2400">
                <a:latin typeface="The Hand" panose="03070502030502020204" pitchFamily="66" charset="0"/>
              </a:rPr>
              <a:t>+</a:t>
            </a:r>
          </a:p>
        </p:txBody>
      </p:sp>
      <p:sp>
        <p:nvSpPr>
          <p:cNvPr id="12" name="Abrir llave 11">
            <a:extLst>
              <a:ext uri="{FF2B5EF4-FFF2-40B4-BE49-F238E27FC236}">
                <a16:creationId xmlns:a16="http://schemas.microsoft.com/office/drawing/2014/main" id="{B1F4C7CC-B63E-4B04-A80F-6BA942975514}"/>
              </a:ext>
            </a:extLst>
          </p:cNvPr>
          <p:cNvSpPr/>
          <p:nvPr/>
        </p:nvSpPr>
        <p:spPr>
          <a:xfrm>
            <a:off x="2161483" y="3096054"/>
            <a:ext cx="45719" cy="2085975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latin typeface="The Hand" panose="03070502030502020204" pitchFamily="66" charset="0"/>
            </a:endParaRPr>
          </a:p>
        </p:txBody>
      </p:sp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9ADA8166-2A20-4F76-844D-5DBA139AADFB}"/>
              </a:ext>
            </a:extLst>
          </p:cNvPr>
          <p:cNvSpPr txBox="1">
            <a:spLocks/>
          </p:cNvSpPr>
          <p:nvPr/>
        </p:nvSpPr>
        <p:spPr>
          <a:xfrm>
            <a:off x="3625315" y="2387457"/>
            <a:ext cx="3333750" cy="6887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Courier New" panose="02070309020205020404" pitchFamily="49" charset="0"/>
              <a:buChar char="o"/>
            </a:pPr>
            <a:r>
              <a:rPr lang="es-ES" sz="3200">
                <a:latin typeface="The Hand" panose="03070502030502020204" pitchFamily="66" charset="0"/>
              </a:rPr>
              <a:t>2ª conjugació (-ER/-RE):</a:t>
            </a:r>
          </a:p>
        </p:txBody>
      </p:sp>
      <p:graphicFrame>
        <p:nvGraphicFramePr>
          <p:cNvPr id="14" name="Tabla 4">
            <a:extLst>
              <a:ext uri="{FF2B5EF4-FFF2-40B4-BE49-F238E27FC236}">
                <a16:creationId xmlns:a16="http://schemas.microsoft.com/office/drawing/2014/main" id="{7EA22AB7-3EBD-4574-96EB-30C31266AD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5212258"/>
              </p:ext>
            </p:extLst>
          </p:nvPr>
        </p:nvGraphicFramePr>
        <p:xfrm>
          <a:off x="4103177" y="3375264"/>
          <a:ext cx="1733550" cy="14395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6775">
                  <a:extLst>
                    <a:ext uri="{9D8B030D-6E8A-4147-A177-3AD203B41FA5}">
                      <a16:colId xmlns:a16="http://schemas.microsoft.com/office/drawing/2014/main" val="275965337"/>
                    </a:ext>
                  </a:extLst>
                </a:gridCol>
                <a:gridCol w="866775">
                  <a:extLst>
                    <a:ext uri="{9D8B030D-6E8A-4147-A177-3AD203B41FA5}">
                      <a16:colId xmlns:a16="http://schemas.microsoft.com/office/drawing/2014/main" val="1784699100"/>
                    </a:ext>
                  </a:extLst>
                </a:gridCol>
              </a:tblGrid>
              <a:tr h="491194">
                <a:tc>
                  <a:txBody>
                    <a:bodyPr/>
                    <a:lstStyle/>
                    <a:p>
                      <a:r>
                        <a:rPr lang="es-ES" sz="2400">
                          <a:latin typeface="The Hand" panose="03070502030502020204" pitchFamily="66" charset="0"/>
                        </a:rPr>
                        <a:t>Perd</a:t>
                      </a:r>
                      <a:r>
                        <a:rPr lang="es-ES" sz="2400" strike="sngStrike" baseline="0">
                          <a:latin typeface="The Hand" panose="03070502030502020204" pitchFamily="66" charset="0"/>
                        </a:rPr>
                        <a:t>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>
                          <a:latin typeface="The Hand" panose="03070502030502020204" pitchFamily="66" charset="0"/>
                        </a:rPr>
                        <a:t>Perd-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8151365"/>
                  </a:ext>
                </a:extLst>
              </a:tr>
              <a:tr h="491194">
                <a:tc>
                  <a:txBody>
                    <a:bodyPr/>
                    <a:lstStyle/>
                    <a:p>
                      <a:r>
                        <a:rPr lang="es-ES" sz="2400">
                          <a:latin typeface="The Hand" panose="03070502030502020204" pitchFamily="66" charset="0"/>
                        </a:rPr>
                        <a:t>Tém</a:t>
                      </a:r>
                      <a:r>
                        <a:rPr lang="es-ES" sz="2400" strike="sngStrike" baseline="0">
                          <a:latin typeface="The Hand" panose="03070502030502020204" pitchFamily="66" charset="0"/>
                        </a:rPr>
                        <a:t>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>
                          <a:latin typeface="The Hand" panose="03070502030502020204" pitchFamily="66" charset="0"/>
                        </a:rPr>
                        <a:t>Temer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1748230"/>
                  </a:ext>
                </a:extLst>
              </a:tr>
              <a:tr h="353146">
                <a:tc>
                  <a:txBody>
                    <a:bodyPr/>
                    <a:lstStyle/>
                    <a:p>
                      <a:r>
                        <a:rPr lang="es-ES" sz="2400">
                          <a:latin typeface="The Hand" panose="03070502030502020204" pitchFamily="66" charset="0"/>
                        </a:rPr>
                        <a:t>Cór</a:t>
                      </a:r>
                      <a:r>
                        <a:rPr lang="es-ES" sz="2400" strike="noStrike" baseline="0">
                          <a:latin typeface="The Hand" panose="03070502030502020204" pitchFamily="66" charset="0"/>
                        </a:rPr>
                        <a:t>r</a:t>
                      </a:r>
                      <a:r>
                        <a:rPr lang="es-ES" sz="2400" strike="sngStrike" baseline="0">
                          <a:latin typeface="The Hand" panose="03070502030502020204" pitchFamily="66" charset="0"/>
                        </a:rPr>
                        <a:t>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>
                          <a:latin typeface="The Hand" panose="03070502030502020204" pitchFamily="66" charset="0"/>
                        </a:rPr>
                        <a:t>Correr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088262"/>
                  </a:ext>
                </a:extLst>
              </a:tr>
            </a:tbl>
          </a:graphicData>
        </a:graphic>
      </p:graphicFrame>
      <p:sp>
        <p:nvSpPr>
          <p:cNvPr id="15" name="CuadroTexto 14">
            <a:extLst>
              <a:ext uri="{FF2B5EF4-FFF2-40B4-BE49-F238E27FC236}">
                <a16:creationId xmlns:a16="http://schemas.microsoft.com/office/drawing/2014/main" id="{9D59F838-51EB-4662-9454-6B68D60B639E}"/>
              </a:ext>
            </a:extLst>
          </p:cNvPr>
          <p:cNvSpPr txBox="1"/>
          <p:nvPr/>
        </p:nvSpPr>
        <p:spPr>
          <a:xfrm>
            <a:off x="6155184" y="3050433"/>
            <a:ext cx="12817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>
                <a:latin typeface="The Hand" panose="03070502030502020204" pitchFamily="66" charset="0"/>
              </a:rPr>
              <a:t>Jo: -</a:t>
            </a:r>
            <a:r>
              <a:rPr lang="es-ES" sz="2400" u="sng">
                <a:latin typeface="The Hand" panose="03070502030502020204" pitchFamily="66" charset="0"/>
              </a:rPr>
              <a:t>a</a:t>
            </a:r>
          </a:p>
          <a:p>
            <a:r>
              <a:rPr lang="es-ES" sz="2400">
                <a:latin typeface="The Hand" panose="03070502030502020204" pitchFamily="66" charset="0"/>
              </a:rPr>
              <a:t>Tu: </a:t>
            </a:r>
            <a:r>
              <a:rPr lang="es-ES" sz="2400" u="sng">
                <a:latin typeface="The Hand" panose="03070502030502020204" pitchFamily="66" charset="0"/>
              </a:rPr>
              <a:t>-es</a:t>
            </a:r>
          </a:p>
          <a:p>
            <a:r>
              <a:rPr lang="es-ES" sz="2400">
                <a:latin typeface="The Hand" panose="03070502030502020204" pitchFamily="66" charset="0"/>
              </a:rPr>
              <a:t>Ell/Ella: </a:t>
            </a:r>
            <a:r>
              <a:rPr lang="es-ES" sz="2400" u="sng">
                <a:latin typeface="The Hand" panose="03070502030502020204" pitchFamily="66" charset="0"/>
              </a:rPr>
              <a:t>-a</a:t>
            </a:r>
          </a:p>
          <a:p>
            <a:r>
              <a:rPr lang="es-ES" sz="2400">
                <a:latin typeface="The Hand" panose="03070502030502020204" pitchFamily="66" charset="0"/>
              </a:rPr>
              <a:t>Nosaltres: </a:t>
            </a:r>
            <a:r>
              <a:rPr lang="es-ES" sz="2400" u="sng">
                <a:latin typeface="The Hand" panose="03070502030502020204" pitchFamily="66" charset="0"/>
              </a:rPr>
              <a:t>-em</a:t>
            </a:r>
          </a:p>
          <a:p>
            <a:r>
              <a:rPr lang="es-ES" sz="2400">
                <a:latin typeface="The Hand" panose="03070502030502020204" pitchFamily="66" charset="0"/>
              </a:rPr>
              <a:t>Vosaltres: </a:t>
            </a:r>
            <a:r>
              <a:rPr lang="es-ES" sz="2400" u="sng">
                <a:latin typeface="The Hand" panose="03070502030502020204" pitchFamily="66" charset="0"/>
              </a:rPr>
              <a:t>-eu</a:t>
            </a:r>
          </a:p>
          <a:p>
            <a:r>
              <a:rPr lang="es-ES" sz="2400">
                <a:latin typeface="The Hand" panose="03070502030502020204" pitchFamily="66" charset="0"/>
              </a:rPr>
              <a:t>Ells/elles: </a:t>
            </a:r>
            <a:r>
              <a:rPr lang="es-ES" sz="2400" u="sng">
                <a:latin typeface="The Hand" panose="03070502030502020204" pitchFamily="66" charset="0"/>
              </a:rPr>
              <a:t>-en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BB07B7BD-4848-4665-A771-46D5D718F035}"/>
              </a:ext>
            </a:extLst>
          </p:cNvPr>
          <p:cNvSpPr txBox="1"/>
          <p:nvPr/>
        </p:nvSpPr>
        <p:spPr>
          <a:xfrm>
            <a:off x="5973096" y="3050433"/>
            <a:ext cx="2848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>
                <a:latin typeface="The Hand" panose="03070502030502020204" pitchFamily="66" charset="0"/>
              </a:rPr>
              <a:t>+</a:t>
            </a:r>
          </a:p>
          <a:p>
            <a:r>
              <a:rPr lang="es-ES" sz="2400">
                <a:latin typeface="The Hand" panose="03070502030502020204" pitchFamily="66" charset="0"/>
              </a:rPr>
              <a:t>+</a:t>
            </a:r>
          </a:p>
          <a:p>
            <a:r>
              <a:rPr lang="es-ES" sz="2400">
                <a:latin typeface="The Hand" panose="03070502030502020204" pitchFamily="66" charset="0"/>
              </a:rPr>
              <a:t>+</a:t>
            </a:r>
          </a:p>
          <a:p>
            <a:r>
              <a:rPr lang="es-ES" sz="2400">
                <a:latin typeface="The Hand" panose="03070502030502020204" pitchFamily="66" charset="0"/>
              </a:rPr>
              <a:t>+</a:t>
            </a:r>
          </a:p>
          <a:p>
            <a:r>
              <a:rPr lang="es-ES" sz="2400">
                <a:latin typeface="The Hand" panose="03070502030502020204" pitchFamily="66" charset="0"/>
              </a:rPr>
              <a:t>+</a:t>
            </a:r>
          </a:p>
          <a:p>
            <a:r>
              <a:rPr lang="es-ES" sz="2400">
                <a:latin typeface="The Hand" panose="03070502030502020204" pitchFamily="66" charset="0"/>
              </a:rPr>
              <a:t>+</a:t>
            </a:r>
          </a:p>
        </p:txBody>
      </p:sp>
      <p:sp>
        <p:nvSpPr>
          <p:cNvPr id="17" name="Abrir llave 16">
            <a:extLst>
              <a:ext uri="{FF2B5EF4-FFF2-40B4-BE49-F238E27FC236}">
                <a16:creationId xmlns:a16="http://schemas.microsoft.com/office/drawing/2014/main" id="{B631733D-5730-4477-9FCD-9AF3482C4E43}"/>
              </a:ext>
            </a:extLst>
          </p:cNvPr>
          <p:cNvSpPr/>
          <p:nvPr/>
        </p:nvSpPr>
        <p:spPr>
          <a:xfrm>
            <a:off x="5973096" y="3161608"/>
            <a:ext cx="45719" cy="2085975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latin typeface="The Hand" panose="03070502030502020204" pitchFamily="66" charset="0"/>
            </a:endParaRPr>
          </a:p>
        </p:txBody>
      </p:sp>
      <p:sp>
        <p:nvSpPr>
          <p:cNvPr id="19" name="Rectángulo: esquina doblada 18">
            <a:extLst>
              <a:ext uri="{FF2B5EF4-FFF2-40B4-BE49-F238E27FC236}">
                <a16:creationId xmlns:a16="http://schemas.microsoft.com/office/drawing/2014/main" id="{8AD75865-CA9D-4CDD-9FB4-7FAFA66B81A3}"/>
              </a:ext>
            </a:extLst>
          </p:cNvPr>
          <p:cNvSpPr/>
          <p:nvPr/>
        </p:nvSpPr>
        <p:spPr>
          <a:xfrm>
            <a:off x="394283" y="2296144"/>
            <a:ext cx="3387244" cy="3466719"/>
          </a:xfrm>
          <a:prstGeom prst="foldedCorner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The Hand" panose="03070502030502020204" pitchFamily="66" charset="0"/>
            </a:endParaRPr>
          </a:p>
        </p:txBody>
      </p:sp>
      <p:sp>
        <p:nvSpPr>
          <p:cNvPr id="21" name="Rectángulo: esquina doblada 20">
            <a:extLst>
              <a:ext uri="{FF2B5EF4-FFF2-40B4-BE49-F238E27FC236}">
                <a16:creationId xmlns:a16="http://schemas.microsoft.com/office/drawing/2014/main" id="{55EDBBE7-6232-4351-B59A-C15525911E22}"/>
              </a:ext>
            </a:extLst>
          </p:cNvPr>
          <p:cNvSpPr/>
          <p:nvPr/>
        </p:nvSpPr>
        <p:spPr>
          <a:xfrm>
            <a:off x="4009992" y="2296146"/>
            <a:ext cx="3666102" cy="3466717"/>
          </a:xfrm>
          <a:prstGeom prst="foldedCorner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The Hand" panose="03070502030502020204" pitchFamily="66" charset="0"/>
            </a:endParaRPr>
          </a:p>
        </p:txBody>
      </p:sp>
      <p:sp>
        <p:nvSpPr>
          <p:cNvPr id="30" name="Marcador de contenido 2">
            <a:extLst>
              <a:ext uri="{FF2B5EF4-FFF2-40B4-BE49-F238E27FC236}">
                <a16:creationId xmlns:a16="http://schemas.microsoft.com/office/drawing/2014/main" id="{5CDB5214-E979-4226-AB37-C8C8EC1424D6}"/>
              </a:ext>
            </a:extLst>
          </p:cNvPr>
          <p:cNvSpPr txBox="1">
            <a:spLocks/>
          </p:cNvSpPr>
          <p:nvPr/>
        </p:nvSpPr>
        <p:spPr>
          <a:xfrm>
            <a:off x="459244" y="1398698"/>
            <a:ext cx="1554114" cy="9418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3200" u="sng">
                <a:latin typeface="The Hand" panose="03070502030502020204" pitchFamily="66" charset="0"/>
              </a:rPr>
              <a:t>Present</a:t>
            </a:r>
            <a:r>
              <a:rPr lang="es-ES" u="sng">
                <a:latin typeface="The Hand" panose="03070502030502020204" pitchFamily="66" charset="0"/>
              </a:rPr>
              <a:t>:</a:t>
            </a:r>
            <a:endParaRPr lang="es-ES">
              <a:latin typeface="The Hand" panose="03070502030502020204" pitchFamily="66" charset="0"/>
            </a:endParaRPr>
          </a:p>
        </p:txBody>
      </p:sp>
      <p:sp>
        <p:nvSpPr>
          <p:cNvPr id="37" name="Marcador de contenido 2">
            <a:extLst>
              <a:ext uri="{FF2B5EF4-FFF2-40B4-BE49-F238E27FC236}">
                <a16:creationId xmlns:a16="http://schemas.microsoft.com/office/drawing/2014/main" id="{25B94031-245C-4D66-B2DC-C97207B9606D}"/>
              </a:ext>
            </a:extLst>
          </p:cNvPr>
          <p:cNvSpPr txBox="1">
            <a:spLocks/>
          </p:cNvSpPr>
          <p:nvPr/>
        </p:nvSpPr>
        <p:spPr>
          <a:xfrm>
            <a:off x="516573" y="2905250"/>
            <a:ext cx="801525" cy="51406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>
                <a:latin typeface="The Hand" panose="03070502030502020204" pitchFamily="66" charset="0"/>
              </a:rPr>
              <a:t>Infinitiu</a:t>
            </a:r>
          </a:p>
        </p:txBody>
      </p:sp>
      <p:sp>
        <p:nvSpPr>
          <p:cNvPr id="38" name="Marcador de contenido 2">
            <a:extLst>
              <a:ext uri="{FF2B5EF4-FFF2-40B4-BE49-F238E27FC236}">
                <a16:creationId xmlns:a16="http://schemas.microsoft.com/office/drawing/2014/main" id="{01BFE905-6423-4B54-894A-58CE98CADDE1}"/>
              </a:ext>
            </a:extLst>
          </p:cNvPr>
          <p:cNvSpPr txBox="1">
            <a:spLocks/>
          </p:cNvSpPr>
          <p:nvPr/>
        </p:nvSpPr>
        <p:spPr>
          <a:xfrm>
            <a:off x="4173245" y="4798473"/>
            <a:ext cx="1733550" cy="1007098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>
                <a:latin typeface="The Hand" panose="03070502030502020204" pitchFamily="66" charset="0"/>
              </a:rPr>
              <a:t>Acabats en –</a:t>
            </a:r>
            <a:r>
              <a:rPr lang="es-ES" strike="sngStrike">
                <a:latin typeface="The Hand" panose="03070502030502020204" pitchFamily="66" charset="0"/>
              </a:rPr>
              <a:t>RE</a:t>
            </a:r>
          </a:p>
          <a:p>
            <a:r>
              <a:rPr lang="es-ES">
                <a:latin typeface="The Hand" panose="03070502030502020204" pitchFamily="66" charset="0"/>
              </a:rPr>
              <a:t>Acabats en –ER, s’elimina la tilde i -</a:t>
            </a:r>
            <a:r>
              <a:rPr lang="es-ES" strike="sngStrike">
                <a:latin typeface="The Hand" panose="03070502030502020204" pitchFamily="66" charset="0"/>
              </a:rPr>
              <a:t>ER</a:t>
            </a:r>
          </a:p>
        </p:txBody>
      </p:sp>
      <p:graphicFrame>
        <p:nvGraphicFramePr>
          <p:cNvPr id="28" name="Tabla 4">
            <a:extLst>
              <a:ext uri="{FF2B5EF4-FFF2-40B4-BE49-F238E27FC236}">
                <a16:creationId xmlns:a16="http://schemas.microsoft.com/office/drawing/2014/main" id="{2994695A-AA77-4D2D-8B70-A6249BCC7F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2244680"/>
              </p:ext>
            </p:extLst>
          </p:nvPr>
        </p:nvGraphicFramePr>
        <p:xfrm>
          <a:off x="7858182" y="3322833"/>
          <a:ext cx="1733550" cy="14395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6775">
                  <a:extLst>
                    <a:ext uri="{9D8B030D-6E8A-4147-A177-3AD203B41FA5}">
                      <a16:colId xmlns:a16="http://schemas.microsoft.com/office/drawing/2014/main" val="275965337"/>
                    </a:ext>
                  </a:extLst>
                </a:gridCol>
                <a:gridCol w="866775">
                  <a:extLst>
                    <a:ext uri="{9D8B030D-6E8A-4147-A177-3AD203B41FA5}">
                      <a16:colId xmlns:a16="http://schemas.microsoft.com/office/drawing/2014/main" val="1784699100"/>
                    </a:ext>
                  </a:extLst>
                </a:gridCol>
              </a:tblGrid>
              <a:tr h="491194">
                <a:tc>
                  <a:txBody>
                    <a:bodyPr/>
                    <a:lstStyle/>
                    <a:p>
                      <a:r>
                        <a:rPr lang="es-ES" sz="2400">
                          <a:latin typeface="The Hand" panose="03070502030502020204" pitchFamily="66" charset="0"/>
                        </a:rPr>
                        <a:t>Dorm</a:t>
                      </a:r>
                      <a:r>
                        <a:rPr lang="es-ES" sz="2400" strike="sngStrike" baseline="0">
                          <a:latin typeface="The Hand" panose="03070502030502020204" pitchFamily="66" charset="0"/>
                        </a:rPr>
                        <a:t>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>
                          <a:latin typeface="The Hand" panose="03070502030502020204" pitchFamily="66" charset="0"/>
                        </a:rPr>
                        <a:t>Dorm-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8151365"/>
                  </a:ext>
                </a:extLst>
              </a:tr>
              <a:tr h="491194">
                <a:tc>
                  <a:txBody>
                    <a:bodyPr/>
                    <a:lstStyle/>
                    <a:p>
                      <a:r>
                        <a:rPr lang="es-ES" sz="2400">
                          <a:latin typeface="The Hand" panose="03070502030502020204" pitchFamily="66" charset="0"/>
                        </a:rPr>
                        <a:t>Sent</a:t>
                      </a:r>
                      <a:r>
                        <a:rPr lang="es-ES" sz="2400" strike="sngStrike" baseline="0">
                          <a:latin typeface="The Hand" panose="03070502030502020204" pitchFamily="66" charset="0"/>
                        </a:rPr>
                        <a:t>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>
                          <a:latin typeface="The Hand" panose="03070502030502020204" pitchFamily="66" charset="0"/>
                        </a:rPr>
                        <a:t>Sent-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1748230"/>
                  </a:ext>
                </a:extLst>
              </a:tr>
              <a:tr h="353146">
                <a:tc>
                  <a:txBody>
                    <a:bodyPr/>
                    <a:lstStyle/>
                    <a:p>
                      <a:r>
                        <a:rPr lang="es-ES" sz="2400">
                          <a:latin typeface="The Hand" panose="03070502030502020204" pitchFamily="66" charset="0"/>
                        </a:rPr>
                        <a:t>Serv</a:t>
                      </a:r>
                      <a:r>
                        <a:rPr lang="es-ES" sz="2400" strike="sngStrike" baseline="0">
                          <a:latin typeface="The Hand" panose="03070502030502020204" pitchFamily="66" charset="0"/>
                        </a:rPr>
                        <a:t>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>
                          <a:latin typeface="The Hand" panose="03070502030502020204" pitchFamily="66" charset="0"/>
                        </a:rPr>
                        <a:t>Serv-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088262"/>
                  </a:ext>
                </a:extLst>
              </a:tr>
            </a:tbl>
          </a:graphicData>
        </a:graphic>
      </p:graphicFrame>
      <p:sp>
        <p:nvSpPr>
          <p:cNvPr id="29" name="CuadroTexto 28">
            <a:extLst>
              <a:ext uri="{FF2B5EF4-FFF2-40B4-BE49-F238E27FC236}">
                <a16:creationId xmlns:a16="http://schemas.microsoft.com/office/drawing/2014/main" id="{B391C7E6-6430-4DF6-A939-48A1818FC986}"/>
              </a:ext>
            </a:extLst>
          </p:cNvPr>
          <p:cNvSpPr txBox="1"/>
          <p:nvPr/>
        </p:nvSpPr>
        <p:spPr>
          <a:xfrm>
            <a:off x="9769401" y="3118361"/>
            <a:ext cx="21196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>
                <a:latin typeface="The Hand" panose="03070502030502020204" pitchFamily="66" charset="0"/>
              </a:rPr>
              <a:t>Jo: </a:t>
            </a:r>
            <a:r>
              <a:rPr lang="es-ES" sz="2400" u="sng">
                <a:solidFill>
                  <a:schemeClr val="accent1"/>
                </a:solidFill>
                <a:latin typeface="The Hand" panose="03070502030502020204" pitchFamily="66" charset="0"/>
              </a:rPr>
              <a:t>a</a:t>
            </a:r>
            <a:r>
              <a:rPr lang="es-ES" sz="2400">
                <a:latin typeface="The Hand" panose="03070502030502020204" pitchFamily="66" charset="0"/>
              </a:rPr>
              <a:t> / </a:t>
            </a:r>
            <a:r>
              <a:rPr lang="es-ES" sz="2400" u="sng">
                <a:solidFill>
                  <a:schemeClr val="accent2"/>
                </a:solidFill>
                <a:latin typeface="The Hand" panose="03070502030502020204" pitchFamily="66" charset="0"/>
              </a:rPr>
              <a:t>-isca</a:t>
            </a:r>
            <a:endParaRPr lang="es-ES" sz="2400" u="sng">
              <a:latin typeface="The Hand" panose="03070502030502020204" pitchFamily="66" charset="0"/>
            </a:endParaRPr>
          </a:p>
          <a:p>
            <a:r>
              <a:rPr lang="es-ES" sz="2400">
                <a:latin typeface="The Hand" panose="03070502030502020204" pitchFamily="66" charset="0"/>
              </a:rPr>
              <a:t>Tu: </a:t>
            </a:r>
            <a:r>
              <a:rPr lang="es-ES" sz="2400" u="sng">
                <a:solidFill>
                  <a:schemeClr val="accent1"/>
                </a:solidFill>
                <a:latin typeface="The Hand" panose="03070502030502020204" pitchFamily="66" charset="0"/>
              </a:rPr>
              <a:t>-es</a:t>
            </a:r>
            <a:r>
              <a:rPr lang="es-ES" sz="2400">
                <a:solidFill>
                  <a:schemeClr val="accent1"/>
                </a:solidFill>
                <a:latin typeface="The Hand" panose="03070502030502020204" pitchFamily="66" charset="0"/>
              </a:rPr>
              <a:t> </a:t>
            </a:r>
            <a:r>
              <a:rPr lang="es-ES" sz="2400">
                <a:solidFill>
                  <a:schemeClr val="tx2"/>
                </a:solidFill>
                <a:latin typeface="The Hand" panose="03070502030502020204" pitchFamily="66" charset="0"/>
              </a:rPr>
              <a:t>/ </a:t>
            </a:r>
            <a:r>
              <a:rPr lang="es-ES" sz="2400" u="sng">
                <a:solidFill>
                  <a:schemeClr val="accent2"/>
                </a:solidFill>
                <a:latin typeface="The Hand" panose="03070502030502020204" pitchFamily="66" charset="0"/>
              </a:rPr>
              <a:t>-isques</a:t>
            </a:r>
            <a:endParaRPr lang="es-ES" sz="2400" u="sng">
              <a:solidFill>
                <a:schemeClr val="tx2"/>
              </a:solidFill>
              <a:latin typeface="The Hand" panose="03070502030502020204" pitchFamily="66" charset="0"/>
            </a:endParaRPr>
          </a:p>
          <a:p>
            <a:r>
              <a:rPr lang="es-ES" sz="2400">
                <a:latin typeface="The Hand" panose="03070502030502020204" pitchFamily="66" charset="0"/>
              </a:rPr>
              <a:t>Ell/Ella: </a:t>
            </a:r>
            <a:r>
              <a:rPr lang="es-ES" sz="2400" u="sng">
                <a:solidFill>
                  <a:schemeClr val="accent1"/>
                </a:solidFill>
                <a:latin typeface="The Hand" panose="03070502030502020204" pitchFamily="66" charset="0"/>
              </a:rPr>
              <a:t>a</a:t>
            </a:r>
            <a:r>
              <a:rPr lang="es-ES" sz="2400">
                <a:solidFill>
                  <a:schemeClr val="tx2"/>
                </a:solidFill>
                <a:latin typeface="The Hand" panose="03070502030502020204" pitchFamily="66" charset="0"/>
              </a:rPr>
              <a:t> / </a:t>
            </a:r>
            <a:r>
              <a:rPr lang="es-ES" sz="2400" u="sng">
                <a:solidFill>
                  <a:schemeClr val="accent2"/>
                </a:solidFill>
                <a:latin typeface="The Hand" panose="03070502030502020204" pitchFamily="66" charset="0"/>
              </a:rPr>
              <a:t>-isca</a:t>
            </a:r>
            <a:endParaRPr lang="es-ES" sz="2400" u="sng">
              <a:solidFill>
                <a:schemeClr val="accent1"/>
              </a:solidFill>
              <a:latin typeface="The Hand" panose="03070502030502020204" pitchFamily="66" charset="0"/>
            </a:endParaRPr>
          </a:p>
          <a:p>
            <a:r>
              <a:rPr lang="es-ES" sz="2400">
                <a:latin typeface="The Hand" panose="03070502030502020204" pitchFamily="66" charset="0"/>
              </a:rPr>
              <a:t>Nosaltres: </a:t>
            </a:r>
            <a:r>
              <a:rPr lang="es-ES" sz="2400" u="sng">
                <a:solidFill>
                  <a:schemeClr val="accent1"/>
                </a:solidFill>
                <a:latin typeface="The Hand" panose="03070502030502020204" pitchFamily="66" charset="0"/>
              </a:rPr>
              <a:t>-im</a:t>
            </a:r>
            <a:r>
              <a:rPr lang="es-ES" sz="2400">
                <a:solidFill>
                  <a:schemeClr val="tx2"/>
                </a:solidFill>
                <a:latin typeface="The Hand" panose="03070502030502020204" pitchFamily="66" charset="0"/>
              </a:rPr>
              <a:t> / </a:t>
            </a:r>
            <a:r>
              <a:rPr lang="es-ES" sz="2400" u="sng">
                <a:solidFill>
                  <a:schemeClr val="accent2"/>
                </a:solidFill>
                <a:latin typeface="The Hand" panose="03070502030502020204" pitchFamily="66" charset="0"/>
              </a:rPr>
              <a:t>-im</a:t>
            </a:r>
            <a:endParaRPr lang="es-ES" sz="2400" u="sng">
              <a:solidFill>
                <a:schemeClr val="accent1"/>
              </a:solidFill>
              <a:latin typeface="The Hand" panose="03070502030502020204" pitchFamily="66" charset="0"/>
            </a:endParaRPr>
          </a:p>
          <a:p>
            <a:r>
              <a:rPr lang="es-ES" sz="2400">
                <a:latin typeface="The Hand" panose="03070502030502020204" pitchFamily="66" charset="0"/>
              </a:rPr>
              <a:t>Vosaltres: </a:t>
            </a:r>
            <a:r>
              <a:rPr lang="es-ES" sz="2400" u="sng">
                <a:solidFill>
                  <a:schemeClr val="accent1"/>
                </a:solidFill>
                <a:latin typeface="The Hand" panose="03070502030502020204" pitchFamily="66" charset="0"/>
              </a:rPr>
              <a:t>-iu</a:t>
            </a:r>
            <a:r>
              <a:rPr lang="es-ES" sz="2400">
                <a:solidFill>
                  <a:schemeClr val="accent1"/>
                </a:solidFill>
                <a:latin typeface="The Hand" panose="03070502030502020204" pitchFamily="66" charset="0"/>
              </a:rPr>
              <a:t> </a:t>
            </a:r>
            <a:r>
              <a:rPr lang="es-ES" sz="2400">
                <a:solidFill>
                  <a:schemeClr val="tx2"/>
                </a:solidFill>
                <a:latin typeface="The Hand" panose="03070502030502020204" pitchFamily="66" charset="0"/>
              </a:rPr>
              <a:t>/ </a:t>
            </a:r>
            <a:r>
              <a:rPr lang="es-ES" sz="2400" u="sng">
                <a:solidFill>
                  <a:schemeClr val="accent2"/>
                </a:solidFill>
                <a:latin typeface="The Hand" panose="03070502030502020204" pitchFamily="66" charset="0"/>
              </a:rPr>
              <a:t>-iu</a:t>
            </a:r>
            <a:endParaRPr lang="es-ES" sz="2400" u="sng">
              <a:solidFill>
                <a:schemeClr val="accent1"/>
              </a:solidFill>
              <a:latin typeface="The Hand" panose="03070502030502020204" pitchFamily="66" charset="0"/>
            </a:endParaRPr>
          </a:p>
          <a:p>
            <a:r>
              <a:rPr lang="es-ES" sz="2400">
                <a:latin typeface="The Hand" panose="03070502030502020204" pitchFamily="66" charset="0"/>
              </a:rPr>
              <a:t>Ells/elles: </a:t>
            </a:r>
            <a:r>
              <a:rPr lang="es-ES" sz="2400" u="sng">
                <a:solidFill>
                  <a:schemeClr val="accent1"/>
                </a:solidFill>
                <a:latin typeface="The Hand" panose="03070502030502020204" pitchFamily="66" charset="0"/>
              </a:rPr>
              <a:t>-en</a:t>
            </a:r>
            <a:r>
              <a:rPr lang="es-ES" sz="2400">
                <a:solidFill>
                  <a:schemeClr val="tx2"/>
                </a:solidFill>
                <a:latin typeface="The Hand" panose="03070502030502020204" pitchFamily="66" charset="0"/>
              </a:rPr>
              <a:t> / </a:t>
            </a:r>
            <a:r>
              <a:rPr lang="es-ES" sz="2400" u="sng">
                <a:solidFill>
                  <a:schemeClr val="accent2"/>
                </a:solidFill>
                <a:latin typeface="The Hand" panose="03070502030502020204" pitchFamily="66" charset="0"/>
              </a:rPr>
              <a:t>-isquen</a:t>
            </a:r>
            <a:endParaRPr lang="es-ES" sz="2400" u="sng">
              <a:solidFill>
                <a:schemeClr val="accent1"/>
              </a:solidFill>
              <a:latin typeface="The Hand" panose="03070502030502020204" pitchFamily="66" charset="0"/>
            </a:endParaRP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A74BF9B1-DA05-44AA-A3A2-09B1BC609BE6}"/>
              </a:ext>
            </a:extLst>
          </p:cNvPr>
          <p:cNvSpPr txBox="1"/>
          <p:nvPr/>
        </p:nvSpPr>
        <p:spPr>
          <a:xfrm>
            <a:off x="9657707" y="3112069"/>
            <a:ext cx="2848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>
                <a:latin typeface="The Hand" panose="03070502030502020204" pitchFamily="66" charset="0"/>
              </a:rPr>
              <a:t>+</a:t>
            </a:r>
          </a:p>
          <a:p>
            <a:r>
              <a:rPr lang="es-ES" sz="2400">
                <a:latin typeface="The Hand" panose="03070502030502020204" pitchFamily="66" charset="0"/>
              </a:rPr>
              <a:t>+</a:t>
            </a:r>
          </a:p>
          <a:p>
            <a:r>
              <a:rPr lang="es-ES" sz="2400">
                <a:latin typeface="The Hand" panose="03070502030502020204" pitchFamily="66" charset="0"/>
              </a:rPr>
              <a:t>+</a:t>
            </a:r>
          </a:p>
          <a:p>
            <a:r>
              <a:rPr lang="es-ES" sz="2400">
                <a:latin typeface="The Hand" panose="03070502030502020204" pitchFamily="66" charset="0"/>
              </a:rPr>
              <a:t>+</a:t>
            </a:r>
          </a:p>
          <a:p>
            <a:r>
              <a:rPr lang="es-ES" sz="2400">
                <a:latin typeface="The Hand" panose="03070502030502020204" pitchFamily="66" charset="0"/>
              </a:rPr>
              <a:t>+</a:t>
            </a:r>
          </a:p>
          <a:p>
            <a:r>
              <a:rPr lang="es-ES" sz="2400">
                <a:latin typeface="The Hand" panose="03070502030502020204" pitchFamily="66" charset="0"/>
              </a:rPr>
              <a:t>+</a:t>
            </a:r>
          </a:p>
        </p:txBody>
      </p:sp>
      <p:sp>
        <p:nvSpPr>
          <p:cNvPr id="41" name="Abrir llave 40">
            <a:extLst>
              <a:ext uri="{FF2B5EF4-FFF2-40B4-BE49-F238E27FC236}">
                <a16:creationId xmlns:a16="http://schemas.microsoft.com/office/drawing/2014/main" id="{59FB527D-6FA8-42F9-996C-EECA0EA15120}"/>
              </a:ext>
            </a:extLst>
          </p:cNvPr>
          <p:cNvSpPr/>
          <p:nvPr/>
        </p:nvSpPr>
        <p:spPr>
          <a:xfrm>
            <a:off x="9657707" y="3207228"/>
            <a:ext cx="45719" cy="2085975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latin typeface="The Hand" panose="03070502030502020204" pitchFamily="66" charset="0"/>
            </a:endParaRPr>
          </a:p>
        </p:txBody>
      </p:sp>
      <p:sp>
        <p:nvSpPr>
          <p:cNvPr id="43" name="Rectángulo: esquina doblada 42">
            <a:extLst>
              <a:ext uri="{FF2B5EF4-FFF2-40B4-BE49-F238E27FC236}">
                <a16:creationId xmlns:a16="http://schemas.microsoft.com/office/drawing/2014/main" id="{5E1FBFD6-6948-4E8F-8C4C-D402297B89B0}"/>
              </a:ext>
            </a:extLst>
          </p:cNvPr>
          <p:cNvSpPr/>
          <p:nvPr/>
        </p:nvSpPr>
        <p:spPr>
          <a:xfrm>
            <a:off x="7757267" y="2309269"/>
            <a:ext cx="4042998" cy="3466717"/>
          </a:xfrm>
          <a:prstGeom prst="foldedCorner">
            <a:avLst>
              <a:gd name="adj" fmla="val 11827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4" name="Marcador de contenido 2">
            <a:extLst>
              <a:ext uri="{FF2B5EF4-FFF2-40B4-BE49-F238E27FC236}">
                <a16:creationId xmlns:a16="http://schemas.microsoft.com/office/drawing/2014/main" id="{87F9C2FF-4ADE-4292-B437-47040ED53E7B}"/>
              </a:ext>
            </a:extLst>
          </p:cNvPr>
          <p:cNvSpPr txBox="1">
            <a:spLocks/>
          </p:cNvSpPr>
          <p:nvPr/>
        </p:nvSpPr>
        <p:spPr>
          <a:xfrm>
            <a:off x="7722270" y="2394683"/>
            <a:ext cx="3333750" cy="6793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Courier New" panose="02070309020205020404" pitchFamily="49" charset="0"/>
              <a:buChar char="o"/>
            </a:pPr>
            <a:r>
              <a:rPr lang="es-ES" sz="3200">
                <a:latin typeface="The Hand" panose="03070502030502020204" pitchFamily="66" charset="0"/>
              </a:rPr>
              <a:t>3ª conjugació (-IR):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87AE3824-15F2-420F-9E70-03ED034E80FD}"/>
              </a:ext>
            </a:extLst>
          </p:cNvPr>
          <p:cNvSpPr txBox="1"/>
          <p:nvPr/>
        </p:nvSpPr>
        <p:spPr>
          <a:xfrm>
            <a:off x="9674973" y="2859499"/>
            <a:ext cx="2398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u="sng">
                <a:solidFill>
                  <a:schemeClr val="accent1"/>
                </a:solidFill>
                <a:latin typeface="The Hand" panose="03070502030502020204" pitchFamily="66" charset="0"/>
              </a:rPr>
              <a:t>Mode PUR </a:t>
            </a:r>
            <a:r>
              <a:rPr lang="es-ES">
                <a:latin typeface="The Hand" panose="03070502030502020204" pitchFamily="66" charset="0"/>
              </a:rPr>
              <a:t>/ </a:t>
            </a:r>
            <a:r>
              <a:rPr lang="es-ES" u="sng">
                <a:solidFill>
                  <a:schemeClr val="accent2"/>
                </a:solidFill>
                <a:latin typeface="The Hand" panose="03070502030502020204" pitchFamily="66" charset="0"/>
              </a:rPr>
              <a:t>Mode INDICATIU</a:t>
            </a:r>
          </a:p>
        </p:txBody>
      </p:sp>
    </p:spTree>
    <p:extLst>
      <p:ext uri="{BB962C8B-B14F-4D97-AF65-F5344CB8AC3E}">
        <p14:creationId xmlns:p14="http://schemas.microsoft.com/office/powerpoint/2010/main" val="5327659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EC7866-F09C-46F6-A606-ACAADE304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074" y="466425"/>
            <a:ext cx="10058400" cy="800312"/>
          </a:xfrm>
        </p:spPr>
        <p:txBody>
          <a:bodyPr>
            <a:normAutofit fontScale="90000"/>
          </a:bodyPr>
          <a:lstStyle/>
          <a:p>
            <a:r>
              <a:rPr lang="es-ES"/>
              <a:t>Síl·laba, hiats, diftongs i separació</a:t>
            </a: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7462EF41-5EB3-4E76-8FE3-07EECB6F45A2}"/>
              </a:ext>
            </a:extLst>
          </p:cNvPr>
          <p:cNvCxnSpPr/>
          <p:nvPr/>
        </p:nvCxnSpPr>
        <p:spPr>
          <a:xfrm>
            <a:off x="528506" y="1266737"/>
            <a:ext cx="10947633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CuadroTexto 3">
            <a:extLst>
              <a:ext uri="{FF2B5EF4-FFF2-40B4-BE49-F238E27FC236}">
                <a16:creationId xmlns:a16="http://schemas.microsoft.com/office/drawing/2014/main" id="{1E5E4021-AD55-41B9-B553-58FC1CE18D47}"/>
              </a:ext>
            </a:extLst>
          </p:cNvPr>
          <p:cNvSpPr txBox="1"/>
          <p:nvPr/>
        </p:nvSpPr>
        <p:spPr>
          <a:xfrm>
            <a:off x="58724" y="0"/>
            <a:ext cx="1669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>
                <a:solidFill>
                  <a:schemeClr val="tx2"/>
                </a:solidFill>
              </a:rPr>
              <a:t>Pàg 33/34/35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DE0C51C-DF3D-41C3-AEDB-0690658E4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latin typeface="+mj-lt"/>
              </a:rPr>
              <a:t>17</a:t>
            </a:fld>
            <a:endParaRPr lang="en-US" dirty="0">
              <a:latin typeface="+mj-lt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960A792-3487-46B1-8B4D-1B4650D306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404" y="1266736"/>
            <a:ext cx="9615216" cy="539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941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EC7866-F09C-46F6-A606-ACAADE304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074" y="466425"/>
            <a:ext cx="10058400" cy="800312"/>
          </a:xfrm>
        </p:spPr>
        <p:txBody>
          <a:bodyPr>
            <a:normAutofit fontScale="90000"/>
          </a:bodyPr>
          <a:lstStyle/>
          <a:p>
            <a:r>
              <a:rPr lang="es-ES"/>
              <a:t>Síl·laba, hiats, diftongs i separació</a:t>
            </a: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7462EF41-5EB3-4E76-8FE3-07EECB6F45A2}"/>
              </a:ext>
            </a:extLst>
          </p:cNvPr>
          <p:cNvCxnSpPr/>
          <p:nvPr/>
        </p:nvCxnSpPr>
        <p:spPr>
          <a:xfrm>
            <a:off x="528506" y="1266737"/>
            <a:ext cx="10947633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CuadroTexto 3">
            <a:extLst>
              <a:ext uri="{FF2B5EF4-FFF2-40B4-BE49-F238E27FC236}">
                <a16:creationId xmlns:a16="http://schemas.microsoft.com/office/drawing/2014/main" id="{1E5E4021-AD55-41B9-B553-58FC1CE18D47}"/>
              </a:ext>
            </a:extLst>
          </p:cNvPr>
          <p:cNvSpPr txBox="1"/>
          <p:nvPr/>
        </p:nvSpPr>
        <p:spPr>
          <a:xfrm>
            <a:off x="58724" y="0"/>
            <a:ext cx="1669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>
                <a:solidFill>
                  <a:schemeClr val="tx2"/>
                </a:solidFill>
              </a:rPr>
              <a:t>Pàg 33/34/35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DE0C51C-DF3D-41C3-AEDB-0690658E4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latin typeface="+mj-lt"/>
              </a:rPr>
              <a:t>18</a:t>
            </a:fld>
            <a:endParaRPr lang="en-US" dirty="0">
              <a:latin typeface="+mj-lt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6487E08-F5DE-4853-B955-D04C788E1B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386" y="1266737"/>
            <a:ext cx="9663088" cy="544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3914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EC7866-F09C-46F6-A606-ACAADE304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074" y="466425"/>
            <a:ext cx="10058400" cy="800312"/>
          </a:xfrm>
        </p:spPr>
        <p:txBody>
          <a:bodyPr>
            <a:normAutofit fontScale="90000"/>
          </a:bodyPr>
          <a:lstStyle/>
          <a:p>
            <a:r>
              <a:rPr lang="es-ES"/>
              <a:t>Síl·laba, hiats, diftongs i separació</a:t>
            </a: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7462EF41-5EB3-4E76-8FE3-07EECB6F45A2}"/>
              </a:ext>
            </a:extLst>
          </p:cNvPr>
          <p:cNvCxnSpPr/>
          <p:nvPr/>
        </p:nvCxnSpPr>
        <p:spPr>
          <a:xfrm>
            <a:off x="528506" y="1266737"/>
            <a:ext cx="10947633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CuadroTexto 3">
            <a:extLst>
              <a:ext uri="{FF2B5EF4-FFF2-40B4-BE49-F238E27FC236}">
                <a16:creationId xmlns:a16="http://schemas.microsoft.com/office/drawing/2014/main" id="{1E5E4021-AD55-41B9-B553-58FC1CE18D47}"/>
              </a:ext>
            </a:extLst>
          </p:cNvPr>
          <p:cNvSpPr txBox="1"/>
          <p:nvPr/>
        </p:nvSpPr>
        <p:spPr>
          <a:xfrm>
            <a:off x="58724" y="0"/>
            <a:ext cx="1669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>
                <a:solidFill>
                  <a:schemeClr val="tx2"/>
                </a:solidFill>
              </a:rPr>
              <a:t>Pàg 33/34/35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DE0C51C-DF3D-41C3-AEDB-0690658E4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latin typeface="+mj-lt"/>
              </a:rPr>
              <a:t>19</a:t>
            </a:fld>
            <a:endParaRPr lang="en-US" dirty="0">
              <a:latin typeface="+mj-lt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677B08E-F496-47CC-94A4-71FFCF00DD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836" y="1266737"/>
            <a:ext cx="9636971" cy="545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418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AB43FD-7F48-4657-9B48-B4C5FEE2E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Contingut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1BAFF0D-3C8F-4C2A-9FA0-F9126C68E2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657" y="335154"/>
            <a:ext cx="7772400" cy="6187692"/>
          </a:xfrm>
        </p:spPr>
        <p:txBody>
          <a:bodyPr/>
          <a:lstStyle/>
          <a:p>
            <a:r>
              <a:rPr lang="es-ES" b="1"/>
              <a:t>Vocabulari</a:t>
            </a:r>
            <a:r>
              <a:rPr lang="es-ES"/>
              <a:t>:</a:t>
            </a:r>
          </a:p>
          <a:p>
            <a:pPr lvl="1"/>
            <a:r>
              <a:rPr lang="es-ES"/>
              <a:t>pàg.25 </a:t>
            </a:r>
            <a:r>
              <a:rPr lang="es-ES">
                <a:sym typeface="Wingdings" panose="05000000000000000000" pitchFamily="2" charset="2"/>
              </a:rPr>
              <a:t> </a:t>
            </a:r>
            <a:r>
              <a:rPr lang="es-ES"/>
              <a:t>2</a:t>
            </a:r>
          </a:p>
          <a:p>
            <a:pPr lvl="1"/>
            <a:r>
              <a:rPr lang="es-ES"/>
              <a:t>pàg.43 </a:t>
            </a:r>
            <a:r>
              <a:rPr lang="es-ES">
                <a:sym typeface="Wingdings" panose="05000000000000000000" pitchFamily="2" charset="2"/>
              </a:rPr>
              <a:t></a:t>
            </a:r>
            <a:r>
              <a:rPr lang="es-ES"/>
              <a:t> 2</a:t>
            </a:r>
          </a:p>
          <a:p>
            <a:pPr lvl="1"/>
            <a:r>
              <a:rPr lang="es-ES"/>
              <a:t>pàg.26 </a:t>
            </a:r>
            <a:r>
              <a:rPr lang="es-ES">
                <a:sym typeface="Wingdings" panose="05000000000000000000" pitchFamily="2" charset="2"/>
              </a:rPr>
              <a:t> calaix/caixó</a:t>
            </a:r>
          </a:p>
          <a:p>
            <a:pPr lvl="1"/>
            <a:r>
              <a:rPr lang="es-ES">
                <a:sym typeface="Wingdings" panose="05000000000000000000" pitchFamily="2" charset="2"/>
              </a:rPr>
              <a:t>pàg.44  beure/veure</a:t>
            </a:r>
          </a:p>
          <a:p>
            <a:r>
              <a:rPr lang="es-ES" b="1">
                <a:sym typeface="Wingdings" panose="05000000000000000000" pitchFamily="2" charset="2"/>
              </a:rPr>
              <a:t>Novel·la, veus naració</a:t>
            </a:r>
            <a:r>
              <a:rPr lang="es-ES">
                <a:sym typeface="Wingdings" panose="05000000000000000000" pitchFamily="2" charset="2"/>
              </a:rPr>
              <a:t>  pàg.27/28 (teoria)</a:t>
            </a:r>
          </a:p>
          <a:p>
            <a:r>
              <a:rPr lang="es-ES" b="1">
                <a:sym typeface="Wingdings" panose="05000000000000000000" pitchFamily="2" charset="2"/>
              </a:rPr>
              <a:t>Pronoms forts/febles</a:t>
            </a:r>
            <a:r>
              <a:rPr lang="es-ES">
                <a:sym typeface="Wingdings" panose="05000000000000000000" pitchFamily="2" charset="2"/>
              </a:rPr>
              <a:t>:</a:t>
            </a:r>
          </a:p>
          <a:p>
            <a:pPr lvl="1"/>
            <a:r>
              <a:rPr lang="es-ES">
                <a:sym typeface="Wingdings" panose="05000000000000000000" pitchFamily="2" charset="2"/>
              </a:rPr>
              <a:t>pàg.29  30</a:t>
            </a:r>
          </a:p>
          <a:p>
            <a:pPr lvl="1"/>
            <a:r>
              <a:rPr lang="es-ES">
                <a:sym typeface="Wingdings" panose="05000000000000000000" pitchFamily="2" charset="2"/>
              </a:rPr>
              <a:t>pàg.48/49/50/51/52</a:t>
            </a:r>
          </a:p>
          <a:p>
            <a:r>
              <a:rPr lang="es-ES" b="1">
                <a:sym typeface="Wingdings" panose="05000000000000000000" pitchFamily="2" charset="2"/>
              </a:rPr>
              <a:t>Verbs</a:t>
            </a:r>
            <a:r>
              <a:rPr lang="es-ES">
                <a:sym typeface="Wingdings" panose="05000000000000000000" pitchFamily="2" charset="2"/>
              </a:rPr>
              <a:t>:</a:t>
            </a:r>
          </a:p>
          <a:p>
            <a:pPr lvl="1"/>
            <a:r>
              <a:rPr lang="es-ES">
                <a:sym typeface="Wingdings" panose="05000000000000000000" pitchFamily="2" charset="2"/>
              </a:rPr>
              <a:t>pàg.31  futur/condicional</a:t>
            </a:r>
          </a:p>
          <a:p>
            <a:pPr lvl="1"/>
            <a:r>
              <a:rPr lang="es-ES">
                <a:sym typeface="Wingdings" panose="05000000000000000000" pitchFamily="2" charset="2"/>
              </a:rPr>
              <a:t>pàg.47  present subjuntiu</a:t>
            </a:r>
          </a:p>
          <a:p>
            <a:r>
              <a:rPr lang="es-ES" b="1">
                <a:sym typeface="Wingdings" panose="05000000000000000000" pitchFamily="2" charset="2"/>
              </a:rPr>
              <a:t>Síl·laba, diftongs, hiats i separació</a:t>
            </a:r>
            <a:r>
              <a:rPr lang="es-ES">
                <a:sym typeface="Wingdings" panose="05000000000000000000" pitchFamily="2" charset="2"/>
              </a:rPr>
              <a:t>  pàg.33/34/35</a:t>
            </a:r>
          </a:p>
          <a:p>
            <a:r>
              <a:rPr lang="es-ES" b="1">
                <a:sym typeface="Wingdings" panose="05000000000000000000" pitchFamily="2" charset="2"/>
              </a:rPr>
              <a:t>Antonimia</a:t>
            </a:r>
            <a:r>
              <a:rPr lang="es-ES">
                <a:sym typeface="Wingdings" panose="05000000000000000000" pitchFamily="2" charset="2"/>
              </a:rPr>
              <a:t>  pàg.36</a:t>
            </a:r>
          </a:p>
          <a:p>
            <a:r>
              <a:rPr lang="es-ES" b="1">
                <a:sym typeface="Wingdings" panose="05000000000000000000" pitchFamily="2" charset="2"/>
              </a:rPr>
              <a:t>Personatges</a:t>
            </a:r>
            <a:r>
              <a:rPr lang="es-ES">
                <a:sym typeface="Wingdings" panose="05000000000000000000" pitchFamily="2" charset="2"/>
              </a:rPr>
              <a:t>  pàg.45</a:t>
            </a:r>
          </a:p>
          <a:p>
            <a:r>
              <a:rPr lang="es-ES" b="1">
                <a:sym typeface="Wingdings" panose="05000000000000000000" pitchFamily="2" charset="2"/>
              </a:rPr>
              <a:t>L</a:t>
            </a:r>
            <a:r>
              <a:rPr lang="es-ES">
                <a:sym typeface="Wingdings" panose="05000000000000000000" pitchFamily="2" charset="2"/>
              </a:rPr>
              <a:t> i </a:t>
            </a:r>
            <a:r>
              <a:rPr lang="es-ES" b="1">
                <a:sym typeface="Wingdings" panose="05000000000000000000" pitchFamily="2" charset="2"/>
              </a:rPr>
              <a:t>l·l</a:t>
            </a:r>
            <a:r>
              <a:rPr lang="es-ES">
                <a:sym typeface="Wingdings" panose="05000000000000000000" pitchFamily="2" charset="2"/>
              </a:rPr>
              <a:t>  pàg.53</a:t>
            </a:r>
            <a:endParaRPr lang="es-ES" b="1">
              <a:sym typeface="Wingdings" panose="05000000000000000000" pitchFamily="2" charset="2"/>
            </a:endParaRP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C7D5419-6FA5-4F52-82E4-EE3F77B4706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ES"/>
              <a:t>Vocabulari, gramàtica i literatura</a:t>
            </a:r>
          </a:p>
        </p:txBody>
      </p:sp>
      <p:sp>
        <p:nvSpPr>
          <p:cNvPr id="5" name="Cerrar llave 4">
            <a:extLst>
              <a:ext uri="{FF2B5EF4-FFF2-40B4-BE49-F238E27FC236}">
                <a16:creationId xmlns:a16="http://schemas.microsoft.com/office/drawing/2014/main" id="{66D5F616-F7BA-4784-B0B0-03193E68E818}"/>
              </a:ext>
            </a:extLst>
          </p:cNvPr>
          <p:cNvSpPr/>
          <p:nvPr/>
        </p:nvSpPr>
        <p:spPr>
          <a:xfrm>
            <a:off x="2499919" y="746620"/>
            <a:ext cx="45719" cy="511729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4EBB624-F92D-4A0E-84C2-F7FCDEF84961}"/>
              </a:ext>
            </a:extLst>
          </p:cNvPr>
          <p:cNvSpPr txBox="1"/>
          <p:nvPr/>
        </p:nvSpPr>
        <p:spPr>
          <a:xfrm>
            <a:off x="2499919" y="863984"/>
            <a:ext cx="40639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/>
              <a:t>uneix les definicions amb les paraules corresponents</a:t>
            </a:r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98E644B7-FE6D-457F-BC34-CB53366BB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0523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EC7866-F09C-46F6-A606-ACAADE304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074" y="466425"/>
            <a:ext cx="10058400" cy="800312"/>
          </a:xfrm>
        </p:spPr>
        <p:txBody>
          <a:bodyPr>
            <a:normAutofit fontScale="90000"/>
          </a:bodyPr>
          <a:lstStyle/>
          <a:p>
            <a:r>
              <a:rPr lang="es-ES"/>
              <a:t>Síl·laba, hiats, diftongs i separació</a:t>
            </a: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7462EF41-5EB3-4E76-8FE3-07EECB6F45A2}"/>
              </a:ext>
            </a:extLst>
          </p:cNvPr>
          <p:cNvCxnSpPr/>
          <p:nvPr/>
        </p:nvCxnSpPr>
        <p:spPr>
          <a:xfrm>
            <a:off x="528506" y="1266737"/>
            <a:ext cx="10947633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CuadroTexto 3">
            <a:extLst>
              <a:ext uri="{FF2B5EF4-FFF2-40B4-BE49-F238E27FC236}">
                <a16:creationId xmlns:a16="http://schemas.microsoft.com/office/drawing/2014/main" id="{1E5E4021-AD55-41B9-B553-58FC1CE18D47}"/>
              </a:ext>
            </a:extLst>
          </p:cNvPr>
          <p:cNvSpPr txBox="1"/>
          <p:nvPr/>
        </p:nvSpPr>
        <p:spPr>
          <a:xfrm>
            <a:off x="58724" y="0"/>
            <a:ext cx="1669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>
                <a:solidFill>
                  <a:schemeClr val="tx2"/>
                </a:solidFill>
              </a:rPr>
              <a:t>Pàg 33/34/35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DE0C51C-DF3D-41C3-AEDB-0690658E4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latin typeface="+mj-lt"/>
              </a:rPr>
              <a:t>20</a:t>
            </a:fld>
            <a:endParaRPr lang="en-US" dirty="0">
              <a:latin typeface="+mj-lt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71FEA59-D777-455F-8976-0849B5365B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93" y="1266737"/>
            <a:ext cx="11808014" cy="305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885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EC7866-F09C-46F6-A606-ACAADE304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074" y="466425"/>
            <a:ext cx="10058400" cy="800312"/>
          </a:xfrm>
        </p:spPr>
        <p:txBody>
          <a:bodyPr>
            <a:normAutofit/>
          </a:bodyPr>
          <a:lstStyle/>
          <a:p>
            <a:r>
              <a:rPr lang="es-ES"/>
              <a:t>L’antonímia</a:t>
            </a: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7462EF41-5EB3-4E76-8FE3-07EECB6F45A2}"/>
              </a:ext>
            </a:extLst>
          </p:cNvPr>
          <p:cNvCxnSpPr/>
          <p:nvPr/>
        </p:nvCxnSpPr>
        <p:spPr>
          <a:xfrm>
            <a:off x="528506" y="1266737"/>
            <a:ext cx="10947633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CuadroTexto 3">
            <a:extLst>
              <a:ext uri="{FF2B5EF4-FFF2-40B4-BE49-F238E27FC236}">
                <a16:creationId xmlns:a16="http://schemas.microsoft.com/office/drawing/2014/main" id="{1E5E4021-AD55-41B9-B553-58FC1CE18D47}"/>
              </a:ext>
            </a:extLst>
          </p:cNvPr>
          <p:cNvSpPr txBox="1"/>
          <p:nvPr/>
        </p:nvSpPr>
        <p:spPr>
          <a:xfrm>
            <a:off x="58724" y="0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>
                <a:solidFill>
                  <a:schemeClr val="tx2"/>
                </a:solidFill>
              </a:rPr>
              <a:t>Pàg 36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DE0C51C-DF3D-41C3-AEDB-0690658E4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latin typeface="+mj-lt"/>
              </a:rPr>
              <a:t>21</a:t>
            </a:fld>
            <a:endParaRPr lang="en-US" dirty="0">
              <a:latin typeface="+mj-lt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FA942A9-3C7B-4E55-B2AA-F3DCD3D2A3E8}"/>
              </a:ext>
            </a:extLst>
          </p:cNvPr>
          <p:cNvSpPr txBox="1"/>
          <p:nvPr/>
        </p:nvSpPr>
        <p:spPr>
          <a:xfrm>
            <a:off x="706074" y="1476463"/>
            <a:ext cx="7398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/>
              <a:t>Les paraules </a:t>
            </a:r>
            <a:r>
              <a:rPr lang="es-ES" b="1"/>
              <a:t>antònimes</a:t>
            </a:r>
            <a:r>
              <a:rPr lang="es-ES"/>
              <a:t> són les que tenen un significat </a:t>
            </a:r>
            <a:r>
              <a:rPr lang="es-ES" b="1"/>
              <a:t>contrari</a:t>
            </a:r>
            <a:r>
              <a:rPr lang="es-ES"/>
              <a:t>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3B5C79C-39D9-4026-83C8-EE9036393BF1}"/>
              </a:ext>
            </a:extLst>
          </p:cNvPr>
          <p:cNvSpPr txBox="1"/>
          <p:nvPr/>
        </p:nvSpPr>
        <p:spPr>
          <a:xfrm>
            <a:off x="706074" y="1882383"/>
            <a:ext cx="537518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/>
              <a:t>Alguns antònims es formen afegint els prefixos: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b="1"/>
              <a:t>im-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b="1"/>
              <a:t>in-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b="1"/>
              <a:t>il-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b="1"/>
              <a:t>anti-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b="1"/>
              <a:t>des-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b="1"/>
              <a:t>a-</a:t>
            </a:r>
          </a:p>
        </p:txBody>
      </p:sp>
    </p:spTree>
    <p:extLst>
      <p:ext uri="{BB962C8B-B14F-4D97-AF65-F5344CB8AC3E}">
        <p14:creationId xmlns:p14="http://schemas.microsoft.com/office/powerpoint/2010/main" val="16025411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EC7866-F09C-46F6-A606-ACAADE304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074" y="466425"/>
            <a:ext cx="10058400" cy="800312"/>
          </a:xfrm>
        </p:spPr>
        <p:txBody>
          <a:bodyPr>
            <a:normAutofit/>
          </a:bodyPr>
          <a:lstStyle/>
          <a:p>
            <a:r>
              <a:rPr lang="es-ES"/>
              <a:t>Els personatges</a:t>
            </a: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7462EF41-5EB3-4E76-8FE3-07EECB6F45A2}"/>
              </a:ext>
            </a:extLst>
          </p:cNvPr>
          <p:cNvCxnSpPr/>
          <p:nvPr/>
        </p:nvCxnSpPr>
        <p:spPr>
          <a:xfrm>
            <a:off x="528506" y="1266737"/>
            <a:ext cx="10947633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CuadroTexto 3">
            <a:extLst>
              <a:ext uri="{FF2B5EF4-FFF2-40B4-BE49-F238E27FC236}">
                <a16:creationId xmlns:a16="http://schemas.microsoft.com/office/drawing/2014/main" id="{1E5E4021-AD55-41B9-B553-58FC1CE18D47}"/>
              </a:ext>
            </a:extLst>
          </p:cNvPr>
          <p:cNvSpPr txBox="1"/>
          <p:nvPr/>
        </p:nvSpPr>
        <p:spPr>
          <a:xfrm>
            <a:off x="58724" y="0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>
                <a:solidFill>
                  <a:schemeClr val="tx2"/>
                </a:solidFill>
              </a:rPr>
              <a:t>Pàg 45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DE0C51C-DF3D-41C3-AEDB-0690658E4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latin typeface="+mj-lt"/>
              </a:rPr>
              <a:t>22</a:t>
            </a:fld>
            <a:endParaRPr lang="en-US" dirty="0">
              <a:latin typeface="+mj-lt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05A6F67-F081-4C99-8C97-795E74AA10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8260" y="1266737"/>
            <a:ext cx="9775479" cy="5511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6038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EC7866-F09C-46F6-A606-ACAADE304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073" y="466425"/>
            <a:ext cx="11172737" cy="800312"/>
          </a:xfrm>
        </p:spPr>
        <p:txBody>
          <a:bodyPr>
            <a:normAutofit/>
          </a:bodyPr>
          <a:lstStyle/>
          <a:p>
            <a:r>
              <a:rPr lang="es-ES"/>
              <a:t>La lletra “</a:t>
            </a:r>
            <a:r>
              <a:rPr lang="es-ES" b="1" i="1">
                <a:latin typeface="Agency FB" panose="020B0503020202020204" pitchFamily="34" charset="0"/>
              </a:rPr>
              <a:t>L</a:t>
            </a:r>
            <a:r>
              <a:rPr lang="es-ES"/>
              <a:t>” i la lletra composta “</a:t>
            </a:r>
            <a:r>
              <a:rPr lang="es-ES" b="1" i="1">
                <a:latin typeface="Agency FB" panose="020B0503020202020204" pitchFamily="34" charset="0"/>
              </a:rPr>
              <a:t>L·L</a:t>
            </a:r>
            <a:r>
              <a:rPr lang="es-ES"/>
              <a:t>”</a:t>
            </a: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7462EF41-5EB3-4E76-8FE3-07EECB6F45A2}"/>
              </a:ext>
            </a:extLst>
          </p:cNvPr>
          <p:cNvCxnSpPr/>
          <p:nvPr/>
        </p:nvCxnSpPr>
        <p:spPr>
          <a:xfrm>
            <a:off x="528506" y="1266737"/>
            <a:ext cx="10947633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CuadroTexto 3">
            <a:extLst>
              <a:ext uri="{FF2B5EF4-FFF2-40B4-BE49-F238E27FC236}">
                <a16:creationId xmlns:a16="http://schemas.microsoft.com/office/drawing/2014/main" id="{1E5E4021-AD55-41B9-B553-58FC1CE18D47}"/>
              </a:ext>
            </a:extLst>
          </p:cNvPr>
          <p:cNvSpPr txBox="1"/>
          <p:nvPr/>
        </p:nvSpPr>
        <p:spPr>
          <a:xfrm>
            <a:off x="58724" y="0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>
                <a:solidFill>
                  <a:schemeClr val="tx2"/>
                </a:solidFill>
              </a:rPr>
              <a:t>Pàg 53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DE0C51C-DF3D-41C3-AEDB-0690658E4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latin typeface="+mj-lt"/>
              </a:rPr>
              <a:t>23</a:t>
            </a:fld>
            <a:endParaRPr lang="en-US" dirty="0">
              <a:latin typeface="+mj-lt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ADD61B3-75E0-4ABB-9C7B-8D3D3C3C485D}"/>
              </a:ext>
            </a:extLst>
          </p:cNvPr>
          <p:cNvSpPr txBox="1"/>
          <p:nvPr/>
        </p:nvSpPr>
        <p:spPr>
          <a:xfrm>
            <a:off x="880844" y="1524643"/>
            <a:ext cx="563006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/>
              <a:t>La ele geminada (l·l):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/>
              <a:t>és una </a:t>
            </a:r>
            <a:r>
              <a:rPr lang="es-ES" u="sng"/>
              <a:t>lletra composta</a:t>
            </a:r>
            <a:r>
              <a:rPr lang="es-ES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/>
              <a:t>sona </a:t>
            </a:r>
            <a:r>
              <a:rPr lang="es-ES" u="sng"/>
              <a:t>allargant</a:t>
            </a:r>
            <a:r>
              <a:rPr lang="es-ES"/>
              <a:t> la ele (</a:t>
            </a:r>
            <a:r>
              <a:rPr lang="es-ES" b="1"/>
              <a:t>L</a:t>
            </a:r>
            <a:r>
              <a:rPr lang="es-ES"/>
              <a:t>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/>
              <a:t>es manté en paraules d’</a:t>
            </a:r>
            <a:r>
              <a:rPr lang="es-ES" u="sng"/>
              <a:t>origen culte</a:t>
            </a:r>
            <a:r>
              <a:rPr lang="es-ES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/>
              <a:t>apareix en posición </a:t>
            </a:r>
            <a:r>
              <a:rPr lang="es-ES" u="sng"/>
              <a:t>intervocàlica</a:t>
            </a:r>
            <a:r>
              <a:rPr lang="es-ES"/>
              <a:t> sempre.</a:t>
            </a:r>
          </a:p>
        </p:txBody>
      </p:sp>
    </p:spTree>
    <p:extLst>
      <p:ext uri="{BB962C8B-B14F-4D97-AF65-F5344CB8AC3E}">
        <p14:creationId xmlns:p14="http://schemas.microsoft.com/office/powerpoint/2010/main" val="955108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B9009F-5BF9-4B71-B0AB-DF0FEF818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42061"/>
            <a:ext cx="10058400" cy="961798"/>
          </a:xfrm>
        </p:spPr>
        <p:txBody>
          <a:bodyPr>
            <a:normAutofit/>
          </a:bodyPr>
          <a:lstStyle/>
          <a:p>
            <a:r>
              <a:rPr lang="es-ES" b="1"/>
              <a:t>Vocabulari</a:t>
            </a:r>
            <a:r>
              <a:rPr lang="es-ES"/>
              <a:t>: </a:t>
            </a:r>
            <a:r>
              <a:rPr lang="es-ES" sz="3600"/>
              <a:t>paraules de la lectura</a:t>
            </a:r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95CD475-AF90-4F7F-A3AC-493736BC0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603" y="1188517"/>
            <a:ext cx="10786793" cy="5212078"/>
          </a:xfrm>
        </p:spPr>
        <p:txBody>
          <a:bodyPr>
            <a:normAutofit/>
          </a:bodyPr>
          <a:lstStyle/>
          <a:p>
            <a:r>
              <a:rPr lang="es-ES" b="1"/>
              <a:t>Escaient</a:t>
            </a:r>
            <a:r>
              <a:rPr lang="es-ES"/>
              <a:t> </a:t>
            </a:r>
            <a:r>
              <a:rPr lang="es-ES">
                <a:sym typeface="Wingdings" panose="05000000000000000000" pitchFamily="2" charset="2"/>
              </a:rPr>
              <a:t> encertat, adequat, oportú, idoni.</a:t>
            </a:r>
          </a:p>
          <a:p>
            <a:r>
              <a:rPr lang="es-ES" b="1">
                <a:sym typeface="Wingdings" panose="05000000000000000000" pitchFamily="2" charset="2"/>
              </a:rPr>
              <a:t>Reticència</a:t>
            </a:r>
            <a:r>
              <a:rPr lang="es-ES">
                <a:sym typeface="Wingdings" panose="05000000000000000000" pitchFamily="2" charset="2"/>
              </a:rPr>
              <a:t>  actitud de reserva o de desconfiança.</a:t>
            </a:r>
          </a:p>
          <a:p>
            <a:r>
              <a:rPr lang="es-ES" b="1">
                <a:sym typeface="Wingdings" panose="05000000000000000000" pitchFamily="2" charset="2"/>
              </a:rPr>
              <a:t>Indret</a:t>
            </a:r>
            <a:r>
              <a:rPr lang="es-ES">
                <a:sym typeface="Wingdings" panose="05000000000000000000" pitchFamily="2" charset="2"/>
              </a:rPr>
              <a:t>  lloc determinant que es considera una localitat, en un objecte.</a:t>
            </a:r>
          </a:p>
          <a:p>
            <a:r>
              <a:rPr lang="es-ES" b="1">
                <a:sym typeface="Wingdings" panose="05000000000000000000" pitchFamily="2" charset="2"/>
              </a:rPr>
              <a:t>Cavil·lar </a:t>
            </a:r>
            <a:r>
              <a:rPr lang="es-ES">
                <a:sym typeface="Wingdings" panose="05000000000000000000" pitchFamily="2" charset="2"/>
              </a:rPr>
              <a:t> reflexionar profundamente; abstraure’s en els pensaments propis.</a:t>
            </a:r>
          </a:p>
          <a:p>
            <a:r>
              <a:rPr lang="es-ES" b="1">
                <a:sym typeface="Wingdings" panose="05000000000000000000" pitchFamily="2" charset="2"/>
              </a:rPr>
              <a:t>Esgarrar</a:t>
            </a:r>
            <a:r>
              <a:rPr lang="es-ES">
                <a:sym typeface="Wingdings" panose="05000000000000000000" pitchFamily="2" charset="2"/>
              </a:rPr>
              <a:t>  fer a trossos (un teixit, un paper, la pell) d’un estiró.</a:t>
            </a:r>
          </a:p>
          <a:p>
            <a:r>
              <a:rPr lang="es-ES" b="1">
                <a:sym typeface="Wingdings" panose="05000000000000000000" pitchFamily="2" charset="2"/>
              </a:rPr>
              <a:t>Ensumar</a:t>
            </a:r>
            <a:r>
              <a:rPr lang="es-ES">
                <a:sym typeface="Wingdings" panose="05000000000000000000" pitchFamily="2" charset="2"/>
              </a:rPr>
              <a:t>  aspirar amb força l’aire pel nas per sentir l’olor d’una casa.</a:t>
            </a:r>
          </a:p>
          <a:p>
            <a:r>
              <a:rPr lang="es-ES" b="1">
                <a:sym typeface="Wingdings" panose="05000000000000000000" pitchFamily="2" charset="2"/>
              </a:rPr>
              <a:t>Canyís</a:t>
            </a:r>
            <a:r>
              <a:rPr lang="es-ES">
                <a:sym typeface="Wingdings" panose="05000000000000000000" pitchFamily="2" charset="2"/>
              </a:rPr>
              <a:t>  teixit fet de canyes, vímets o materials semblants.</a:t>
            </a:r>
          </a:p>
          <a:p>
            <a:r>
              <a:rPr lang="es-ES" b="1">
                <a:sym typeface="Wingdings" panose="05000000000000000000" pitchFamily="2" charset="2"/>
              </a:rPr>
              <a:t>Vinclar</a:t>
            </a:r>
            <a:r>
              <a:rPr lang="es-ES">
                <a:sym typeface="Wingdings" panose="05000000000000000000" pitchFamily="2" charset="2"/>
              </a:rPr>
              <a:t>  corbar o corbar-se una cosa que és flexible.</a:t>
            </a:r>
          </a:p>
          <a:p>
            <a:r>
              <a:rPr lang="es-ES" b="1">
                <a:sym typeface="Wingdings" panose="05000000000000000000" pitchFamily="2" charset="2"/>
              </a:rPr>
              <a:t>Retrunyidora</a:t>
            </a:r>
            <a:r>
              <a:rPr lang="es-ES">
                <a:sym typeface="Wingdings" panose="05000000000000000000" pitchFamily="2" charset="2"/>
              </a:rPr>
              <a:t>  que fa un soroll fort i que resona com un tro.</a:t>
            </a:r>
          </a:p>
          <a:p>
            <a:r>
              <a:rPr lang="es-ES" b="1">
                <a:sym typeface="Wingdings" panose="05000000000000000000" pitchFamily="2" charset="2"/>
              </a:rPr>
              <a:t>Estavellar</a:t>
            </a:r>
            <a:r>
              <a:rPr lang="es-ES">
                <a:sym typeface="Wingdings" panose="05000000000000000000" pitchFamily="2" charset="2"/>
              </a:rPr>
              <a:t>  llançar amb força una persona o alguna cosa fent-la xocar contra una superfície ferma.</a:t>
            </a:r>
          </a:p>
          <a:p>
            <a:r>
              <a:rPr lang="es-ES" b="1">
                <a:sym typeface="Wingdings" panose="05000000000000000000" pitchFamily="2" charset="2"/>
              </a:rPr>
              <a:t>Roent</a:t>
            </a:r>
            <a:r>
              <a:rPr lang="es-ES">
                <a:sym typeface="Wingdings" panose="05000000000000000000" pitchFamily="2" charset="2"/>
              </a:rPr>
              <a:t>  (cos metàlic) que agafa un color vermell groc i fa llum per l’efecte d’una temperatura molt alta / molt calent, ardent.</a:t>
            </a:r>
          </a:p>
          <a:p>
            <a:r>
              <a:rPr lang="es-ES" b="1">
                <a:sym typeface="Wingdings" panose="05000000000000000000" pitchFamily="2" charset="2"/>
              </a:rPr>
              <a:t>Llibrella </a:t>
            </a:r>
            <a:r>
              <a:rPr lang="es-ES">
                <a:sym typeface="Wingdings" panose="05000000000000000000" pitchFamily="2" charset="2"/>
              </a:rPr>
              <a:t> librell de dimensions més grans.</a:t>
            </a:r>
            <a:endParaRPr lang="es-ES" b="1">
              <a:sym typeface="Wingdings" panose="05000000000000000000" pitchFamily="2" charset="2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77A2BC5-ACFA-49E1-A6FE-C8527F963F58}"/>
              </a:ext>
            </a:extLst>
          </p:cNvPr>
          <p:cNvSpPr txBox="1"/>
          <p:nvPr/>
        </p:nvSpPr>
        <p:spPr>
          <a:xfrm>
            <a:off x="58724" y="0"/>
            <a:ext cx="1311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>
                <a:solidFill>
                  <a:schemeClr val="tx2"/>
                </a:solidFill>
              </a:rPr>
              <a:t>Pàg 25/43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700F36DC-81FC-42B7-B4BD-8F434AF405D7}"/>
              </a:ext>
            </a:extLst>
          </p:cNvPr>
          <p:cNvCxnSpPr/>
          <p:nvPr/>
        </p:nvCxnSpPr>
        <p:spPr>
          <a:xfrm>
            <a:off x="553673" y="1149292"/>
            <a:ext cx="10947633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5C07CE7-DCBA-4670-9AED-FB349260E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254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A5E52B-962E-4A42-A639-AD6F7118B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464" y="525149"/>
            <a:ext cx="10058400" cy="775145"/>
          </a:xfrm>
        </p:spPr>
        <p:txBody>
          <a:bodyPr/>
          <a:lstStyle/>
          <a:p>
            <a:r>
              <a:rPr lang="es-ES"/>
              <a:t>Calaix/Caixó ----- Beure/Veure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8F6376-6DF6-4ED2-BD69-C77C8BEA4B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9963" y="1554480"/>
            <a:ext cx="4754880" cy="1507497"/>
          </a:xfrm>
        </p:spPr>
        <p:txBody>
          <a:bodyPr/>
          <a:lstStyle/>
          <a:p>
            <a:r>
              <a:rPr lang="es-ES" b="1"/>
              <a:t>CAIXÓ:</a:t>
            </a:r>
            <a:r>
              <a:rPr lang="es-ES"/>
              <a:t> és un derivat de caixa, i es tracta d’una caixa menuda.</a:t>
            </a:r>
          </a:p>
          <a:p>
            <a:r>
              <a:rPr lang="es-ES" b="1"/>
              <a:t>CALAIX:</a:t>
            </a:r>
            <a:r>
              <a:rPr lang="es-ES"/>
              <a:t> és un caixó corredís d’un moble.</a:t>
            </a:r>
            <a:endParaRPr lang="es-ES" b="1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261A589-7487-4D96-8CA0-AF21FB4891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7098" y="1554480"/>
            <a:ext cx="4754880" cy="1507496"/>
          </a:xfrm>
        </p:spPr>
        <p:txBody>
          <a:bodyPr/>
          <a:lstStyle/>
          <a:p>
            <a:r>
              <a:rPr lang="es-ES" b="1"/>
              <a:t>VEURE:</a:t>
            </a:r>
            <a:r>
              <a:rPr lang="es-ES"/>
              <a:t> percebre la imatge (d’un objecte) amb els ulls, mirar.</a:t>
            </a:r>
          </a:p>
          <a:p>
            <a:r>
              <a:rPr lang="es-ES" b="1"/>
              <a:t>BEURE:</a:t>
            </a:r>
            <a:r>
              <a:rPr lang="es-ES"/>
              <a:t> ingerir (un líquid).</a:t>
            </a:r>
            <a:endParaRPr lang="es-ES" b="1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A28E0E9-A448-49F9-A489-8C8037FB9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</a:t>
            </a:fld>
            <a:endParaRPr lang="en-U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CD7AEFC-8FDC-4CC8-B35E-ACC09517FB38}"/>
              </a:ext>
            </a:extLst>
          </p:cNvPr>
          <p:cNvSpPr txBox="1"/>
          <p:nvPr/>
        </p:nvSpPr>
        <p:spPr>
          <a:xfrm>
            <a:off x="58724" y="0"/>
            <a:ext cx="1311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>
                <a:solidFill>
                  <a:schemeClr val="tx2"/>
                </a:solidFill>
              </a:rPr>
              <a:t>Pàg 26/44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95518C52-CC09-49A2-AABD-35596123EBE3}"/>
              </a:ext>
            </a:extLst>
          </p:cNvPr>
          <p:cNvCxnSpPr/>
          <p:nvPr/>
        </p:nvCxnSpPr>
        <p:spPr>
          <a:xfrm>
            <a:off x="553673" y="1208015"/>
            <a:ext cx="10947633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2273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6C7D1C-7693-46ED-B55F-D8CB6E826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7825" y="343949"/>
            <a:ext cx="2430780" cy="1409694"/>
          </a:xfrm>
        </p:spPr>
        <p:txBody>
          <a:bodyPr/>
          <a:lstStyle/>
          <a:p>
            <a:r>
              <a:rPr lang="es-ES"/>
              <a:t>La novel·la, les veus de narració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250BB77-DF30-4F4B-A461-0E2C672A2A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058" y="132890"/>
            <a:ext cx="5134692" cy="6592220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01F8DA1B-AFA8-4D85-93FC-EACD123EA3EB}"/>
              </a:ext>
            </a:extLst>
          </p:cNvPr>
          <p:cNvSpPr/>
          <p:nvPr/>
        </p:nvSpPr>
        <p:spPr>
          <a:xfrm>
            <a:off x="173058" y="132890"/>
            <a:ext cx="5134692" cy="659222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CD6A51F-B4D9-41FE-89E7-28A813583C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8969" y="95420"/>
            <a:ext cx="4187637" cy="6667159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0465CEBB-473E-4A0D-8A1E-07F7E488D9AC}"/>
              </a:ext>
            </a:extLst>
          </p:cNvPr>
          <p:cNvSpPr/>
          <p:nvPr/>
        </p:nvSpPr>
        <p:spPr>
          <a:xfrm>
            <a:off x="5418969" y="95420"/>
            <a:ext cx="4187637" cy="6667158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FF40A1E-5F7F-4E1D-B646-31DA8AAA25A0}"/>
              </a:ext>
            </a:extLst>
          </p:cNvPr>
          <p:cNvSpPr txBox="1"/>
          <p:nvPr/>
        </p:nvSpPr>
        <p:spPr>
          <a:xfrm>
            <a:off x="58724" y="0"/>
            <a:ext cx="1311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>
                <a:solidFill>
                  <a:schemeClr val="tx2"/>
                </a:solidFill>
              </a:rPr>
              <a:t>Pàg 27/28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C8A5650-FC2C-41DB-95AC-99A3697DF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591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EC7866-F09C-46F6-A606-ACAADE304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074" y="466425"/>
            <a:ext cx="10058400" cy="800312"/>
          </a:xfrm>
        </p:spPr>
        <p:txBody>
          <a:bodyPr/>
          <a:lstStyle/>
          <a:p>
            <a:r>
              <a:rPr lang="es-ES"/>
              <a:t>Pronoms forts i febles</a:t>
            </a: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7462EF41-5EB3-4E76-8FE3-07EECB6F45A2}"/>
              </a:ext>
            </a:extLst>
          </p:cNvPr>
          <p:cNvCxnSpPr/>
          <p:nvPr/>
        </p:nvCxnSpPr>
        <p:spPr>
          <a:xfrm>
            <a:off x="528506" y="1266737"/>
            <a:ext cx="10947633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CuadroTexto 3">
            <a:extLst>
              <a:ext uri="{FF2B5EF4-FFF2-40B4-BE49-F238E27FC236}">
                <a16:creationId xmlns:a16="http://schemas.microsoft.com/office/drawing/2014/main" id="{1E5E4021-AD55-41B9-B553-58FC1CE18D47}"/>
              </a:ext>
            </a:extLst>
          </p:cNvPr>
          <p:cNvSpPr txBox="1"/>
          <p:nvPr/>
        </p:nvSpPr>
        <p:spPr>
          <a:xfrm>
            <a:off x="58724" y="0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>
                <a:solidFill>
                  <a:schemeClr val="tx2"/>
                </a:solidFill>
              </a:rPr>
              <a:t>Pàg 48--52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5B43637-C047-4320-9056-B8ACD2AADB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815" b="1815"/>
          <a:stretch/>
        </p:blipFill>
        <p:spPr>
          <a:xfrm>
            <a:off x="1209009" y="1166069"/>
            <a:ext cx="9772521" cy="5536730"/>
          </a:xfrm>
          <a:prstGeom prst="rect">
            <a:avLst/>
          </a:prstGeom>
        </p:spPr>
      </p:pic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4A48CF5-FAC9-4817-974F-F16B8462B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224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EC7866-F09C-46F6-A606-ACAADE304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074" y="466425"/>
            <a:ext cx="10058400" cy="800312"/>
          </a:xfrm>
        </p:spPr>
        <p:txBody>
          <a:bodyPr/>
          <a:lstStyle/>
          <a:p>
            <a:r>
              <a:rPr lang="es-ES"/>
              <a:t>Pronoms forts i febles</a:t>
            </a: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7462EF41-5EB3-4E76-8FE3-07EECB6F45A2}"/>
              </a:ext>
            </a:extLst>
          </p:cNvPr>
          <p:cNvCxnSpPr/>
          <p:nvPr/>
        </p:nvCxnSpPr>
        <p:spPr>
          <a:xfrm>
            <a:off x="528506" y="1266737"/>
            <a:ext cx="10947633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CuadroTexto 3">
            <a:extLst>
              <a:ext uri="{FF2B5EF4-FFF2-40B4-BE49-F238E27FC236}">
                <a16:creationId xmlns:a16="http://schemas.microsoft.com/office/drawing/2014/main" id="{1E5E4021-AD55-41B9-B553-58FC1CE18D47}"/>
              </a:ext>
            </a:extLst>
          </p:cNvPr>
          <p:cNvSpPr txBox="1"/>
          <p:nvPr/>
        </p:nvSpPr>
        <p:spPr>
          <a:xfrm>
            <a:off x="58724" y="0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>
                <a:solidFill>
                  <a:schemeClr val="tx2"/>
                </a:solidFill>
              </a:rPr>
              <a:t>Pàg 48--52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DE0C51C-DF3D-41C3-AEDB-0690658E4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7</a:t>
            </a:fld>
            <a:endParaRPr lang="en-US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29410B0-6193-4167-B7BB-C76E83F243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996" y="1266737"/>
            <a:ext cx="9746266" cy="549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777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EC7866-F09C-46F6-A606-ACAADE304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074" y="466425"/>
            <a:ext cx="10058400" cy="800312"/>
          </a:xfrm>
        </p:spPr>
        <p:txBody>
          <a:bodyPr/>
          <a:lstStyle/>
          <a:p>
            <a:r>
              <a:rPr lang="es-ES"/>
              <a:t>Pronoms forts i febles</a:t>
            </a: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7462EF41-5EB3-4E76-8FE3-07EECB6F45A2}"/>
              </a:ext>
            </a:extLst>
          </p:cNvPr>
          <p:cNvCxnSpPr/>
          <p:nvPr/>
        </p:nvCxnSpPr>
        <p:spPr>
          <a:xfrm>
            <a:off x="528506" y="1266737"/>
            <a:ext cx="10947633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CuadroTexto 3">
            <a:extLst>
              <a:ext uri="{FF2B5EF4-FFF2-40B4-BE49-F238E27FC236}">
                <a16:creationId xmlns:a16="http://schemas.microsoft.com/office/drawing/2014/main" id="{1E5E4021-AD55-41B9-B553-58FC1CE18D47}"/>
              </a:ext>
            </a:extLst>
          </p:cNvPr>
          <p:cNvSpPr txBox="1"/>
          <p:nvPr/>
        </p:nvSpPr>
        <p:spPr>
          <a:xfrm>
            <a:off x="58724" y="0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>
                <a:solidFill>
                  <a:schemeClr val="tx2"/>
                </a:solidFill>
              </a:rPr>
              <a:t>Pàg 48--52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DE0C51C-DF3D-41C3-AEDB-0690658E4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8</a:t>
            </a:fld>
            <a:endParaRPr lang="en-U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D42A2A1-07A2-4298-83D9-CEF7F6946B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021" y="1266737"/>
            <a:ext cx="9645957" cy="5444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214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EC7866-F09C-46F6-A606-ACAADE304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074" y="466425"/>
            <a:ext cx="10058400" cy="800312"/>
          </a:xfrm>
        </p:spPr>
        <p:txBody>
          <a:bodyPr/>
          <a:lstStyle/>
          <a:p>
            <a:r>
              <a:rPr lang="es-ES"/>
              <a:t>Pronoms forts i febles</a:t>
            </a: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7462EF41-5EB3-4E76-8FE3-07EECB6F45A2}"/>
              </a:ext>
            </a:extLst>
          </p:cNvPr>
          <p:cNvCxnSpPr/>
          <p:nvPr/>
        </p:nvCxnSpPr>
        <p:spPr>
          <a:xfrm>
            <a:off x="528506" y="1266737"/>
            <a:ext cx="10947633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CuadroTexto 3">
            <a:extLst>
              <a:ext uri="{FF2B5EF4-FFF2-40B4-BE49-F238E27FC236}">
                <a16:creationId xmlns:a16="http://schemas.microsoft.com/office/drawing/2014/main" id="{1E5E4021-AD55-41B9-B553-58FC1CE18D47}"/>
              </a:ext>
            </a:extLst>
          </p:cNvPr>
          <p:cNvSpPr txBox="1"/>
          <p:nvPr/>
        </p:nvSpPr>
        <p:spPr>
          <a:xfrm>
            <a:off x="58724" y="0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>
                <a:solidFill>
                  <a:schemeClr val="tx2"/>
                </a:solidFill>
              </a:rPr>
              <a:t>Pàg 48--52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DE0C51C-DF3D-41C3-AEDB-0690658E4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9</a:t>
            </a:fld>
            <a:endParaRPr lang="en-U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60C1919-4CAF-4F9B-AD10-F044AD1043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593" y="1266737"/>
            <a:ext cx="9693881" cy="5503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7328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373545"/>
      </a:dk2>
      <a:lt2>
        <a:srgbClr val="BCD0E0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6793CD"/>
      </a:accent6>
      <a:hlink>
        <a:srgbClr val="6B9F25"/>
      </a:hlink>
      <a:folHlink>
        <a:srgbClr val="9F6715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913DB040-6816-4415-960D-8178C785755E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685</TotalTime>
  <Words>1310</Words>
  <Application>Microsoft Office PowerPoint</Application>
  <PresentationFormat>Panorámica</PresentationFormat>
  <Paragraphs>473</Paragraphs>
  <Slides>23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30" baseType="lpstr">
      <vt:lpstr>Agency FB</vt:lpstr>
      <vt:lpstr>Arial</vt:lpstr>
      <vt:lpstr>Calibri</vt:lpstr>
      <vt:lpstr>Century Gothic</vt:lpstr>
      <vt:lpstr>Courier New</vt:lpstr>
      <vt:lpstr>The Hand</vt:lpstr>
      <vt:lpstr>Savon</vt:lpstr>
      <vt:lpstr>examen valencià</vt:lpstr>
      <vt:lpstr>Contingut</vt:lpstr>
      <vt:lpstr>Vocabulari: paraules de la lectura</vt:lpstr>
      <vt:lpstr>Calaix/Caixó ----- Beure/Veure</vt:lpstr>
      <vt:lpstr>La novel·la, les veus de narració</vt:lpstr>
      <vt:lpstr>Pronoms forts i febles</vt:lpstr>
      <vt:lpstr>Pronoms forts i febles</vt:lpstr>
      <vt:lpstr>Pronoms forts i febles</vt:lpstr>
      <vt:lpstr>Pronoms forts i febles</vt:lpstr>
      <vt:lpstr>Pronoms forts i febles</vt:lpstr>
      <vt:lpstr>Pronoms forts i febles</vt:lpstr>
      <vt:lpstr>Verbs regulars: FUTUR</vt:lpstr>
      <vt:lpstr>Verbs regulars: CONDICIONAL</vt:lpstr>
      <vt:lpstr>Verbs irregulars: FUTUR</vt:lpstr>
      <vt:lpstr>Verbs irregulars: CONDICIONAL</vt:lpstr>
      <vt:lpstr>Verbs regulars: Present de SUBJUNTIU</vt:lpstr>
      <vt:lpstr>Síl·laba, hiats, diftongs i separació</vt:lpstr>
      <vt:lpstr>Síl·laba, hiats, diftongs i separació</vt:lpstr>
      <vt:lpstr>Síl·laba, hiats, diftongs i separació</vt:lpstr>
      <vt:lpstr>Síl·laba, hiats, diftongs i separació</vt:lpstr>
      <vt:lpstr>L’antonímia</vt:lpstr>
      <vt:lpstr>Els personatges</vt:lpstr>
      <vt:lpstr>La lletra “L” i la lletra composta “L·L”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examen valencià</dc:title>
  <dc:creator>Eva Arnau</dc:creator>
  <cp:lastModifiedBy>Eva Arnau</cp:lastModifiedBy>
  <cp:revision>23</cp:revision>
  <dcterms:created xsi:type="dcterms:W3CDTF">2021-02-02T15:46:52Z</dcterms:created>
  <dcterms:modified xsi:type="dcterms:W3CDTF">2021-02-06T17:16:59Z</dcterms:modified>
</cp:coreProperties>
</file>