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9" r:id="rId3"/>
    <p:sldId id="268" r:id="rId4"/>
    <p:sldId id="270" r:id="rId5"/>
    <p:sldId id="257" r:id="rId6"/>
    <p:sldId id="273" r:id="rId7"/>
    <p:sldId id="271" r:id="rId8"/>
    <p:sldId id="272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74" r:id="rId17"/>
    <p:sldId id="265" r:id="rId18"/>
    <p:sldId id="2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C31CD879-3B11-4143-9C64-C8BC911DBA57}">
          <p14:sldIdLst>
            <p14:sldId id="256"/>
          </p14:sldIdLst>
        </p14:section>
        <p14:section name="Situació: lloc, temps i història" id="{0AE316FE-134A-483C-A078-A781D58D66B6}">
          <p14:sldIdLst>
            <p14:sldId id="269"/>
            <p14:sldId id="268"/>
          </p14:sldIdLst>
        </p14:section>
        <p14:section name="Canvis: el NOU sistema feudal" id="{07EC0B65-CEA6-4D33-BBC5-637D0D9C7855}">
          <p14:sldIdLst>
            <p14:sldId id="270"/>
            <p14:sldId id="257"/>
            <p14:sldId id="273"/>
            <p14:sldId id="271"/>
          </p14:sldIdLst>
        </p14:section>
        <p14:section name="Societat estamental/feudal: cargs, organització..." id="{080E7688-3776-4990-9CFE-2D7E325A6836}">
          <p14:sldIdLst>
            <p14:sldId id="272"/>
            <p14:sldId id="258"/>
            <p14:sldId id="259"/>
            <p14:sldId id="260"/>
            <p14:sldId id="261"/>
            <p14:sldId id="262"/>
            <p14:sldId id="263"/>
            <p14:sldId id="264"/>
            <p14:sldId id="274"/>
            <p14:sldId id="265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374" autoAdjust="0"/>
  </p:normalViewPr>
  <p:slideViewPr>
    <p:cSldViewPr snapToGrid="0">
      <p:cViewPr varScale="1">
        <p:scale>
          <a:sx n="114" d="100"/>
          <a:sy n="114" d="100"/>
        </p:scale>
        <p:origin x="33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B9F783-BDB3-453C-A01E-35C343AB5742}" type="doc">
      <dgm:prSet loTypeId="urn:microsoft.com/office/officeart/2005/8/layout/chevron2" loCatId="process" qsTypeId="urn:microsoft.com/office/officeart/2005/8/quickstyle/simple1" qsCatId="simple" csTypeId="urn:microsoft.com/office/officeart/2005/8/colors/accent1_4" csCatId="accent1" phldr="1"/>
      <dgm:spPr/>
      <dgm:t>
        <a:bodyPr/>
        <a:lstStyle/>
        <a:p>
          <a:endParaRPr lang="es-ES"/>
        </a:p>
      </dgm:t>
    </dgm:pt>
    <dgm:pt modelId="{36D09C69-DEF1-42CB-9B1D-179E7FF0E06A}">
      <dgm:prSet phldrT="[Texto]"/>
      <dgm:spPr/>
      <dgm:t>
        <a:bodyPr/>
        <a:lstStyle/>
        <a:p>
          <a:r>
            <a:rPr lang="es-ES" b="1"/>
            <a:t>Alta edat mitjana</a:t>
          </a:r>
        </a:p>
      </dgm:t>
    </dgm:pt>
    <dgm:pt modelId="{9C98ECDC-2E04-449B-B149-444C1BF27C48}" type="parTrans" cxnId="{F9615CE6-FDBD-4397-8CF1-2140AD4DE067}">
      <dgm:prSet/>
      <dgm:spPr/>
      <dgm:t>
        <a:bodyPr/>
        <a:lstStyle/>
        <a:p>
          <a:endParaRPr lang="es-ES"/>
        </a:p>
      </dgm:t>
    </dgm:pt>
    <dgm:pt modelId="{163B5BFE-976F-42C4-BBA4-F35F0595E83F}" type="sibTrans" cxnId="{F9615CE6-FDBD-4397-8CF1-2140AD4DE067}">
      <dgm:prSet/>
      <dgm:spPr/>
      <dgm:t>
        <a:bodyPr/>
        <a:lstStyle/>
        <a:p>
          <a:endParaRPr lang="es-ES"/>
        </a:p>
      </dgm:t>
    </dgm:pt>
    <dgm:pt modelId="{90F69D85-58E2-456B-AE90-F6CBE22AB0C0}">
      <dgm:prSet phldrT="[Texto]"/>
      <dgm:spPr/>
      <dgm:t>
        <a:bodyPr/>
        <a:lstStyle/>
        <a:p>
          <a:r>
            <a:rPr lang="es-ES"/>
            <a:t>Regnes germànics</a:t>
          </a:r>
        </a:p>
      </dgm:t>
    </dgm:pt>
    <dgm:pt modelId="{A1E5E121-0826-414C-B619-F03EB06C8E31}" type="parTrans" cxnId="{2E3CA554-D037-46C1-A30E-07DB85A620F8}">
      <dgm:prSet/>
      <dgm:spPr/>
      <dgm:t>
        <a:bodyPr/>
        <a:lstStyle/>
        <a:p>
          <a:endParaRPr lang="es-ES"/>
        </a:p>
      </dgm:t>
    </dgm:pt>
    <dgm:pt modelId="{813FD183-A2EC-4286-B6D3-5B4B2C732C7E}" type="sibTrans" cxnId="{2E3CA554-D037-46C1-A30E-07DB85A620F8}">
      <dgm:prSet/>
      <dgm:spPr/>
      <dgm:t>
        <a:bodyPr/>
        <a:lstStyle/>
        <a:p>
          <a:endParaRPr lang="es-ES"/>
        </a:p>
      </dgm:t>
    </dgm:pt>
    <dgm:pt modelId="{F683AF1A-BF8E-45DF-AF9E-10BCD3F0ADAE}">
      <dgm:prSet phldrT="[Texto]"/>
      <dgm:spPr/>
      <dgm:t>
        <a:bodyPr/>
        <a:lstStyle/>
        <a:p>
          <a:r>
            <a:rPr lang="es-ES"/>
            <a:t>Imperi Carolingi</a:t>
          </a:r>
        </a:p>
      </dgm:t>
    </dgm:pt>
    <dgm:pt modelId="{FA944757-00ED-43BA-B2A4-82B8BF870036}" type="parTrans" cxnId="{86C25F2E-4DF4-4307-BBE6-5249FE9DFCE8}">
      <dgm:prSet/>
      <dgm:spPr/>
      <dgm:t>
        <a:bodyPr/>
        <a:lstStyle/>
        <a:p>
          <a:endParaRPr lang="es-ES"/>
        </a:p>
      </dgm:t>
    </dgm:pt>
    <dgm:pt modelId="{582D526E-36BA-4531-A402-3D6265EFC6B7}" type="sibTrans" cxnId="{86C25F2E-4DF4-4307-BBE6-5249FE9DFCE8}">
      <dgm:prSet/>
      <dgm:spPr/>
      <dgm:t>
        <a:bodyPr/>
        <a:lstStyle/>
        <a:p>
          <a:endParaRPr lang="es-ES"/>
        </a:p>
      </dgm:t>
    </dgm:pt>
    <dgm:pt modelId="{6BC217BD-B53E-4949-AEC6-5144F76B05A6}">
      <dgm:prSet phldrT="[Texto]"/>
      <dgm:spPr/>
      <dgm:t>
        <a:bodyPr/>
        <a:lstStyle/>
        <a:p>
          <a:r>
            <a:rPr lang="es-ES" b="1"/>
            <a:t>Plena edat mitjana</a:t>
          </a:r>
        </a:p>
      </dgm:t>
    </dgm:pt>
    <dgm:pt modelId="{C0E862E8-F036-466F-A44B-254818AB492A}" type="parTrans" cxnId="{1378D305-B115-43D2-B0F7-A24B88ADC9DD}">
      <dgm:prSet/>
      <dgm:spPr/>
      <dgm:t>
        <a:bodyPr/>
        <a:lstStyle/>
        <a:p>
          <a:endParaRPr lang="es-ES"/>
        </a:p>
      </dgm:t>
    </dgm:pt>
    <dgm:pt modelId="{A7C89495-274D-465F-9D2D-3BD8866068F5}" type="sibTrans" cxnId="{1378D305-B115-43D2-B0F7-A24B88ADC9DD}">
      <dgm:prSet/>
      <dgm:spPr/>
      <dgm:t>
        <a:bodyPr/>
        <a:lstStyle/>
        <a:p>
          <a:endParaRPr lang="es-ES"/>
        </a:p>
      </dgm:t>
    </dgm:pt>
    <dgm:pt modelId="{92777D7E-3668-4278-A980-54B6F4DE1769}">
      <dgm:prSet phldrT="[Texto]"/>
      <dgm:spPr/>
      <dgm:t>
        <a:bodyPr/>
        <a:lstStyle/>
        <a:p>
          <a:r>
            <a:rPr lang="es-ES"/>
            <a:t>Feudalisme</a:t>
          </a:r>
        </a:p>
      </dgm:t>
    </dgm:pt>
    <dgm:pt modelId="{3A8F5003-1DB3-4951-8503-A0EE74D9E687}" type="parTrans" cxnId="{A79AD99F-1BA3-4097-9C8E-9C08698F3AE4}">
      <dgm:prSet/>
      <dgm:spPr/>
      <dgm:t>
        <a:bodyPr/>
        <a:lstStyle/>
        <a:p>
          <a:endParaRPr lang="es-ES"/>
        </a:p>
      </dgm:t>
    </dgm:pt>
    <dgm:pt modelId="{56507EF2-F2D0-42AA-A484-6FC64EED76BA}" type="sibTrans" cxnId="{A79AD99F-1BA3-4097-9C8E-9C08698F3AE4}">
      <dgm:prSet/>
      <dgm:spPr/>
      <dgm:t>
        <a:bodyPr/>
        <a:lstStyle/>
        <a:p>
          <a:endParaRPr lang="es-ES"/>
        </a:p>
      </dgm:t>
    </dgm:pt>
    <dgm:pt modelId="{242A75BF-D3D1-4D4F-B1A1-26DB716AD26C}">
      <dgm:prSet phldrT="[Texto]"/>
      <dgm:spPr/>
      <dgm:t>
        <a:bodyPr/>
        <a:lstStyle/>
        <a:p>
          <a:r>
            <a:rPr lang="es-ES"/>
            <a:t>Consolidació poder de l’Església</a:t>
          </a:r>
        </a:p>
      </dgm:t>
    </dgm:pt>
    <dgm:pt modelId="{52F5AE59-E579-4038-AA79-306F3D61453E}" type="parTrans" cxnId="{BCE5CCE9-91DC-44CD-AC31-9836F09799CB}">
      <dgm:prSet/>
      <dgm:spPr/>
      <dgm:t>
        <a:bodyPr/>
        <a:lstStyle/>
        <a:p>
          <a:endParaRPr lang="es-ES"/>
        </a:p>
      </dgm:t>
    </dgm:pt>
    <dgm:pt modelId="{72A2695B-A218-49D1-A887-BB75D8E5F48F}" type="sibTrans" cxnId="{BCE5CCE9-91DC-44CD-AC31-9836F09799CB}">
      <dgm:prSet/>
      <dgm:spPr/>
      <dgm:t>
        <a:bodyPr/>
        <a:lstStyle/>
        <a:p>
          <a:endParaRPr lang="es-ES"/>
        </a:p>
      </dgm:t>
    </dgm:pt>
    <dgm:pt modelId="{0136D02B-645C-4687-8902-28F556DF2C6B}">
      <dgm:prSet phldrT="[Texto]"/>
      <dgm:spPr/>
      <dgm:t>
        <a:bodyPr/>
        <a:lstStyle/>
        <a:p>
          <a:r>
            <a:rPr lang="es-ES" b="1"/>
            <a:t>Baixa edat mitjana</a:t>
          </a:r>
        </a:p>
      </dgm:t>
    </dgm:pt>
    <dgm:pt modelId="{81A2498A-959D-41F2-A18B-CE581677405E}" type="parTrans" cxnId="{35DD8676-DBD0-40E4-9F3B-CA52F75CD738}">
      <dgm:prSet/>
      <dgm:spPr/>
      <dgm:t>
        <a:bodyPr/>
        <a:lstStyle/>
        <a:p>
          <a:endParaRPr lang="es-ES"/>
        </a:p>
      </dgm:t>
    </dgm:pt>
    <dgm:pt modelId="{2FF56633-F6CE-4CB1-9150-C5264CF051C2}" type="sibTrans" cxnId="{35DD8676-DBD0-40E4-9F3B-CA52F75CD738}">
      <dgm:prSet/>
      <dgm:spPr/>
      <dgm:t>
        <a:bodyPr/>
        <a:lstStyle/>
        <a:p>
          <a:endParaRPr lang="es-ES"/>
        </a:p>
      </dgm:t>
    </dgm:pt>
    <dgm:pt modelId="{CFF7101D-BE5C-4042-9397-36C9949250EC}">
      <dgm:prSet phldrT="[Texto]"/>
      <dgm:spPr/>
      <dgm:t>
        <a:bodyPr/>
        <a:lstStyle/>
        <a:p>
          <a:r>
            <a:rPr lang="es-ES"/>
            <a:t>Expansió de l’Islam</a:t>
          </a:r>
        </a:p>
      </dgm:t>
    </dgm:pt>
    <dgm:pt modelId="{28BB325C-2873-467C-BFA9-97B611745D9B}" type="parTrans" cxnId="{DC1E4FB7-7829-4D10-86EB-D8371FD100AD}">
      <dgm:prSet/>
      <dgm:spPr/>
      <dgm:t>
        <a:bodyPr/>
        <a:lstStyle/>
        <a:p>
          <a:endParaRPr lang="es-ES"/>
        </a:p>
      </dgm:t>
    </dgm:pt>
    <dgm:pt modelId="{1A26E2BE-3255-46CF-99B9-EDF08CFA7B71}" type="sibTrans" cxnId="{DC1E4FB7-7829-4D10-86EB-D8371FD100AD}">
      <dgm:prSet/>
      <dgm:spPr/>
      <dgm:t>
        <a:bodyPr/>
        <a:lstStyle/>
        <a:p>
          <a:endParaRPr lang="es-ES"/>
        </a:p>
      </dgm:t>
    </dgm:pt>
    <dgm:pt modelId="{85ABBD93-BF5F-4D28-8539-D62B448CA406}" type="pres">
      <dgm:prSet presAssocID="{99B9F783-BDB3-453C-A01E-35C343AB5742}" presName="linearFlow" presStyleCnt="0">
        <dgm:presLayoutVars>
          <dgm:dir/>
          <dgm:animLvl val="lvl"/>
          <dgm:resizeHandles val="exact"/>
        </dgm:presLayoutVars>
      </dgm:prSet>
      <dgm:spPr/>
    </dgm:pt>
    <dgm:pt modelId="{41610508-4D72-4175-A6BC-645976D0A00D}" type="pres">
      <dgm:prSet presAssocID="{36D09C69-DEF1-42CB-9B1D-179E7FF0E06A}" presName="composite" presStyleCnt="0"/>
      <dgm:spPr/>
    </dgm:pt>
    <dgm:pt modelId="{8524BA5B-C026-45C3-A9B5-88A35008DDFB}" type="pres">
      <dgm:prSet presAssocID="{36D09C69-DEF1-42CB-9B1D-179E7FF0E06A}" presName="parentText" presStyleLbl="alignNode1" presStyleIdx="0" presStyleCnt="3">
        <dgm:presLayoutVars>
          <dgm:chMax val="1"/>
          <dgm:bulletEnabled val="1"/>
        </dgm:presLayoutVars>
      </dgm:prSet>
      <dgm:spPr/>
    </dgm:pt>
    <dgm:pt modelId="{0F6E2051-8D5E-4F29-90CE-D561AA7807DD}" type="pres">
      <dgm:prSet presAssocID="{36D09C69-DEF1-42CB-9B1D-179E7FF0E06A}" presName="descendantText" presStyleLbl="alignAcc1" presStyleIdx="0" presStyleCnt="3">
        <dgm:presLayoutVars>
          <dgm:bulletEnabled val="1"/>
        </dgm:presLayoutVars>
      </dgm:prSet>
      <dgm:spPr/>
    </dgm:pt>
    <dgm:pt modelId="{2FCC5DA6-2D1C-4C97-8A3F-2C055D5C29AC}" type="pres">
      <dgm:prSet presAssocID="{163B5BFE-976F-42C4-BBA4-F35F0595E83F}" presName="sp" presStyleCnt="0"/>
      <dgm:spPr/>
    </dgm:pt>
    <dgm:pt modelId="{EAEBB855-7A73-448A-A322-8FD68092C216}" type="pres">
      <dgm:prSet presAssocID="{6BC217BD-B53E-4949-AEC6-5144F76B05A6}" presName="composite" presStyleCnt="0"/>
      <dgm:spPr/>
    </dgm:pt>
    <dgm:pt modelId="{8B921A39-55A9-4388-856E-A8AEA2E8EF5A}" type="pres">
      <dgm:prSet presAssocID="{6BC217BD-B53E-4949-AEC6-5144F76B05A6}" presName="parentText" presStyleLbl="alignNode1" presStyleIdx="1" presStyleCnt="3">
        <dgm:presLayoutVars>
          <dgm:chMax val="1"/>
          <dgm:bulletEnabled val="1"/>
        </dgm:presLayoutVars>
      </dgm:prSet>
      <dgm:spPr/>
    </dgm:pt>
    <dgm:pt modelId="{EEA64CE3-6157-4C77-9DAC-8CD6CFFD3009}" type="pres">
      <dgm:prSet presAssocID="{6BC217BD-B53E-4949-AEC6-5144F76B05A6}" presName="descendantText" presStyleLbl="alignAcc1" presStyleIdx="1" presStyleCnt="3">
        <dgm:presLayoutVars>
          <dgm:bulletEnabled val="1"/>
        </dgm:presLayoutVars>
      </dgm:prSet>
      <dgm:spPr/>
    </dgm:pt>
    <dgm:pt modelId="{91EDAABC-7E0A-46E5-B567-C6E9E74CAF23}" type="pres">
      <dgm:prSet presAssocID="{A7C89495-274D-465F-9D2D-3BD8866068F5}" presName="sp" presStyleCnt="0"/>
      <dgm:spPr/>
    </dgm:pt>
    <dgm:pt modelId="{C0CD6C0D-6BF5-4578-8819-38FD59677EED}" type="pres">
      <dgm:prSet presAssocID="{0136D02B-645C-4687-8902-28F556DF2C6B}" presName="composite" presStyleCnt="0"/>
      <dgm:spPr/>
    </dgm:pt>
    <dgm:pt modelId="{3EBE9BD4-5BB3-4E25-9068-A0816245FB06}" type="pres">
      <dgm:prSet presAssocID="{0136D02B-645C-4687-8902-28F556DF2C6B}" presName="parentText" presStyleLbl="alignNode1" presStyleIdx="2" presStyleCnt="3">
        <dgm:presLayoutVars>
          <dgm:chMax val="1"/>
          <dgm:bulletEnabled val="1"/>
        </dgm:presLayoutVars>
      </dgm:prSet>
      <dgm:spPr/>
    </dgm:pt>
    <dgm:pt modelId="{CED148FD-A8CD-4E38-89DA-CC2B9BDD00F7}" type="pres">
      <dgm:prSet presAssocID="{0136D02B-645C-4687-8902-28F556DF2C6B}" presName="descendantText" presStyleLbl="alignAcc1" presStyleIdx="2" presStyleCnt="3">
        <dgm:presLayoutVars>
          <dgm:bulletEnabled val="1"/>
        </dgm:presLayoutVars>
      </dgm:prSet>
      <dgm:spPr/>
    </dgm:pt>
  </dgm:ptLst>
  <dgm:cxnLst>
    <dgm:cxn modelId="{1378D305-B115-43D2-B0F7-A24B88ADC9DD}" srcId="{99B9F783-BDB3-453C-A01E-35C343AB5742}" destId="{6BC217BD-B53E-4949-AEC6-5144F76B05A6}" srcOrd="1" destOrd="0" parTransId="{C0E862E8-F036-466F-A44B-254818AB492A}" sibTransId="{A7C89495-274D-465F-9D2D-3BD8866068F5}"/>
    <dgm:cxn modelId="{E282C116-5D2E-4403-8E6C-B60A1D6C1973}" type="presOf" srcId="{99B9F783-BDB3-453C-A01E-35C343AB5742}" destId="{85ABBD93-BF5F-4D28-8539-D62B448CA406}" srcOrd="0" destOrd="0" presId="urn:microsoft.com/office/officeart/2005/8/layout/chevron2"/>
    <dgm:cxn modelId="{036ED821-8331-4BA3-A958-C4A1693F0ABA}" type="presOf" srcId="{6BC217BD-B53E-4949-AEC6-5144F76B05A6}" destId="{8B921A39-55A9-4388-856E-A8AEA2E8EF5A}" srcOrd="0" destOrd="0" presId="urn:microsoft.com/office/officeart/2005/8/layout/chevron2"/>
    <dgm:cxn modelId="{86C25F2E-4DF4-4307-BBE6-5249FE9DFCE8}" srcId="{36D09C69-DEF1-42CB-9B1D-179E7FF0E06A}" destId="{F683AF1A-BF8E-45DF-AF9E-10BCD3F0ADAE}" srcOrd="2" destOrd="0" parTransId="{FA944757-00ED-43BA-B2A4-82B8BF870036}" sibTransId="{582D526E-36BA-4531-A402-3D6265EFC6B7}"/>
    <dgm:cxn modelId="{C8004163-7E57-440F-BB4A-88003C8B5434}" type="presOf" srcId="{36D09C69-DEF1-42CB-9B1D-179E7FF0E06A}" destId="{8524BA5B-C026-45C3-A9B5-88A35008DDFB}" srcOrd="0" destOrd="0" presId="urn:microsoft.com/office/officeart/2005/8/layout/chevron2"/>
    <dgm:cxn modelId="{C3F6A04C-A2C5-4B1C-ACFE-D5649FD7B1D6}" type="presOf" srcId="{242A75BF-D3D1-4D4F-B1A1-26DB716AD26C}" destId="{EEA64CE3-6157-4C77-9DAC-8CD6CFFD3009}" srcOrd="0" destOrd="1" presId="urn:microsoft.com/office/officeart/2005/8/layout/chevron2"/>
    <dgm:cxn modelId="{2E3CA554-D037-46C1-A30E-07DB85A620F8}" srcId="{36D09C69-DEF1-42CB-9B1D-179E7FF0E06A}" destId="{90F69D85-58E2-456B-AE90-F6CBE22AB0C0}" srcOrd="0" destOrd="0" parTransId="{A1E5E121-0826-414C-B619-F03EB06C8E31}" sibTransId="{813FD183-A2EC-4286-B6D3-5B4B2C732C7E}"/>
    <dgm:cxn modelId="{54328376-5D89-4C65-917A-9D4AF79649DD}" type="presOf" srcId="{90F69D85-58E2-456B-AE90-F6CBE22AB0C0}" destId="{0F6E2051-8D5E-4F29-90CE-D561AA7807DD}" srcOrd="0" destOrd="0" presId="urn:microsoft.com/office/officeart/2005/8/layout/chevron2"/>
    <dgm:cxn modelId="{35DD8676-DBD0-40E4-9F3B-CA52F75CD738}" srcId="{99B9F783-BDB3-453C-A01E-35C343AB5742}" destId="{0136D02B-645C-4687-8902-28F556DF2C6B}" srcOrd="2" destOrd="0" parTransId="{81A2498A-959D-41F2-A18B-CE581677405E}" sibTransId="{2FF56633-F6CE-4CB1-9150-C5264CF051C2}"/>
    <dgm:cxn modelId="{DD64278B-E748-40C5-B68A-6EE30ECCABB4}" type="presOf" srcId="{0136D02B-645C-4687-8902-28F556DF2C6B}" destId="{3EBE9BD4-5BB3-4E25-9068-A0816245FB06}" srcOrd="0" destOrd="0" presId="urn:microsoft.com/office/officeart/2005/8/layout/chevron2"/>
    <dgm:cxn modelId="{A79AD99F-1BA3-4097-9C8E-9C08698F3AE4}" srcId="{6BC217BD-B53E-4949-AEC6-5144F76B05A6}" destId="{92777D7E-3668-4278-A980-54B6F4DE1769}" srcOrd="0" destOrd="0" parTransId="{3A8F5003-1DB3-4951-8503-A0EE74D9E687}" sibTransId="{56507EF2-F2D0-42AA-A484-6FC64EED76BA}"/>
    <dgm:cxn modelId="{DC1E4FB7-7829-4D10-86EB-D8371FD100AD}" srcId="{36D09C69-DEF1-42CB-9B1D-179E7FF0E06A}" destId="{CFF7101D-BE5C-4042-9397-36C9949250EC}" srcOrd="1" destOrd="0" parTransId="{28BB325C-2873-467C-BFA9-97B611745D9B}" sibTransId="{1A26E2BE-3255-46CF-99B9-EDF08CFA7B71}"/>
    <dgm:cxn modelId="{6C4109CA-18C5-49F1-8B1A-925EE48C8FD2}" type="presOf" srcId="{F683AF1A-BF8E-45DF-AF9E-10BCD3F0ADAE}" destId="{0F6E2051-8D5E-4F29-90CE-D561AA7807DD}" srcOrd="0" destOrd="2" presId="urn:microsoft.com/office/officeart/2005/8/layout/chevron2"/>
    <dgm:cxn modelId="{DF5B05CF-C06E-4EC7-9AD8-87B4A646727D}" type="presOf" srcId="{CFF7101D-BE5C-4042-9397-36C9949250EC}" destId="{0F6E2051-8D5E-4F29-90CE-D561AA7807DD}" srcOrd="0" destOrd="1" presId="urn:microsoft.com/office/officeart/2005/8/layout/chevron2"/>
    <dgm:cxn modelId="{F9615CE6-FDBD-4397-8CF1-2140AD4DE067}" srcId="{99B9F783-BDB3-453C-A01E-35C343AB5742}" destId="{36D09C69-DEF1-42CB-9B1D-179E7FF0E06A}" srcOrd="0" destOrd="0" parTransId="{9C98ECDC-2E04-449B-B149-444C1BF27C48}" sibTransId="{163B5BFE-976F-42C4-BBA4-F35F0595E83F}"/>
    <dgm:cxn modelId="{1A3A8FE8-D3E5-4FED-801A-2DCDF10FD862}" type="presOf" srcId="{92777D7E-3668-4278-A980-54B6F4DE1769}" destId="{EEA64CE3-6157-4C77-9DAC-8CD6CFFD3009}" srcOrd="0" destOrd="0" presId="urn:microsoft.com/office/officeart/2005/8/layout/chevron2"/>
    <dgm:cxn modelId="{BCE5CCE9-91DC-44CD-AC31-9836F09799CB}" srcId="{6BC217BD-B53E-4949-AEC6-5144F76B05A6}" destId="{242A75BF-D3D1-4D4F-B1A1-26DB716AD26C}" srcOrd="1" destOrd="0" parTransId="{52F5AE59-E579-4038-AA79-306F3D61453E}" sibTransId="{72A2695B-A218-49D1-A887-BB75D8E5F48F}"/>
    <dgm:cxn modelId="{EA0927C2-068B-482E-89DC-9ACDAB129BB2}" type="presParOf" srcId="{85ABBD93-BF5F-4D28-8539-D62B448CA406}" destId="{41610508-4D72-4175-A6BC-645976D0A00D}" srcOrd="0" destOrd="0" presId="urn:microsoft.com/office/officeart/2005/8/layout/chevron2"/>
    <dgm:cxn modelId="{9C085B70-682C-41C8-B6A3-E0623F20B639}" type="presParOf" srcId="{41610508-4D72-4175-A6BC-645976D0A00D}" destId="{8524BA5B-C026-45C3-A9B5-88A35008DDFB}" srcOrd="0" destOrd="0" presId="urn:microsoft.com/office/officeart/2005/8/layout/chevron2"/>
    <dgm:cxn modelId="{545BE09E-B3F8-4515-8E89-AB9A7EA0276E}" type="presParOf" srcId="{41610508-4D72-4175-A6BC-645976D0A00D}" destId="{0F6E2051-8D5E-4F29-90CE-D561AA7807DD}" srcOrd="1" destOrd="0" presId="urn:microsoft.com/office/officeart/2005/8/layout/chevron2"/>
    <dgm:cxn modelId="{C04ED468-8C8A-423C-B840-DBF32434C580}" type="presParOf" srcId="{85ABBD93-BF5F-4D28-8539-D62B448CA406}" destId="{2FCC5DA6-2D1C-4C97-8A3F-2C055D5C29AC}" srcOrd="1" destOrd="0" presId="urn:microsoft.com/office/officeart/2005/8/layout/chevron2"/>
    <dgm:cxn modelId="{FB401884-1409-40FF-A9E2-0722A64A7760}" type="presParOf" srcId="{85ABBD93-BF5F-4D28-8539-D62B448CA406}" destId="{EAEBB855-7A73-448A-A322-8FD68092C216}" srcOrd="2" destOrd="0" presId="urn:microsoft.com/office/officeart/2005/8/layout/chevron2"/>
    <dgm:cxn modelId="{6EB98E1C-E81D-49BF-AEE9-93C569A40080}" type="presParOf" srcId="{EAEBB855-7A73-448A-A322-8FD68092C216}" destId="{8B921A39-55A9-4388-856E-A8AEA2E8EF5A}" srcOrd="0" destOrd="0" presId="urn:microsoft.com/office/officeart/2005/8/layout/chevron2"/>
    <dgm:cxn modelId="{81159A1A-5BA4-4FB0-8FE2-5758286C08D6}" type="presParOf" srcId="{EAEBB855-7A73-448A-A322-8FD68092C216}" destId="{EEA64CE3-6157-4C77-9DAC-8CD6CFFD3009}" srcOrd="1" destOrd="0" presId="urn:microsoft.com/office/officeart/2005/8/layout/chevron2"/>
    <dgm:cxn modelId="{6922B471-0B29-4487-BAAA-5A9D8415A02F}" type="presParOf" srcId="{85ABBD93-BF5F-4D28-8539-D62B448CA406}" destId="{91EDAABC-7E0A-46E5-B567-C6E9E74CAF23}" srcOrd="3" destOrd="0" presId="urn:microsoft.com/office/officeart/2005/8/layout/chevron2"/>
    <dgm:cxn modelId="{8ED63253-3979-411F-A267-EFABDF3C282D}" type="presParOf" srcId="{85ABBD93-BF5F-4D28-8539-D62B448CA406}" destId="{C0CD6C0D-6BF5-4578-8819-38FD59677EED}" srcOrd="4" destOrd="0" presId="urn:microsoft.com/office/officeart/2005/8/layout/chevron2"/>
    <dgm:cxn modelId="{AFFC0D53-F680-4D73-94C6-EB1BDDFD73A6}" type="presParOf" srcId="{C0CD6C0D-6BF5-4578-8819-38FD59677EED}" destId="{3EBE9BD4-5BB3-4E25-9068-A0816245FB06}" srcOrd="0" destOrd="0" presId="urn:microsoft.com/office/officeart/2005/8/layout/chevron2"/>
    <dgm:cxn modelId="{4A858786-08D8-496D-AE64-446F2AAE32BA}" type="presParOf" srcId="{C0CD6C0D-6BF5-4578-8819-38FD59677EED}" destId="{CED148FD-A8CD-4E38-89DA-CC2B9BDD00F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F6761BC-6F2D-4E73-BFCD-00B03D55D862}" type="doc">
      <dgm:prSet loTypeId="urn:microsoft.com/office/officeart/2005/8/layout/pyramid1" loCatId="pyramid" qsTypeId="urn:microsoft.com/office/officeart/2005/8/quickstyle/simple2" qsCatId="simple" csTypeId="urn:microsoft.com/office/officeart/2005/8/colors/accent1_2" csCatId="accent1" phldr="1"/>
      <dgm:spPr/>
    </dgm:pt>
    <dgm:pt modelId="{9E07C4E2-3CAD-47A3-88A4-15991604DAE1}">
      <dgm:prSet phldrT="[Texto]"/>
      <dgm:spPr/>
      <dgm:t>
        <a:bodyPr/>
        <a:lstStyle/>
        <a:p>
          <a:r>
            <a:rPr lang="es-ES"/>
            <a:t>rei i reina</a:t>
          </a:r>
        </a:p>
      </dgm:t>
    </dgm:pt>
    <dgm:pt modelId="{CC8CAA09-B68E-4BF3-9862-99BEFE262A22}" type="parTrans" cxnId="{C2D392DE-1339-45CB-8C0A-822FE1DF26CE}">
      <dgm:prSet/>
      <dgm:spPr/>
      <dgm:t>
        <a:bodyPr/>
        <a:lstStyle/>
        <a:p>
          <a:endParaRPr lang="es-ES"/>
        </a:p>
      </dgm:t>
    </dgm:pt>
    <dgm:pt modelId="{D2C36022-0C40-4299-84C4-C1EB2521141B}" type="sibTrans" cxnId="{C2D392DE-1339-45CB-8C0A-822FE1DF26CE}">
      <dgm:prSet/>
      <dgm:spPr/>
      <dgm:t>
        <a:bodyPr/>
        <a:lstStyle/>
        <a:p>
          <a:endParaRPr lang="es-ES"/>
        </a:p>
      </dgm:t>
    </dgm:pt>
    <dgm:pt modelId="{D838CBA2-806B-4E26-BA7D-02EF49B2C5B9}">
      <dgm:prSet phldrT="[Texto]"/>
      <dgm:spPr/>
      <dgm:t>
        <a:bodyPr/>
        <a:lstStyle/>
        <a:p>
          <a:r>
            <a:rPr lang="es-ES"/>
            <a:t>xicotets comerciants, funcionaris, llauradors amb terres</a:t>
          </a:r>
        </a:p>
      </dgm:t>
    </dgm:pt>
    <dgm:pt modelId="{CC0A4FF8-0B8F-4650-A765-50DBEA07F281}" type="parTrans" cxnId="{E05A79EA-2DEB-46BE-8B54-E4C3A82BA3A9}">
      <dgm:prSet/>
      <dgm:spPr/>
      <dgm:t>
        <a:bodyPr/>
        <a:lstStyle/>
        <a:p>
          <a:endParaRPr lang="es-ES"/>
        </a:p>
      </dgm:t>
    </dgm:pt>
    <dgm:pt modelId="{BFEA5633-2039-43D2-BCCA-9CDBB7CA0798}" type="sibTrans" cxnId="{E05A79EA-2DEB-46BE-8B54-E4C3A82BA3A9}">
      <dgm:prSet/>
      <dgm:spPr/>
      <dgm:t>
        <a:bodyPr/>
        <a:lstStyle/>
        <a:p>
          <a:endParaRPr lang="es-ES"/>
        </a:p>
      </dgm:t>
    </dgm:pt>
    <dgm:pt modelId="{1F3FA7F3-A38B-4D4C-AA90-11007DC034E7}">
      <dgm:prSet phldrT="[Texto]"/>
      <dgm:spPr/>
      <dgm:t>
        <a:bodyPr/>
        <a:lstStyle/>
        <a:p>
          <a:r>
            <a:rPr lang="es-ES"/>
            <a:t>jornalers, serfs (llauradors sense terres)</a:t>
          </a:r>
        </a:p>
      </dgm:t>
    </dgm:pt>
    <dgm:pt modelId="{BC8380B1-DCD7-4488-B45C-FDEE1AEAF40E}" type="parTrans" cxnId="{8AEE0F73-DB1A-4BF8-955A-7CA782481E7E}">
      <dgm:prSet/>
      <dgm:spPr/>
      <dgm:t>
        <a:bodyPr/>
        <a:lstStyle/>
        <a:p>
          <a:endParaRPr lang="es-ES"/>
        </a:p>
      </dgm:t>
    </dgm:pt>
    <dgm:pt modelId="{E1DA7165-D169-4152-83F8-4646517ADB53}" type="sibTrans" cxnId="{8AEE0F73-DB1A-4BF8-955A-7CA782481E7E}">
      <dgm:prSet/>
      <dgm:spPr/>
      <dgm:t>
        <a:bodyPr/>
        <a:lstStyle/>
        <a:p>
          <a:endParaRPr lang="es-ES"/>
        </a:p>
      </dgm:t>
    </dgm:pt>
    <dgm:pt modelId="{67E1027E-7282-4A5D-954E-AFC76E60698F}">
      <dgm:prSet/>
      <dgm:spPr/>
      <dgm:t>
        <a:bodyPr/>
        <a:lstStyle/>
        <a:p>
          <a:r>
            <a:rPr lang="es-ES"/>
            <a:t>alta noblesa, alt clergat</a:t>
          </a:r>
        </a:p>
      </dgm:t>
    </dgm:pt>
    <dgm:pt modelId="{D5B30442-36A1-4F9D-913C-64C51AAF71D3}" type="parTrans" cxnId="{69D8930A-5986-44C9-B626-7C44C88379FD}">
      <dgm:prSet/>
      <dgm:spPr/>
      <dgm:t>
        <a:bodyPr/>
        <a:lstStyle/>
        <a:p>
          <a:endParaRPr lang="es-ES"/>
        </a:p>
      </dgm:t>
    </dgm:pt>
    <dgm:pt modelId="{34ECCBB6-634B-4184-95EE-363739005A7C}" type="sibTrans" cxnId="{69D8930A-5986-44C9-B626-7C44C88379FD}">
      <dgm:prSet/>
      <dgm:spPr/>
      <dgm:t>
        <a:bodyPr/>
        <a:lstStyle/>
        <a:p>
          <a:endParaRPr lang="es-ES"/>
        </a:p>
      </dgm:t>
    </dgm:pt>
    <dgm:pt modelId="{D4CC45B7-6CF2-494E-AB4E-BDF7E01F3530}">
      <dgm:prSet/>
      <dgm:spPr/>
      <dgm:t>
        <a:bodyPr/>
        <a:lstStyle/>
        <a:p>
          <a:r>
            <a:rPr lang="es-ES"/>
            <a:t>baixa noblesa, cavallers</a:t>
          </a:r>
        </a:p>
      </dgm:t>
    </dgm:pt>
    <dgm:pt modelId="{0229E345-BF82-436D-BADD-A3C320C6865A}" type="parTrans" cxnId="{455893EE-68F9-4542-A8E2-BA709920022A}">
      <dgm:prSet/>
      <dgm:spPr/>
      <dgm:t>
        <a:bodyPr/>
        <a:lstStyle/>
        <a:p>
          <a:endParaRPr lang="es-ES"/>
        </a:p>
      </dgm:t>
    </dgm:pt>
    <dgm:pt modelId="{3BA9B803-B495-45A3-A2FC-1DE4E0FE6BAE}" type="sibTrans" cxnId="{455893EE-68F9-4542-A8E2-BA709920022A}">
      <dgm:prSet/>
      <dgm:spPr/>
      <dgm:t>
        <a:bodyPr/>
        <a:lstStyle/>
        <a:p>
          <a:endParaRPr lang="es-ES"/>
        </a:p>
      </dgm:t>
    </dgm:pt>
    <dgm:pt modelId="{2CA6A876-40ED-46CA-A6D3-B82B5D56DFBD}">
      <dgm:prSet/>
      <dgm:spPr/>
      <dgm:t>
        <a:bodyPr/>
        <a:lstStyle/>
        <a:p>
          <a:r>
            <a:rPr lang="es-ES"/>
            <a:t>baix clergat, soldats, professionals liberals, artesans, comerciants, llauradors rics</a:t>
          </a:r>
        </a:p>
      </dgm:t>
    </dgm:pt>
    <dgm:pt modelId="{603E4B53-6B2A-4D95-BAA3-E847064ACE0A}" type="parTrans" cxnId="{6B4F3130-70B3-448F-ABFB-ACF932AFF3A5}">
      <dgm:prSet/>
      <dgm:spPr/>
      <dgm:t>
        <a:bodyPr/>
        <a:lstStyle/>
        <a:p>
          <a:endParaRPr lang="es-ES"/>
        </a:p>
      </dgm:t>
    </dgm:pt>
    <dgm:pt modelId="{1D867735-B8EE-4AF6-8B23-7EBC4E980910}" type="sibTrans" cxnId="{6B4F3130-70B3-448F-ABFB-ACF932AFF3A5}">
      <dgm:prSet/>
      <dgm:spPr/>
      <dgm:t>
        <a:bodyPr/>
        <a:lstStyle/>
        <a:p>
          <a:endParaRPr lang="es-ES"/>
        </a:p>
      </dgm:t>
    </dgm:pt>
    <dgm:pt modelId="{D591BDFE-F784-463A-82B9-DD94B0772006}" type="pres">
      <dgm:prSet presAssocID="{2F6761BC-6F2D-4E73-BFCD-00B03D55D862}" presName="Name0" presStyleCnt="0">
        <dgm:presLayoutVars>
          <dgm:dir/>
          <dgm:animLvl val="lvl"/>
          <dgm:resizeHandles val="exact"/>
        </dgm:presLayoutVars>
      </dgm:prSet>
      <dgm:spPr/>
    </dgm:pt>
    <dgm:pt modelId="{E75F2017-6749-42E6-9103-FCD98B99985C}" type="pres">
      <dgm:prSet presAssocID="{9E07C4E2-3CAD-47A3-88A4-15991604DAE1}" presName="Name8" presStyleCnt="0"/>
      <dgm:spPr/>
    </dgm:pt>
    <dgm:pt modelId="{514F44B9-5CF2-41A0-9FCA-D9E6114450EC}" type="pres">
      <dgm:prSet presAssocID="{9E07C4E2-3CAD-47A3-88A4-15991604DAE1}" presName="level" presStyleLbl="node1" presStyleIdx="0" presStyleCnt="6">
        <dgm:presLayoutVars>
          <dgm:chMax val="1"/>
          <dgm:bulletEnabled val="1"/>
        </dgm:presLayoutVars>
      </dgm:prSet>
      <dgm:spPr/>
    </dgm:pt>
    <dgm:pt modelId="{EEB635CA-766F-4326-9288-36F8A3DCABE5}" type="pres">
      <dgm:prSet presAssocID="{9E07C4E2-3CAD-47A3-88A4-15991604DAE1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2293024-F091-496F-BD60-6B35EA21E59A}" type="pres">
      <dgm:prSet presAssocID="{67E1027E-7282-4A5D-954E-AFC76E60698F}" presName="Name8" presStyleCnt="0"/>
      <dgm:spPr/>
    </dgm:pt>
    <dgm:pt modelId="{8C016C7E-FC42-45EC-A6E4-23B6BA70A700}" type="pres">
      <dgm:prSet presAssocID="{67E1027E-7282-4A5D-954E-AFC76E60698F}" presName="level" presStyleLbl="node1" presStyleIdx="1" presStyleCnt="6">
        <dgm:presLayoutVars>
          <dgm:chMax val="1"/>
          <dgm:bulletEnabled val="1"/>
        </dgm:presLayoutVars>
      </dgm:prSet>
      <dgm:spPr/>
    </dgm:pt>
    <dgm:pt modelId="{BB4AE852-00ED-40AA-8E6D-4305557AFEE2}" type="pres">
      <dgm:prSet presAssocID="{67E1027E-7282-4A5D-954E-AFC76E60698F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99BC3CBB-6022-4C24-BB83-E576F6236901}" type="pres">
      <dgm:prSet presAssocID="{D4CC45B7-6CF2-494E-AB4E-BDF7E01F3530}" presName="Name8" presStyleCnt="0"/>
      <dgm:spPr/>
    </dgm:pt>
    <dgm:pt modelId="{4864589D-14F1-4643-A578-C8D5AC3557FC}" type="pres">
      <dgm:prSet presAssocID="{D4CC45B7-6CF2-494E-AB4E-BDF7E01F3530}" presName="level" presStyleLbl="node1" presStyleIdx="2" presStyleCnt="6">
        <dgm:presLayoutVars>
          <dgm:chMax val="1"/>
          <dgm:bulletEnabled val="1"/>
        </dgm:presLayoutVars>
      </dgm:prSet>
      <dgm:spPr/>
    </dgm:pt>
    <dgm:pt modelId="{10DD477A-3CBE-47B0-A8D0-66239EAF75C8}" type="pres">
      <dgm:prSet presAssocID="{D4CC45B7-6CF2-494E-AB4E-BDF7E01F3530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1439EAA3-7A9B-4733-963D-409CE25DDFCA}" type="pres">
      <dgm:prSet presAssocID="{2CA6A876-40ED-46CA-A6D3-B82B5D56DFBD}" presName="Name8" presStyleCnt="0"/>
      <dgm:spPr/>
    </dgm:pt>
    <dgm:pt modelId="{59D3C9DA-AFC5-4848-80A9-8AFD93995A8E}" type="pres">
      <dgm:prSet presAssocID="{2CA6A876-40ED-46CA-A6D3-B82B5D56DFBD}" presName="level" presStyleLbl="node1" presStyleIdx="3" presStyleCnt="6">
        <dgm:presLayoutVars>
          <dgm:chMax val="1"/>
          <dgm:bulletEnabled val="1"/>
        </dgm:presLayoutVars>
      </dgm:prSet>
      <dgm:spPr/>
    </dgm:pt>
    <dgm:pt modelId="{FA9E8098-F5EA-4303-98B6-D203FDA363E0}" type="pres">
      <dgm:prSet presAssocID="{2CA6A876-40ED-46CA-A6D3-B82B5D56DFBD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E4A6A574-ADBC-491A-93CA-823F1CF27C2D}" type="pres">
      <dgm:prSet presAssocID="{D838CBA2-806B-4E26-BA7D-02EF49B2C5B9}" presName="Name8" presStyleCnt="0"/>
      <dgm:spPr/>
    </dgm:pt>
    <dgm:pt modelId="{740FB622-75BA-4BAA-BB60-5F57013A7754}" type="pres">
      <dgm:prSet presAssocID="{D838CBA2-806B-4E26-BA7D-02EF49B2C5B9}" presName="level" presStyleLbl="node1" presStyleIdx="4" presStyleCnt="6">
        <dgm:presLayoutVars>
          <dgm:chMax val="1"/>
          <dgm:bulletEnabled val="1"/>
        </dgm:presLayoutVars>
      </dgm:prSet>
      <dgm:spPr/>
    </dgm:pt>
    <dgm:pt modelId="{8125D536-D19C-4889-93F5-269CDC27A32C}" type="pres">
      <dgm:prSet presAssocID="{D838CBA2-806B-4E26-BA7D-02EF49B2C5B9}" presName="levelTx" presStyleLbl="revTx" presStyleIdx="0" presStyleCnt="0">
        <dgm:presLayoutVars>
          <dgm:chMax val="1"/>
          <dgm:bulletEnabled val="1"/>
        </dgm:presLayoutVars>
      </dgm:prSet>
      <dgm:spPr/>
    </dgm:pt>
    <dgm:pt modelId="{704E9E26-6FE7-4021-AF08-31A11AC66591}" type="pres">
      <dgm:prSet presAssocID="{1F3FA7F3-A38B-4D4C-AA90-11007DC034E7}" presName="Name8" presStyleCnt="0"/>
      <dgm:spPr/>
    </dgm:pt>
    <dgm:pt modelId="{252B30F4-BB9D-4C91-8FFB-9A31DAE903E1}" type="pres">
      <dgm:prSet presAssocID="{1F3FA7F3-A38B-4D4C-AA90-11007DC034E7}" presName="level" presStyleLbl="node1" presStyleIdx="5" presStyleCnt="6">
        <dgm:presLayoutVars>
          <dgm:chMax val="1"/>
          <dgm:bulletEnabled val="1"/>
        </dgm:presLayoutVars>
      </dgm:prSet>
      <dgm:spPr/>
    </dgm:pt>
    <dgm:pt modelId="{1612F7A1-87C0-48EE-94A7-3A19D5219DB7}" type="pres">
      <dgm:prSet presAssocID="{1F3FA7F3-A38B-4D4C-AA90-11007DC034E7}" presName="levelTx" presStyleLbl="revTx" presStyleIdx="0" presStyleCnt="0">
        <dgm:presLayoutVars>
          <dgm:chMax val="1"/>
          <dgm:bulletEnabled val="1"/>
        </dgm:presLayoutVars>
      </dgm:prSet>
      <dgm:spPr/>
    </dgm:pt>
  </dgm:ptLst>
  <dgm:cxnLst>
    <dgm:cxn modelId="{69D8930A-5986-44C9-B626-7C44C88379FD}" srcId="{2F6761BC-6F2D-4E73-BFCD-00B03D55D862}" destId="{67E1027E-7282-4A5D-954E-AFC76E60698F}" srcOrd="1" destOrd="0" parTransId="{D5B30442-36A1-4F9D-913C-64C51AAF71D3}" sibTransId="{34ECCBB6-634B-4184-95EE-363739005A7C}"/>
    <dgm:cxn modelId="{CBD1AC2D-40FE-4F28-B7E8-35F39D11A3EB}" type="presOf" srcId="{67E1027E-7282-4A5D-954E-AFC76E60698F}" destId="{8C016C7E-FC42-45EC-A6E4-23B6BA70A700}" srcOrd="0" destOrd="0" presId="urn:microsoft.com/office/officeart/2005/8/layout/pyramid1"/>
    <dgm:cxn modelId="{6B4F3130-70B3-448F-ABFB-ACF932AFF3A5}" srcId="{2F6761BC-6F2D-4E73-BFCD-00B03D55D862}" destId="{2CA6A876-40ED-46CA-A6D3-B82B5D56DFBD}" srcOrd="3" destOrd="0" parTransId="{603E4B53-6B2A-4D95-BAA3-E847064ACE0A}" sibTransId="{1D867735-B8EE-4AF6-8B23-7EBC4E980910}"/>
    <dgm:cxn modelId="{2B700E65-473A-4990-BD9D-49326A9444E0}" type="presOf" srcId="{67E1027E-7282-4A5D-954E-AFC76E60698F}" destId="{BB4AE852-00ED-40AA-8E6D-4305557AFEE2}" srcOrd="1" destOrd="0" presId="urn:microsoft.com/office/officeart/2005/8/layout/pyramid1"/>
    <dgm:cxn modelId="{F590BC48-88F8-4873-8B8F-ACC717263275}" type="presOf" srcId="{2CA6A876-40ED-46CA-A6D3-B82B5D56DFBD}" destId="{59D3C9DA-AFC5-4848-80A9-8AFD93995A8E}" srcOrd="0" destOrd="0" presId="urn:microsoft.com/office/officeart/2005/8/layout/pyramid1"/>
    <dgm:cxn modelId="{4200074D-1EF7-4158-9CC7-4F0F56EE3709}" type="presOf" srcId="{9E07C4E2-3CAD-47A3-88A4-15991604DAE1}" destId="{EEB635CA-766F-4326-9288-36F8A3DCABE5}" srcOrd="1" destOrd="0" presId="urn:microsoft.com/office/officeart/2005/8/layout/pyramid1"/>
    <dgm:cxn modelId="{C7BEA44F-4CAF-4C2D-98CE-37890A93CFA2}" type="presOf" srcId="{1F3FA7F3-A38B-4D4C-AA90-11007DC034E7}" destId="{1612F7A1-87C0-48EE-94A7-3A19D5219DB7}" srcOrd="1" destOrd="0" presId="urn:microsoft.com/office/officeart/2005/8/layout/pyramid1"/>
    <dgm:cxn modelId="{8AEE0F73-DB1A-4BF8-955A-7CA782481E7E}" srcId="{2F6761BC-6F2D-4E73-BFCD-00B03D55D862}" destId="{1F3FA7F3-A38B-4D4C-AA90-11007DC034E7}" srcOrd="5" destOrd="0" parTransId="{BC8380B1-DCD7-4488-B45C-FDEE1AEAF40E}" sibTransId="{E1DA7165-D169-4152-83F8-4646517ADB53}"/>
    <dgm:cxn modelId="{67E2A958-7987-4020-BFF9-8235D3D7B3F4}" type="presOf" srcId="{D4CC45B7-6CF2-494E-AB4E-BDF7E01F3530}" destId="{4864589D-14F1-4643-A578-C8D5AC3557FC}" srcOrd="0" destOrd="0" presId="urn:microsoft.com/office/officeart/2005/8/layout/pyramid1"/>
    <dgm:cxn modelId="{B374AA7F-29CF-4E01-BE9A-AB1B5CCF81DC}" type="presOf" srcId="{2F6761BC-6F2D-4E73-BFCD-00B03D55D862}" destId="{D591BDFE-F784-463A-82B9-DD94B0772006}" srcOrd="0" destOrd="0" presId="urn:microsoft.com/office/officeart/2005/8/layout/pyramid1"/>
    <dgm:cxn modelId="{27941088-26F6-4CA6-8F0A-425018829BE4}" type="presOf" srcId="{D4CC45B7-6CF2-494E-AB4E-BDF7E01F3530}" destId="{10DD477A-3CBE-47B0-A8D0-66239EAF75C8}" srcOrd="1" destOrd="0" presId="urn:microsoft.com/office/officeart/2005/8/layout/pyramid1"/>
    <dgm:cxn modelId="{4E39B89B-E0EF-45F0-B89E-80078B2DFF72}" type="presOf" srcId="{D838CBA2-806B-4E26-BA7D-02EF49B2C5B9}" destId="{740FB622-75BA-4BAA-BB60-5F57013A7754}" srcOrd="0" destOrd="0" presId="urn:microsoft.com/office/officeart/2005/8/layout/pyramid1"/>
    <dgm:cxn modelId="{4AC519A7-DFD4-4383-B53C-BFDEF34F99E4}" type="presOf" srcId="{2CA6A876-40ED-46CA-A6D3-B82B5D56DFBD}" destId="{FA9E8098-F5EA-4303-98B6-D203FDA363E0}" srcOrd="1" destOrd="0" presId="urn:microsoft.com/office/officeart/2005/8/layout/pyramid1"/>
    <dgm:cxn modelId="{3B47F2AD-915C-426C-BCAD-4E85429A0F16}" type="presOf" srcId="{1F3FA7F3-A38B-4D4C-AA90-11007DC034E7}" destId="{252B30F4-BB9D-4C91-8FFB-9A31DAE903E1}" srcOrd="0" destOrd="0" presId="urn:microsoft.com/office/officeart/2005/8/layout/pyramid1"/>
    <dgm:cxn modelId="{F83C0FCA-611E-4B47-8DC5-DD7A19C2CE8E}" type="presOf" srcId="{D838CBA2-806B-4E26-BA7D-02EF49B2C5B9}" destId="{8125D536-D19C-4889-93F5-269CDC27A32C}" srcOrd="1" destOrd="0" presId="urn:microsoft.com/office/officeart/2005/8/layout/pyramid1"/>
    <dgm:cxn modelId="{C2D392DE-1339-45CB-8C0A-822FE1DF26CE}" srcId="{2F6761BC-6F2D-4E73-BFCD-00B03D55D862}" destId="{9E07C4E2-3CAD-47A3-88A4-15991604DAE1}" srcOrd="0" destOrd="0" parTransId="{CC8CAA09-B68E-4BF3-9862-99BEFE262A22}" sibTransId="{D2C36022-0C40-4299-84C4-C1EB2521141B}"/>
    <dgm:cxn modelId="{E05A79EA-2DEB-46BE-8B54-E4C3A82BA3A9}" srcId="{2F6761BC-6F2D-4E73-BFCD-00B03D55D862}" destId="{D838CBA2-806B-4E26-BA7D-02EF49B2C5B9}" srcOrd="4" destOrd="0" parTransId="{CC0A4FF8-0B8F-4650-A765-50DBEA07F281}" sibTransId="{BFEA5633-2039-43D2-BCCA-9CDBB7CA0798}"/>
    <dgm:cxn modelId="{455893EE-68F9-4542-A8E2-BA709920022A}" srcId="{2F6761BC-6F2D-4E73-BFCD-00B03D55D862}" destId="{D4CC45B7-6CF2-494E-AB4E-BDF7E01F3530}" srcOrd="2" destOrd="0" parTransId="{0229E345-BF82-436D-BADD-A3C320C6865A}" sibTransId="{3BA9B803-B495-45A3-A2FC-1DE4E0FE6BAE}"/>
    <dgm:cxn modelId="{33CDFDF9-B984-4F39-81AE-22CF45AAE5B6}" type="presOf" srcId="{9E07C4E2-3CAD-47A3-88A4-15991604DAE1}" destId="{514F44B9-5CF2-41A0-9FCA-D9E6114450EC}" srcOrd="0" destOrd="0" presId="urn:microsoft.com/office/officeart/2005/8/layout/pyramid1"/>
    <dgm:cxn modelId="{7BECCAC9-D2A3-43A7-99D9-0E514607DE42}" type="presParOf" srcId="{D591BDFE-F784-463A-82B9-DD94B0772006}" destId="{E75F2017-6749-42E6-9103-FCD98B99985C}" srcOrd="0" destOrd="0" presId="urn:microsoft.com/office/officeart/2005/8/layout/pyramid1"/>
    <dgm:cxn modelId="{92DDD1C4-6C11-4662-B851-756BFA378F78}" type="presParOf" srcId="{E75F2017-6749-42E6-9103-FCD98B99985C}" destId="{514F44B9-5CF2-41A0-9FCA-D9E6114450EC}" srcOrd="0" destOrd="0" presId="urn:microsoft.com/office/officeart/2005/8/layout/pyramid1"/>
    <dgm:cxn modelId="{5C119723-6F00-44C5-A831-E14980962B04}" type="presParOf" srcId="{E75F2017-6749-42E6-9103-FCD98B99985C}" destId="{EEB635CA-766F-4326-9288-36F8A3DCABE5}" srcOrd="1" destOrd="0" presId="urn:microsoft.com/office/officeart/2005/8/layout/pyramid1"/>
    <dgm:cxn modelId="{19B48AE6-3DFB-498C-86C2-76B0DD87F3A8}" type="presParOf" srcId="{D591BDFE-F784-463A-82B9-DD94B0772006}" destId="{12293024-F091-496F-BD60-6B35EA21E59A}" srcOrd="1" destOrd="0" presId="urn:microsoft.com/office/officeart/2005/8/layout/pyramid1"/>
    <dgm:cxn modelId="{6BDF4CA2-F680-4ECC-ACDE-DD6D4FC706CA}" type="presParOf" srcId="{12293024-F091-496F-BD60-6B35EA21E59A}" destId="{8C016C7E-FC42-45EC-A6E4-23B6BA70A700}" srcOrd="0" destOrd="0" presId="urn:microsoft.com/office/officeart/2005/8/layout/pyramid1"/>
    <dgm:cxn modelId="{925AB96A-CFC2-48B5-8557-BCD51FBB6215}" type="presParOf" srcId="{12293024-F091-496F-BD60-6B35EA21E59A}" destId="{BB4AE852-00ED-40AA-8E6D-4305557AFEE2}" srcOrd="1" destOrd="0" presId="urn:microsoft.com/office/officeart/2005/8/layout/pyramid1"/>
    <dgm:cxn modelId="{7C75D2AD-0582-47BE-923A-C042471A79CF}" type="presParOf" srcId="{D591BDFE-F784-463A-82B9-DD94B0772006}" destId="{99BC3CBB-6022-4C24-BB83-E576F6236901}" srcOrd="2" destOrd="0" presId="urn:microsoft.com/office/officeart/2005/8/layout/pyramid1"/>
    <dgm:cxn modelId="{257C3C81-A8B2-44FE-804E-5049F5AEC0B2}" type="presParOf" srcId="{99BC3CBB-6022-4C24-BB83-E576F6236901}" destId="{4864589D-14F1-4643-A578-C8D5AC3557FC}" srcOrd="0" destOrd="0" presId="urn:microsoft.com/office/officeart/2005/8/layout/pyramid1"/>
    <dgm:cxn modelId="{9E16DB69-DA71-44F5-8A0F-E2EE312F1CF8}" type="presParOf" srcId="{99BC3CBB-6022-4C24-BB83-E576F6236901}" destId="{10DD477A-3CBE-47B0-A8D0-66239EAF75C8}" srcOrd="1" destOrd="0" presId="urn:microsoft.com/office/officeart/2005/8/layout/pyramid1"/>
    <dgm:cxn modelId="{163A4B3F-02D6-43BD-9263-5FA9C6A877CD}" type="presParOf" srcId="{D591BDFE-F784-463A-82B9-DD94B0772006}" destId="{1439EAA3-7A9B-4733-963D-409CE25DDFCA}" srcOrd="3" destOrd="0" presId="urn:microsoft.com/office/officeart/2005/8/layout/pyramid1"/>
    <dgm:cxn modelId="{072A20AF-7BC9-4085-B2ED-CB3397E237FA}" type="presParOf" srcId="{1439EAA3-7A9B-4733-963D-409CE25DDFCA}" destId="{59D3C9DA-AFC5-4848-80A9-8AFD93995A8E}" srcOrd="0" destOrd="0" presId="urn:microsoft.com/office/officeart/2005/8/layout/pyramid1"/>
    <dgm:cxn modelId="{FE882C3F-9918-40AE-BE1B-3C4F87B0B36C}" type="presParOf" srcId="{1439EAA3-7A9B-4733-963D-409CE25DDFCA}" destId="{FA9E8098-F5EA-4303-98B6-D203FDA363E0}" srcOrd="1" destOrd="0" presId="urn:microsoft.com/office/officeart/2005/8/layout/pyramid1"/>
    <dgm:cxn modelId="{26A40FC5-0A12-4C4B-9075-DBEE32007366}" type="presParOf" srcId="{D591BDFE-F784-463A-82B9-DD94B0772006}" destId="{E4A6A574-ADBC-491A-93CA-823F1CF27C2D}" srcOrd="4" destOrd="0" presId="urn:microsoft.com/office/officeart/2005/8/layout/pyramid1"/>
    <dgm:cxn modelId="{2AE51577-C8C9-4DB2-A4DB-5917F43259EE}" type="presParOf" srcId="{E4A6A574-ADBC-491A-93CA-823F1CF27C2D}" destId="{740FB622-75BA-4BAA-BB60-5F57013A7754}" srcOrd="0" destOrd="0" presId="urn:microsoft.com/office/officeart/2005/8/layout/pyramid1"/>
    <dgm:cxn modelId="{E3CC969E-6597-4C99-95E7-615FB80E72B7}" type="presParOf" srcId="{E4A6A574-ADBC-491A-93CA-823F1CF27C2D}" destId="{8125D536-D19C-4889-93F5-269CDC27A32C}" srcOrd="1" destOrd="0" presId="urn:microsoft.com/office/officeart/2005/8/layout/pyramid1"/>
    <dgm:cxn modelId="{25169E89-2280-47C4-8D0D-332637965092}" type="presParOf" srcId="{D591BDFE-F784-463A-82B9-DD94B0772006}" destId="{704E9E26-6FE7-4021-AF08-31A11AC66591}" srcOrd="5" destOrd="0" presId="urn:microsoft.com/office/officeart/2005/8/layout/pyramid1"/>
    <dgm:cxn modelId="{5FFC254C-CB43-4749-9119-1E859E9389FB}" type="presParOf" srcId="{704E9E26-6FE7-4021-AF08-31A11AC66591}" destId="{252B30F4-BB9D-4C91-8FFB-9A31DAE903E1}" srcOrd="0" destOrd="0" presId="urn:microsoft.com/office/officeart/2005/8/layout/pyramid1"/>
    <dgm:cxn modelId="{C8A780D8-7B17-4D32-9BF8-D6D9F7F4E960}" type="presParOf" srcId="{704E9E26-6FE7-4021-AF08-31A11AC66591}" destId="{1612F7A1-87C0-48EE-94A7-3A19D5219DB7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524BA5B-C026-45C3-A9B5-88A35008DDFB}">
      <dsp:nvSpPr>
        <dsp:cNvPr id="0" name=""/>
        <dsp:cNvSpPr/>
      </dsp:nvSpPr>
      <dsp:spPr>
        <a:xfrm rot="5400000">
          <a:off x="-289718" y="292805"/>
          <a:ext cx="1931458" cy="1352020"/>
        </a:xfrm>
        <a:prstGeom prst="chevron">
          <a:avLst/>
        </a:prstGeom>
        <a:solidFill>
          <a:schemeClr val="accent1">
            <a:shade val="5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/>
            <a:t>Alta edat mitjana</a:t>
          </a:r>
        </a:p>
      </dsp:txBody>
      <dsp:txXfrm rot="-5400000">
        <a:off x="1" y="679096"/>
        <a:ext cx="1352020" cy="579438"/>
      </dsp:txXfrm>
    </dsp:sp>
    <dsp:sp modelId="{0F6E2051-8D5E-4F29-90CE-D561AA7807DD}">
      <dsp:nvSpPr>
        <dsp:cNvPr id="0" name=""/>
        <dsp:cNvSpPr/>
      </dsp:nvSpPr>
      <dsp:spPr>
        <a:xfrm rot="5400000">
          <a:off x="4112286" y="-2757179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kern="1200"/>
            <a:t>Regnes germànics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kern="1200"/>
            <a:t>Expansió de l’Islam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kern="1200"/>
            <a:t>Imperi Carolingi</a:t>
          </a:r>
        </a:p>
      </dsp:txBody>
      <dsp:txXfrm rot="-5400000">
        <a:off x="1352020" y="64373"/>
        <a:ext cx="6714693" cy="1132875"/>
      </dsp:txXfrm>
    </dsp:sp>
    <dsp:sp modelId="{8B921A39-55A9-4388-856E-A8AEA2E8EF5A}">
      <dsp:nvSpPr>
        <dsp:cNvPr id="0" name=""/>
        <dsp:cNvSpPr/>
      </dsp:nvSpPr>
      <dsp:spPr>
        <a:xfrm rot="5400000">
          <a:off x="-289718" y="2033323"/>
          <a:ext cx="1931458" cy="1352020"/>
        </a:xfrm>
        <a:prstGeom prst="chevron">
          <a:avLst/>
        </a:prstGeom>
        <a:solidFill>
          <a:schemeClr val="accent1">
            <a:shade val="50000"/>
            <a:hueOff val="-248655"/>
            <a:satOff val="8853"/>
            <a:lumOff val="28829"/>
            <a:alphaOff val="0"/>
          </a:schemeClr>
        </a:solidFill>
        <a:ln w="34925" cap="flat" cmpd="sng" algn="in">
          <a:solidFill>
            <a:schemeClr val="accent1">
              <a:shade val="50000"/>
              <a:hueOff val="-248655"/>
              <a:satOff val="8853"/>
              <a:lumOff val="28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/>
            <a:t>Plena edat mitjana</a:t>
          </a:r>
        </a:p>
      </dsp:txBody>
      <dsp:txXfrm rot="-5400000">
        <a:off x="1" y="2419614"/>
        <a:ext cx="1352020" cy="579438"/>
      </dsp:txXfrm>
    </dsp:sp>
    <dsp:sp modelId="{EEA64CE3-6157-4C77-9DAC-8CD6CFFD3009}">
      <dsp:nvSpPr>
        <dsp:cNvPr id="0" name=""/>
        <dsp:cNvSpPr/>
      </dsp:nvSpPr>
      <dsp:spPr>
        <a:xfrm rot="5400000">
          <a:off x="4112286" y="-1016661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50000"/>
              <a:hueOff val="-248655"/>
              <a:satOff val="8853"/>
              <a:lumOff val="28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0" tIns="15875" rIns="15875" bIns="15875" numCol="1" spcCol="1270" anchor="ctr" anchorCtr="0">
          <a:noAutofit/>
        </a:bodyPr>
        <a:lstStyle/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kern="1200"/>
            <a:t>Feudalisme</a:t>
          </a:r>
        </a:p>
        <a:p>
          <a:pPr marL="228600" lvl="1" indent="-228600" algn="l" defTabSz="11112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s-ES" sz="2500" kern="1200"/>
            <a:t>Consolidació poder de l’Església</a:t>
          </a:r>
        </a:p>
      </dsp:txBody>
      <dsp:txXfrm rot="-5400000">
        <a:off x="1352020" y="1804891"/>
        <a:ext cx="6714693" cy="1132875"/>
      </dsp:txXfrm>
    </dsp:sp>
    <dsp:sp modelId="{3EBE9BD4-5BB3-4E25-9068-A0816245FB06}">
      <dsp:nvSpPr>
        <dsp:cNvPr id="0" name=""/>
        <dsp:cNvSpPr/>
      </dsp:nvSpPr>
      <dsp:spPr>
        <a:xfrm rot="5400000">
          <a:off x="-289718" y="3773840"/>
          <a:ext cx="1931458" cy="1352020"/>
        </a:xfrm>
        <a:prstGeom prst="chevron">
          <a:avLst/>
        </a:prstGeom>
        <a:solidFill>
          <a:schemeClr val="accent1">
            <a:shade val="50000"/>
            <a:hueOff val="-248655"/>
            <a:satOff val="8853"/>
            <a:lumOff val="28829"/>
            <a:alphaOff val="0"/>
          </a:schemeClr>
        </a:solidFill>
        <a:ln w="34925" cap="flat" cmpd="sng" algn="in">
          <a:solidFill>
            <a:schemeClr val="accent1">
              <a:shade val="50000"/>
              <a:hueOff val="-248655"/>
              <a:satOff val="8853"/>
              <a:lumOff val="28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b="1" kern="1200"/>
            <a:t>Baixa edat mitjana</a:t>
          </a:r>
        </a:p>
      </dsp:txBody>
      <dsp:txXfrm rot="-5400000">
        <a:off x="1" y="4160131"/>
        <a:ext cx="1352020" cy="579438"/>
      </dsp:txXfrm>
    </dsp:sp>
    <dsp:sp modelId="{CED148FD-A8CD-4E38-89DA-CC2B9BDD00F7}">
      <dsp:nvSpPr>
        <dsp:cNvPr id="0" name=""/>
        <dsp:cNvSpPr/>
      </dsp:nvSpPr>
      <dsp:spPr>
        <a:xfrm rot="5400000">
          <a:off x="4112286" y="723856"/>
          <a:ext cx="1255447" cy="6775979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4925" cap="flat" cmpd="sng" algn="in">
          <a:solidFill>
            <a:schemeClr val="accent1">
              <a:shade val="50000"/>
              <a:hueOff val="-248655"/>
              <a:satOff val="8853"/>
              <a:lumOff val="288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4F44B9-5CF2-41A0-9FCA-D9E6114450EC}">
      <dsp:nvSpPr>
        <dsp:cNvPr id="0" name=""/>
        <dsp:cNvSpPr/>
      </dsp:nvSpPr>
      <dsp:spPr>
        <a:xfrm>
          <a:off x="3386666" y="0"/>
          <a:ext cx="1354666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rei i reina</a:t>
          </a:r>
        </a:p>
      </dsp:txBody>
      <dsp:txXfrm>
        <a:off x="3386666" y="0"/>
        <a:ext cx="1354666" cy="903111"/>
      </dsp:txXfrm>
    </dsp:sp>
    <dsp:sp modelId="{8C016C7E-FC42-45EC-A6E4-23B6BA70A700}">
      <dsp:nvSpPr>
        <dsp:cNvPr id="0" name=""/>
        <dsp:cNvSpPr/>
      </dsp:nvSpPr>
      <dsp:spPr>
        <a:xfrm>
          <a:off x="2709333" y="903111"/>
          <a:ext cx="2709333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alta noblesa, alt clergat</a:t>
          </a:r>
        </a:p>
      </dsp:txBody>
      <dsp:txXfrm>
        <a:off x="3183466" y="903111"/>
        <a:ext cx="1761066" cy="903111"/>
      </dsp:txXfrm>
    </dsp:sp>
    <dsp:sp modelId="{4864589D-14F1-4643-A578-C8D5AC3557FC}">
      <dsp:nvSpPr>
        <dsp:cNvPr id="0" name=""/>
        <dsp:cNvSpPr/>
      </dsp:nvSpPr>
      <dsp:spPr>
        <a:xfrm>
          <a:off x="2032000" y="1806222"/>
          <a:ext cx="4064000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baixa noblesa, cavallers</a:t>
          </a:r>
        </a:p>
      </dsp:txBody>
      <dsp:txXfrm>
        <a:off x="2743199" y="1806222"/>
        <a:ext cx="2641600" cy="903111"/>
      </dsp:txXfrm>
    </dsp:sp>
    <dsp:sp modelId="{59D3C9DA-AFC5-4848-80A9-8AFD93995A8E}">
      <dsp:nvSpPr>
        <dsp:cNvPr id="0" name=""/>
        <dsp:cNvSpPr/>
      </dsp:nvSpPr>
      <dsp:spPr>
        <a:xfrm>
          <a:off x="1354666" y="2709333"/>
          <a:ext cx="5418666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baix clergat, soldats, professionals liberals, artesans, comerciants, llauradors rics</a:t>
          </a:r>
        </a:p>
      </dsp:txBody>
      <dsp:txXfrm>
        <a:off x="2302933" y="2709333"/>
        <a:ext cx="3522133" cy="903111"/>
      </dsp:txXfrm>
    </dsp:sp>
    <dsp:sp modelId="{740FB622-75BA-4BAA-BB60-5F57013A7754}">
      <dsp:nvSpPr>
        <dsp:cNvPr id="0" name=""/>
        <dsp:cNvSpPr/>
      </dsp:nvSpPr>
      <dsp:spPr>
        <a:xfrm>
          <a:off x="677333" y="3612444"/>
          <a:ext cx="6773333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xicotets comerciants, funcionaris, llauradors amb terres</a:t>
          </a:r>
        </a:p>
      </dsp:txBody>
      <dsp:txXfrm>
        <a:off x="1862666" y="3612444"/>
        <a:ext cx="4402666" cy="903111"/>
      </dsp:txXfrm>
    </dsp:sp>
    <dsp:sp modelId="{252B30F4-BB9D-4C91-8FFB-9A31DAE903E1}">
      <dsp:nvSpPr>
        <dsp:cNvPr id="0" name=""/>
        <dsp:cNvSpPr/>
      </dsp:nvSpPr>
      <dsp:spPr>
        <a:xfrm>
          <a:off x="0" y="4515555"/>
          <a:ext cx="8128000" cy="903111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in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000" kern="1200"/>
            <a:t>jornalers, serfs (llauradors sense terres)</a:t>
          </a:r>
        </a:p>
      </dsp:txBody>
      <dsp:txXfrm>
        <a:off x="1422399" y="4515555"/>
        <a:ext cx="5283200" cy="9031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2/12/2021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2/12/2021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857C59F-7427-46C3-A814-66622A7ECD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/>
              <a:t>Examen història: tema 3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604618E-B7D6-4488-BFB1-ED65B0602C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/>
              <a:t>Divendres 19 de febrer, 2021</a:t>
            </a:r>
          </a:p>
        </p:txBody>
      </p:sp>
    </p:spTree>
    <p:extLst>
      <p:ext uri="{BB962C8B-B14F-4D97-AF65-F5344CB8AC3E}">
        <p14:creationId xmlns:p14="http://schemas.microsoft.com/office/powerpoint/2010/main" val="4235754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monarquia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819D9BF-657F-462C-9D37-B9417478F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1103152"/>
            <a:ext cx="10935050" cy="4240635"/>
          </a:xfrm>
        </p:spPr>
        <p:txBody>
          <a:bodyPr>
            <a:normAutofit/>
          </a:bodyPr>
          <a:lstStyle/>
          <a:p>
            <a:r>
              <a:rPr lang="es-ES" i="0">
                <a:sym typeface="Wingdings" panose="05000000000000000000" pitchFamily="2" charset="2"/>
              </a:rPr>
              <a:t>La monarquia té un caràcter </a:t>
            </a:r>
            <a:r>
              <a:rPr lang="es-ES" b="1" i="0">
                <a:sym typeface="Wingdings" panose="05000000000000000000" pitchFamily="2" charset="2"/>
              </a:rPr>
              <a:t>sagrat</a:t>
            </a:r>
            <a:r>
              <a:rPr lang="es-ES">
                <a:sym typeface="Wingdings" panose="05000000000000000000" pitchFamily="2" charset="2"/>
              </a:rPr>
              <a:t> </a:t>
            </a:r>
            <a:r>
              <a:rPr lang="es-ES" sz="1400">
                <a:sym typeface="Wingdings" panose="05000000000000000000" pitchFamily="2" charset="2"/>
              </a:rPr>
              <a:t>(la familia va ser escogida per Déu).</a:t>
            </a:r>
          </a:p>
          <a:p>
            <a:r>
              <a:rPr lang="es-ES">
                <a:sym typeface="Wingdings" panose="05000000000000000000" pitchFamily="2" charset="2"/>
              </a:rPr>
              <a:t>Monarquia </a:t>
            </a:r>
            <a:r>
              <a:rPr lang="es-ES" b="1">
                <a:sym typeface="Wingdings" panose="05000000000000000000" pitchFamily="2" charset="2"/>
              </a:rPr>
              <a:t>hereditaria</a:t>
            </a:r>
            <a:r>
              <a:rPr lang="es-ES">
                <a:sym typeface="Wingdings" panose="05000000000000000000" pitchFamily="2" charset="2"/>
              </a:rPr>
              <a:t> </a:t>
            </a:r>
            <a:r>
              <a:rPr lang="es-ES" sz="1400">
                <a:sym typeface="Wingdings" panose="05000000000000000000" pitchFamily="2" charset="2"/>
              </a:rPr>
              <a:t>(rei és vicari de Déu).</a:t>
            </a:r>
          </a:p>
          <a:p>
            <a:r>
              <a:rPr lang="es-ES" i="0">
                <a:sym typeface="Wingdings" panose="05000000000000000000" pitchFamily="2" charset="2"/>
              </a:rPr>
              <a:t>Caràcter patrimonial del territori: </a:t>
            </a:r>
            <a:r>
              <a:rPr lang="es-ES" b="1" i="0">
                <a:sym typeface="Wingdings" panose="05000000000000000000" pitchFamily="2" charset="2"/>
              </a:rPr>
              <a:t>el rei és propietari del regne i tot el que inclou</a:t>
            </a:r>
            <a:endParaRPr lang="es-ES" i="0">
              <a:sym typeface="Wingdings" panose="05000000000000000000" pitchFamily="2" charset="2"/>
            </a:endParaRPr>
          </a:p>
          <a:p>
            <a:r>
              <a:rPr lang="es-ES">
                <a:sym typeface="Wingdings" panose="05000000000000000000" pitchFamily="2" charset="2"/>
              </a:rPr>
              <a:t>Atribucions del rei: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dirigir campanyes militars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última paraula judicial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recaptar impostos</a:t>
            </a:r>
          </a:p>
          <a:p>
            <a:r>
              <a:rPr lang="es-ES">
                <a:sym typeface="Wingdings" panose="05000000000000000000" pitchFamily="2" charset="2"/>
              </a:rPr>
              <a:t>CORT: gent que va amb ells (família, nobles...).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*On està la cort, està la capital del regne.</a:t>
            </a:r>
          </a:p>
          <a:p>
            <a:pPr lvl="1"/>
            <a:endParaRPr lang="es-ES" i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33216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Noblesa i cavallers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819D9BF-657F-462C-9D37-B9417478F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1103153"/>
            <a:ext cx="10935050" cy="5580776"/>
          </a:xfrm>
        </p:spPr>
        <p:txBody>
          <a:bodyPr>
            <a:normAutofit/>
          </a:bodyPr>
          <a:lstStyle/>
          <a:p>
            <a:r>
              <a:rPr lang="es-ES" i="0">
                <a:sym typeface="Wingdings" panose="05000000000000000000" pitchFamily="2" charset="2"/>
              </a:rPr>
              <a:t>Diferències entre </a:t>
            </a:r>
            <a:r>
              <a:rPr lang="es-ES" b="1" i="0">
                <a:solidFill>
                  <a:schemeClr val="accent4"/>
                </a:solidFill>
                <a:sym typeface="Wingdings" panose="05000000000000000000" pitchFamily="2" charset="2"/>
              </a:rPr>
              <a:t>alta</a:t>
            </a:r>
            <a:r>
              <a:rPr lang="es-ES" i="0">
                <a:sym typeface="Wingdings" panose="05000000000000000000" pitchFamily="2" charset="2"/>
              </a:rPr>
              <a:t> i </a:t>
            </a:r>
            <a:r>
              <a:rPr lang="es-ES" b="1">
                <a:solidFill>
                  <a:schemeClr val="accent6"/>
                </a:solidFill>
                <a:sym typeface="Wingdings" panose="05000000000000000000" pitchFamily="2" charset="2"/>
              </a:rPr>
              <a:t>baixa</a:t>
            </a:r>
            <a:r>
              <a:rPr lang="es-ES">
                <a:sym typeface="Wingdings" panose="05000000000000000000" pitchFamily="2" charset="2"/>
              </a:rPr>
              <a:t> noblesa: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el fill </a:t>
            </a:r>
            <a:r>
              <a:rPr lang="es-ES" b="1" i="0">
                <a:sym typeface="Wingdings" panose="05000000000000000000" pitchFamily="2" charset="2"/>
              </a:rPr>
              <a:t>major</a:t>
            </a:r>
            <a:r>
              <a:rPr lang="es-ES" i="0">
                <a:sym typeface="Wingdings" panose="05000000000000000000" pitchFamily="2" charset="2"/>
              </a:rPr>
              <a:t> xic couparà el lloc del seu pare i serà de l’alta noblesa.</a:t>
            </a:r>
          </a:p>
          <a:p>
            <a:r>
              <a:rPr lang="es-ES" i="0">
                <a:sym typeface="Wingdings" panose="05000000000000000000" pitchFamily="2" charset="2"/>
              </a:rPr>
              <a:t>Els nobles rebian </a:t>
            </a:r>
            <a:r>
              <a:rPr lang="es-ES" b="1" i="0">
                <a:sym typeface="Wingdings" panose="05000000000000000000" pitchFamily="2" charset="2"/>
              </a:rPr>
              <a:t>estudis</a:t>
            </a:r>
            <a:r>
              <a:rPr lang="es-ES" i="0">
                <a:sym typeface="Wingdings" panose="05000000000000000000" pitchFamily="2" charset="2"/>
              </a:rPr>
              <a:t>.</a:t>
            </a:r>
          </a:p>
          <a:p>
            <a:r>
              <a:rPr lang="es-ES">
                <a:sym typeface="Wingdings" panose="05000000000000000000" pitchFamily="2" charset="2"/>
              </a:rPr>
              <a:t>Les seues ocupacions principals eren:</a:t>
            </a:r>
          </a:p>
          <a:p>
            <a:pPr lvl="1"/>
            <a:r>
              <a:rPr lang="es-ES" b="1" i="0" u="sng">
                <a:sym typeface="Wingdings" panose="05000000000000000000" pitchFamily="2" charset="2"/>
              </a:rPr>
              <a:t>Homes</a:t>
            </a:r>
            <a:r>
              <a:rPr lang="es-ES" i="0" u="sng">
                <a:sym typeface="Wingdings" panose="05000000000000000000" pitchFamily="2" charset="2"/>
              </a:rPr>
              <a:t>:</a:t>
            </a:r>
            <a:r>
              <a:rPr lang="es-ES" i="0">
                <a:sym typeface="Wingdings" panose="05000000000000000000" pitchFamily="2" charset="2"/>
              </a:rPr>
              <a:t> educats per anar a guerres</a:t>
            </a:r>
            <a:endParaRPr lang="es-ES" i="0" u="sng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" b="1" i="0">
                <a:sym typeface="Wingdings" panose="05000000000000000000" pitchFamily="2" charset="2"/>
              </a:rPr>
              <a:t>guerres</a:t>
            </a:r>
            <a:endParaRPr lang="es-ES" b="1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" b="1" i="0">
                <a:sym typeface="Wingdings" panose="05000000000000000000" pitchFamily="2" charset="2"/>
              </a:rPr>
              <a:t>admi</a:t>
            </a:r>
            <a:r>
              <a:rPr lang="es-ES" b="1">
                <a:sym typeface="Wingdings" panose="05000000000000000000" pitchFamily="2" charset="2"/>
              </a:rPr>
              <a:t>nistració</a:t>
            </a:r>
            <a:r>
              <a:rPr lang="es-ES">
                <a:sym typeface="Wingdings" panose="05000000000000000000" pitchFamily="2" charset="2"/>
              </a:rPr>
              <a:t> de les terres i les seues propietats.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>
                <a:sym typeface="Wingdings" panose="05000000000000000000" pitchFamily="2" charset="2"/>
              </a:rPr>
              <a:t>juntes medievals </a:t>
            </a:r>
            <a:r>
              <a:rPr lang="es-ES" sz="1600">
                <a:sym typeface="Wingdings" panose="05000000000000000000" pitchFamily="2" charset="2"/>
              </a:rPr>
              <a:t>(torneus per honor o per vore qui és el millor)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>
                <a:sym typeface="Wingdings" panose="05000000000000000000" pitchFamily="2" charset="2"/>
              </a:rPr>
              <a:t>anen de caça</a:t>
            </a:r>
          </a:p>
          <a:p>
            <a:pPr lvl="1"/>
            <a:r>
              <a:rPr lang="es-ES" b="1" i="0" u="sng">
                <a:sym typeface="Wingdings" panose="05000000000000000000" pitchFamily="2" charset="2"/>
              </a:rPr>
              <a:t>Dones</a:t>
            </a:r>
            <a:r>
              <a:rPr lang="es-ES" i="0" u="sng">
                <a:sym typeface="Wingdings" panose="05000000000000000000" pitchFamily="2" charset="2"/>
              </a:rPr>
              <a:t>:</a:t>
            </a:r>
            <a:r>
              <a:rPr lang="es-ES" i="0">
                <a:sym typeface="Wingdings" panose="05000000000000000000" pitchFamily="2" charset="2"/>
              </a:rPr>
              <a:t> educades per casar-se amb un noble, decidit pels seus pares que volien fer tractes.</a:t>
            </a:r>
            <a:endParaRPr lang="es-ES" i="0" u="sng">
              <a:sym typeface="Wingdings" panose="05000000000000000000" pitchFamily="2" charset="2"/>
            </a:endParaRPr>
          </a:p>
          <a:p>
            <a:pPr lvl="2">
              <a:buFont typeface="Wingdings" panose="05000000000000000000" pitchFamily="2" charset="2"/>
              <a:buChar char="Ø"/>
            </a:pPr>
            <a:r>
              <a:rPr lang="es-ES">
                <a:sym typeface="Wingdings" panose="05000000000000000000" pitchFamily="2" charset="2"/>
              </a:rPr>
              <a:t>cosir, dibuixar, llegir...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i="0">
                <a:sym typeface="Wingdings" panose="05000000000000000000" pitchFamily="2" charset="2"/>
              </a:rPr>
              <a:t>manar </a:t>
            </a:r>
            <a:r>
              <a:rPr lang="es-ES">
                <a:sym typeface="Wingdings" panose="05000000000000000000" pitchFamily="2" charset="2"/>
              </a:rPr>
              <a:t>a les terres mentre hi ha guerres</a:t>
            </a:r>
          </a:p>
        </p:txBody>
      </p:sp>
      <p:pic>
        <p:nvPicPr>
          <p:cNvPr id="4" name="Gráfico 3" descr="Hombre">
            <a:extLst>
              <a:ext uri="{FF2B5EF4-FFF2-40B4-BE49-F238E27FC236}">
                <a16:creationId xmlns:a16="http://schemas.microsoft.com/office/drawing/2014/main" id="{CAC7D21F-5725-49BF-9683-22467AB03CD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135618" y="363849"/>
            <a:ext cx="903914" cy="903914"/>
          </a:xfrm>
          <a:prstGeom prst="rect">
            <a:avLst/>
          </a:prstGeom>
        </p:spPr>
      </p:pic>
      <p:pic>
        <p:nvPicPr>
          <p:cNvPr id="6" name="Gráfico 5" descr="Hombre">
            <a:extLst>
              <a:ext uri="{FF2B5EF4-FFF2-40B4-BE49-F238E27FC236}">
                <a16:creationId xmlns:a16="http://schemas.microsoft.com/office/drawing/2014/main" id="{704D5990-0CFC-489D-8435-01A96F06B1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23952" y="1140533"/>
            <a:ext cx="634767" cy="634767"/>
          </a:xfrm>
          <a:prstGeom prst="rect">
            <a:avLst/>
          </a:prstGeom>
        </p:spPr>
      </p:pic>
      <p:pic>
        <p:nvPicPr>
          <p:cNvPr id="7" name="Gráfico 6" descr="Hombre">
            <a:extLst>
              <a:ext uri="{FF2B5EF4-FFF2-40B4-BE49-F238E27FC236}">
                <a16:creationId xmlns:a16="http://schemas.microsoft.com/office/drawing/2014/main" id="{3787E572-E688-4527-A588-37F2215117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6684" y="1434846"/>
            <a:ext cx="634767" cy="634767"/>
          </a:xfrm>
          <a:prstGeom prst="rect">
            <a:avLst/>
          </a:prstGeom>
        </p:spPr>
      </p:pic>
      <p:pic>
        <p:nvPicPr>
          <p:cNvPr id="8" name="Gráfico 7" descr="Mujer">
            <a:extLst>
              <a:ext uri="{FF2B5EF4-FFF2-40B4-BE49-F238E27FC236}">
                <a16:creationId xmlns:a16="http://schemas.microsoft.com/office/drawing/2014/main" id="{E0084ED7-521A-451B-A3CA-C061A23B36D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289416" y="1546698"/>
            <a:ext cx="634767" cy="634767"/>
          </a:xfrm>
          <a:prstGeom prst="rect">
            <a:avLst/>
          </a:prstGeom>
        </p:spPr>
      </p:pic>
      <p:pic>
        <p:nvPicPr>
          <p:cNvPr id="11" name="Gráfico 10" descr="Hombre">
            <a:extLst>
              <a:ext uri="{FF2B5EF4-FFF2-40B4-BE49-F238E27FC236}">
                <a16:creationId xmlns:a16="http://schemas.microsoft.com/office/drawing/2014/main" id="{DADAB17E-15FC-49EB-A796-4FB69B55CA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722148" y="1434846"/>
            <a:ext cx="634767" cy="634767"/>
          </a:xfrm>
          <a:prstGeom prst="rect">
            <a:avLst/>
          </a:prstGeom>
        </p:spPr>
      </p:pic>
      <p:pic>
        <p:nvPicPr>
          <p:cNvPr id="12" name="Gráfico 11" descr="Hombre">
            <a:extLst>
              <a:ext uri="{FF2B5EF4-FFF2-40B4-BE49-F238E27FC236}">
                <a16:creationId xmlns:a16="http://schemas.microsoft.com/office/drawing/2014/main" id="{EDBA9EC6-3B66-42F6-81F2-A2502F00C3F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54880" y="1140533"/>
            <a:ext cx="634767" cy="634767"/>
          </a:xfrm>
          <a:prstGeom prst="rect">
            <a:avLst/>
          </a:prstGeom>
        </p:spPr>
      </p:pic>
      <p:sp>
        <p:nvSpPr>
          <p:cNvPr id="15" name="Elipse 14">
            <a:extLst>
              <a:ext uri="{FF2B5EF4-FFF2-40B4-BE49-F238E27FC236}">
                <a16:creationId xmlns:a16="http://schemas.microsoft.com/office/drawing/2014/main" id="{B87585B2-80F9-465C-9970-94E32E5121E1}"/>
              </a:ext>
            </a:extLst>
          </p:cNvPr>
          <p:cNvSpPr/>
          <p:nvPr/>
        </p:nvSpPr>
        <p:spPr>
          <a:xfrm rot="18928277">
            <a:off x="9099033" y="600693"/>
            <a:ext cx="2027585" cy="767999"/>
          </a:xfrm>
          <a:prstGeom prst="ellipse">
            <a:avLst/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Elipse 15">
            <a:extLst>
              <a:ext uri="{FF2B5EF4-FFF2-40B4-BE49-F238E27FC236}">
                <a16:creationId xmlns:a16="http://schemas.microsoft.com/office/drawing/2014/main" id="{E47673E1-E838-4F97-BCC6-1BB1DE6F9128}"/>
              </a:ext>
            </a:extLst>
          </p:cNvPr>
          <p:cNvSpPr/>
          <p:nvPr/>
        </p:nvSpPr>
        <p:spPr>
          <a:xfrm rot="20371235">
            <a:off x="9869247" y="1030726"/>
            <a:ext cx="1984037" cy="1223652"/>
          </a:xfrm>
          <a:prstGeom prst="ellipse">
            <a:avLst/>
          </a:prstGeom>
          <a:noFill/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EBA8BA2F-E04A-41BD-A1C3-DE405A2541C5}"/>
              </a:ext>
            </a:extLst>
          </p:cNvPr>
          <p:cNvCxnSpPr/>
          <p:nvPr/>
        </p:nvCxnSpPr>
        <p:spPr>
          <a:xfrm>
            <a:off x="2133281" y="3800213"/>
            <a:ext cx="6045985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998330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L’església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DAC2CA7-E959-4F71-A55F-8E472EF52B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895842"/>
            <a:ext cx="10935050" cy="44042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i="0" u="sng">
                <a:sym typeface="Wingdings" panose="05000000000000000000" pitchFamily="2" charset="2"/>
              </a:rPr>
              <a:t>ORGANITZACIÓ DE L’ESGLÉSIA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571755D-ADEA-48F3-ADC4-637421A7A94C}"/>
              </a:ext>
            </a:extLst>
          </p:cNvPr>
          <p:cNvSpPr txBox="1"/>
          <p:nvPr/>
        </p:nvSpPr>
        <p:spPr>
          <a:xfrm>
            <a:off x="6375165" y="1948291"/>
            <a:ext cx="68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</a:rPr>
              <a:t>Papa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946166FC-BAF9-4635-88F0-5D664E08E8BC}"/>
              </a:ext>
            </a:extLst>
          </p:cNvPr>
          <p:cNvCxnSpPr/>
          <p:nvPr/>
        </p:nvCxnSpPr>
        <p:spPr>
          <a:xfrm>
            <a:off x="3649211" y="2311276"/>
            <a:ext cx="613235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5462E28-4113-458D-BA46-3D5E0A37EB84}"/>
              </a:ext>
            </a:extLst>
          </p:cNvPr>
          <p:cNvCxnSpPr/>
          <p:nvPr/>
        </p:nvCxnSpPr>
        <p:spPr>
          <a:xfrm>
            <a:off x="3649211" y="2311276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F0A361F7-8C09-46F4-88C5-C8C467AF0804}"/>
              </a:ext>
            </a:extLst>
          </p:cNvPr>
          <p:cNvCxnSpPr/>
          <p:nvPr/>
        </p:nvCxnSpPr>
        <p:spPr>
          <a:xfrm>
            <a:off x="9782961" y="2316977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858E567D-AA98-426B-B93D-10A1C926BBEA}"/>
              </a:ext>
            </a:extLst>
          </p:cNvPr>
          <p:cNvSpPr txBox="1"/>
          <p:nvPr/>
        </p:nvSpPr>
        <p:spPr>
          <a:xfrm>
            <a:off x="2958284" y="2680609"/>
            <a:ext cx="13818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Arquebisbes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6140192-6475-4A7F-B824-9C38A8638368}"/>
              </a:ext>
            </a:extLst>
          </p:cNvPr>
          <p:cNvSpPr txBox="1"/>
          <p:nvPr/>
        </p:nvSpPr>
        <p:spPr>
          <a:xfrm>
            <a:off x="8891127" y="2680609"/>
            <a:ext cx="1780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Abats/Abadeses</a:t>
            </a:r>
          </a:p>
        </p:txBody>
      </p:sp>
      <p:cxnSp>
        <p:nvCxnSpPr>
          <p:cNvPr id="12" name="Conector recto 11">
            <a:extLst>
              <a:ext uri="{FF2B5EF4-FFF2-40B4-BE49-F238E27FC236}">
                <a16:creationId xmlns:a16="http://schemas.microsoft.com/office/drawing/2014/main" id="{26AAC829-17DB-4495-AFED-B130F783BD29}"/>
              </a:ext>
            </a:extLst>
          </p:cNvPr>
          <p:cNvCxnSpPr>
            <a:cxnSpLocks/>
          </p:cNvCxnSpPr>
          <p:nvPr/>
        </p:nvCxnSpPr>
        <p:spPr>
          <a:xfrm>
            <a:off x="3649210" y="3049941"/>
            <a:ext cx="0" cy="6244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AB5AD042-EEA9-494D-9E49-92736A1EF598}"/>
              </a:ext>
            </a:extLst>
          </p:cNvPr>
          <p:cNvCxnSpPr>
            <a:cxnSpLocks/>
          </p:cNvCxnSpPr>
          <p:nvPr/>
        </p:nvCxnSpPr>
        <p:spPr>
          <a:xfrm>
            <a:off x="9781563" y="3049941"/>
            <a:ext cx="0" cy="6244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C58CEF1-20E1-44F6-B81F-6D44C4C463C8}"/>
              </a:ext>
            </a:extLst>
          </p:cNvPr>
          <p:cNvSpPr txBox="1"/>
          <p:nvPr/>
        </p:nvSpPr>
        <p:spPr>
          <a:xfrm>
            <a:off x="3092807" y="3674378"/>
            <a:ext cx="11128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Bisbes</a:t>
            </a:r>
          </a:p>
          <a:p>
            <a:pPr algn="ctr"/>
            <a:r>
              <a:rPr lang="es-ES"/>
              <a:t>(diòcesis)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E81479E-9406-43B8-91BD-66F24F042D0A}"/>
              </a:ext>
            </a:extLst>
          </p:cNvPr>
          <p:cNvSpPr txBox="1"/>
          <p:nvPr/>
        </p:nvSpPr>
        <p:spPr>
          <a:xfrm>
            <a:off x="8218073" y="3975650"/>
            <a:ext cx="867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Frares</a:t>
            </a:r>
          </a:p>
          <a:p>
            <a:pPr algn="ctr"/>
            <a:r>
              <a:rPr lang="es-ES"/>
              <a:t>(ciutat)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75D6CDEA-E3EA-4513-99A5-DD9C48F7414D}"/>
              </a:ext>
            </a:extLst>
          </p:cNvPr>
          <p:cNvCxnSpPr>
            <a:cxnSpLocks/>
          </p:cNvCxnSpPr>
          <p:nvPr/>
        </p:nvCxnSpPr>
        <p:spPr>
          <a:xfrm>
            <a:off x="8640661" y="3674378"/>
            <a:ext cx="2248249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Conector recto 20">
            <a:extLst>
              <a:ext uri="{FF2B5EF4-FFF2-40B4-BE49-F238E27FC236}">
                <a16:creationId xmlns:a16="http://schemas.microsoft.com/office/drawing/2014/main" id="{6AA4A8BD-AA73-40C2-AFB0-3BC3FBCBB606}"/>
              </a:ext>
            </a:extLst>
          </p:cNvPr>
          <p:cNvCxnSpPr/>
          <p:nvPr/>
        </p:nvCxnSpPr>
        <p:spPr>
          <a:xfrm>
            <a:off x="8651846" y="3691454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Conector recto 21">
            <a:extLst>
              <a:ext uri="{FF2B5EF4-FFF2-40B4-BE49-F238E27FC236}">
                <a16:creationId xmlns:a16="http://schemas.microsoft.com/office/drawing/2014/main" id="{2D6EB18F-C180-45BB-972F-0EC35B1472DB}"/>
              </a:ext>
            </a:extLst>
          </p:cNvPr>
          <p:cNvCxnSpPr/>
          <p:nvPr/>
        </p:nvCxnSpPr>
        <p:spPr>
          <a:xfrm>
            <a:off x="9781563" y="3691454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FFC0F76B-1D18-478C-BF0F-5A59130014F0}"/>
              </a:ext>
            </a:extLst>
          </p:cNvPr>
          <p:cNvCxnSpPr/>
          <p:nvPr/>
        </p:nvCxnSpPr>
        <p:spPr>
          <a:xfrm>
            <a:off x="10888909" y="3691454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F281CA3A-FE02-4988-A802-A185BDD6C480}"/>
              </a:ext>
            </a:extLst>
          </p:cNvPr>
          <p:cNvSpPr txBox="1"/>
          <p:nvPr/>
        </p:nvSpPr>
        <p:spPr>
          <a:xfrm>
            <a:off x="9332561" y="3951377"/>
            <a:ext cx="89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Monjos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D1619FF3-9FD8-4DC3-BB08-4ED341F3CCFD}"/>
              </a:ext>
            </a:extLst>
          </p:cNvPr>
          <p:cNvSpPr txBox="1"/>
          <p:nvPr/>
        </p:nvSpPr>
        <p:spPr>
          <a:xfrm>
            <a:off x="10409451" y="3950550"/>
            <a:ext cx="9589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Monges</a:t>
            </a: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BCCD3AA1-C948-410E-A0F9-703956F6574F}"/>
              </a:ext>
            </a:extLst>
          </p:cNvPr>
          <p:cNvSpPr txBox="1"/>
          <p:nvPr/>
        </p:nvSpPr>
        <p:spPr>
          <a:xfrm>
            <a:off x="9891268" y="4228376"/>
            <a:ext cx="857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(camp)</a:t>
            </a:r>
          </a:p>
        </p:txBody>
      </p:sp>
      <p:cxnSp>
        <p:nvCxnSpPr>
          <p:cNvPr id="28" name="Conector recto 27">
            <a:extLst>
              <a:ext uri="{FF2B5EF4-FFF2-40B4-BE49-F238E27FC236}">
                <a16:creationId xmlns:a16="http://schemas.microsoft.com/office/drawing/2014/main" id="{97CA44C0-3720-4906-AA54-3B206396CD6F}"/>
              </a:ext>
            </a:extLst>
          </p:cNvPr>
          <p:cNvCxnSpPr/>
          <p:nvPr/>
        </p:nvCxnSpPr>
        <p:spPr>
          <a:xfrm>
            <a:off x="6715386" y="2311276"/>
            <a:ext cx="0" cy="306089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9" name="CuadroTexto 28">
            <a:extLst>
              <a:ext uri="{FF2B5EF4-FFF2-40B4-BE49-F238E27FC236}">
                <a16:creationId xmlns:a16="http://schemas.microsoft.com/office/drawing/2014/main" id="{A7B760F7-6A6C-4C02-A0B4-DBC58BC4EA5F}"/>
              </a:ext>
            </a:extLst>
          </p:cNvPr>
          <p:cNvSpPr txBox="1"/>
          <p:nvPr/>
        </p:nvSpPr>
        <p:spPr>
          <a:xfrm>
            <a:off x="5909920" y="2617365"/>
            <a:ext cx="16071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Cardenals</a:t>
            </a:r>
          </a:p>
          <a:p>
            <a:pPr algn="ctr"/>
            <a:r>
              <a:rPr lang="es-ES"/>
              <a:t>(curia romana)</a:t>
            </a:r>
          </a:p>
        </p:txBody>
      </p:sp>
      <p:cxnSp>
        <p:nvCxnSpPr>
          <p:cNvPr id="30" name="Conector recto 29">
            <a:extLst>
              <a:ext uri="{FF2B5EF4-FFF2-40B4-BE49-F238E27FC236}">
                <a16:creationId xmlns:a16="http://schemas.microsoft.com/office/drawing/2014/main" id="{5E747578-4DD2-417E-8A8B-6A66348F02C4}"/>
              </a:ext>
            </a:extLst>
          </p:cNvPr>
          <p:cNvCxnSpPr>
            <a:cxnSpLocks/>
          </p:cNvCxnSpPr>
          <p:nvPr/>
        </p:nvCxnSpPr>
        <p:spPr>
          <a:xfrm>
            <a:off x="3642217" y="4285489"/>
            <a:ext cx="0" cy="624437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AB90500-4D7F-4140-9730-E9C103A45CE2}"/>
              </a:ext>
            </a:extLst>
          </p:cNvPr>
          <p:cNvSpPr txBox="1"/>
          <p:nvPr/>
        </p:nvSpPr>
        <p:spPr>
          <a:xfrm>
            <a:off x="3074946" y="4945146"/>
            <a:ext cx="11345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sacerdots</a:t>
            </a:r>
          </a:p>
        </p:txBody>
      </p:sp>
      <p:cxnSp>
        <p:nvCxnSpPr>
          <p:cNvPr id="33" name="Conector recto 32">
            <a:extLst>
              <a:ext uri="{FF2B5EF4-FFF2-40B4-BE49-F238E27FC236}">
                <a16:creationId xmlns:a16="http://schemas.microsoft.com/office/drawing/2014/main" id="{9A727328-A526-48CE-BD3D-2D23A1E3D808}"/>
              </a:ext>
            </a:extLst>
          </p:cNvPr>
          <p:cNvCxnSpPr/>
          <p:nvPr/>
        </p:nvCxnSpPr>
        <p:spPr>
          <a:xfrm>
            <a:off x="4454554" y="2147582"/>
            <a:ext cx="0" cy="3305262"/>
          </a:xfrm>
          <a:prstGeom prst="line">
            <a:avLst/>
          </a:prstGeom>
          <a:ln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FEC3F1FE-8B88-43CF-A130-860BFACD7ECC}"/>
              </a:ext>
            </a:extLst>
          </p:cNvPr>
          <p:cNvCxnSpPr/>
          <p:nvPr/>
        </p:nvCxnSpPr>
        <p:spPr>
          <a:xfrm>
            <a:off x="2878822" y="2147582"/>
            <a:ext cx="0" cy="3305262"/>
          </a:xfrm>
          <a:prstGeom prst="line">
            <a:avLst/>
          </a:prstGeom>
          <a:ln>
            <a:prstDash val="dash"/>
          </a:ln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5" name="Flecha: hacia abajo 34">
            <a:extLst>
              <a:ext uri="{FF2B5EF4-FFF2-40B4-BE49-F238E27FC236}">
                <a16:creationId xmlns:a16="http://schemas.microsoft.com/office/drawing/2014/main" id="{57A80990-DAB6-4B72-AA1B-E066F4ACCE0A}"/>
              </a:ext>
            </a:extLst>
          </p:cNvPr>
          <p:cNvSpPr/>
          <p:nvPr/>
        </p:nvSpPr>
        <p:spPr>
          <a:xfrm>
            <a:off x="3425352" y="1522059"/>
            <a:ext cx="362307" cy="702959"/>
          </a:xfrm>
          <a:prstGeom prst="downArrow">
            <a:avLst>
              <a:gd name="adj1" fmla="val 12953"/>
              <a:gd name="adj2" fmla="val 68523"/>
            </a:avLst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6" name="CuadroTexto 35">
            <a:extLst>
              <a:ext uri="{FF2B5EF4-FFF2-40B4-BE49-F238E27FC236}">
                <a16:creationId xmlns:a16="http://schemas.microsoft.com/office/drawing/2014/main" id="{4FAF6733-409B-4E3C-B79C-5AECBD381093}"/>
              </a:ext>
            </a:extLst>
          </p:cNvPr>
          <p:cNvSpPr txBox="1"/>
          <p:nvPr/>
        </p:nvSpPr>
        <p:spPr>
          <a:xfrm>
            <a:off x="2411499" y="1435801"/>
            <a:ext cx="109356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CLERGAT</a:t>
            </a:r>
          </a:p>
          <a:p>
            <a:r>
              <a:rPr lang="es-ES"/>
              <a:t>SECULAR</a:t>
            </a:r>
          </a:p>
        </p:txBody>
      </p:sp>
      <p:sp>
        <p:nvSpPr>
          <p:cNvPr id="37" name="Flecha: hacia abajo 36">
            <a:extLst>
              <a:ext uri="{FF2B5EF4-FFF2-40B4-BE49-F238E27FC236}">
                <a16:creationId xmlns:a16="http://schemas.microsoft.com/office/drawing/2014/main" id="{A95ED1EB-794E-425F-9D60-9A7BC374A2CE}"/>
              </a:ext>
            </a:extLst>
          </p:cNvPr>
          <p:cNvSpPr/>
          <p:nvPr/>
        </p:nvSpPr>
        <p:spPr>
          <a:xfrm>
            <a:off x="9599347" y="1405799"/>
            <a:ext cx="362307" cy="702959"/>
          </a:xfrm>
          <a:prstGeom prst="downArrow">
            <a:avLst>
              <a:gd name="adj1" fmla="val 12953"/>
              <a:gd name="adj2" fmla="val 6852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8" name="CuadroTexto 37">
            <a:extLst>
              <a:ext uri="{FF2B5EF4-FFF2-40B4-BE49-F238E27FC236}">
                <a16:creationId xmlns:a16="http://schemas.microsoft.com/office/drawing/2014/main" id="{FF91998D-329C-43A7-907A-3468AFEC5786}"/>
              </a:ext>
            </a:extLst>
          </p:cNvPr>
          <p:cNvSpPr txBox="1"/>
          <p:nvPr/>
        </p:nvSpPr>
        <p:spPr>
          <a:xfrm>
            <a:off x="8526010" y="1318537"/>
            <a:ext cx="111921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CLERGAT</a:t>
            </a:r>
          </a:p>
          <a:p>
            <a:r>
              <a:rPr lang="es-ES"/>
              <a:t>REGULAR</a:t>
            </a:r>
          </a:p>
        </p:txBody>
      </p: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A553430-9E17-4BD0-98AB-0944790D9A1A}"/>
              </a:ext>
            </a:extLst>
          </p:cNvPr>
          <p:cNvCxnSpPr>
            <a:cxnSpLocks/>
          </p:cNvCxnSpPr>
          <p:nvPr/>
        </p:nvCxnSpPr>
        <p:spPr>
          <a:xfrm>
            <a:off x="11368368" y="1948291"/>
            <a:ext cx="0" cy="350455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onector recto 40">
            <a:extLst>
              <a:ext uri="{FF2B5EF4-FFF2-40B4-BE49-F238E27FC236}">
                <a16:creationId xmlns:a16="http://schemas.microsoft.com/office/drawing/2014/main" id="{F2CB4497-6FD5-431D-B32B-486889DE36BD}"/>
              </a:ext>
            </a:extLst>
          </p:cNvPr>
          <p:cNvCxnSpPr>
            <a:cxnSpLocks/>
          </p:cNvCxnSpPr>
          <p:nvPr/>
        </p:nvCxnSpPr>
        <p:spPr>
          <a:xfrm>
            <a:off x="8140005" y="1964868"/>
            <a:ext cx="0" cy="3504553"/>
          </a:xfrm>
          <a:prstGeom prst="line">
            <a:avLst/>
          </a:prstGeom>
          <a:ln>
            <a:prstDash val="dash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Conector recto 42">
            <a:extLst>
              <a:ext uri="{FF2B5EF4-FFF2-40B4-BE49-F238E27FC236}">
                <a16:creationId xmlns:a16="http://schemas.microsoft.com/office/drawing/2014/main" id="{E2A21451-AC0D-4B88-BD8B-CF29AA66E612}"/>
              </a:ext>
            </a:extLst>
          </p:cNvPr>
          <p:cNvCxnSpPr/>
          <p:nvPr/>
        </p:nvCxnSpPr>
        <p:spPr>
          <a:xfrm>
            <a:off x="2411499" y="4606096"/>
            <a:ext cx="2445727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4" name="Conector recto 43">
            <a:extLst>
              <a:ext uri="{FF2B5EF4-FFF2-40B4-BE49-F238E27FC236}">
                <a16:creationId xmlns:a16="http://schemas.microsoft.com/office/drawing/2014/main" id="{68216A16-D6E4-46AB-9584-83AD61E27D45}"/>
              </a:ext>
            </a:extLst>
          </p:cNvPr>
          <p:cNvCxnSpPr>
            <a:cxnSpLocks/>
          </p:cNvCxnSpPr>
          <p:nvPr/>
        </p:nvCxnSpPr>
        <p:spPr>
          <a:xfrm>
            <a:off x="7874280" y="3592426"/>
            <a:ext cx="3744472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7" name="Conector recto 46">
            <a:extLst>
              <a:ext uri="{FF2B5EF4-FFF2-40B4-BE49-F238E27FC236}">
                <a16:creationId xmlns:a16="http://schemas.microsoft.com/office/drawing/2014/main" id="{0D6A58F1-AA74-47BB-8AED-E941BAB71F7F}"/>
              </a:ext>
            </a:extLst>
          </p:cNvPr>
          <p:cNvCxnSpPr/>
          <p:nvPr/>
        </p:nvCxnSpPr>
        <p:spPr>
          <a:xfrm>
            <a:off x="2411498" y="4522206"/>
            <a:ext cx="2445727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cxnSp>
        <p:nvCxnSpPr>
          <p:cNvPr id="48" name="Conector recto 47">
            <a:extLst>
              <a:ext uri="{FF2B5EF4-FFF2-40B4-BE49-F238E27FC236}">
                <a16:creationId xmlns:a16="http://schemas.microsoft.com/office/drawing/2014/main" id="{F58BEF0C-E989-4E3A-81C4-AB66237AE852}"/>
              </a:ext>
            </a:extLst>
          </p:cNvPr>
          <p:cNvCxnSpPr>
            <a:cxnSpLocks/>
          </p:cNvCxnSpPr>
          <p:nvPr/>
        </p:nvCxnSpPr>
        <p:spPr>
          <a:xfrm>
            <a:off x="7874280" y="3500147"/>
            <a:ext cx="3744472" cy="0"/>
          </a:xfrm>
          <a:prstGeom prst="line">
            <a:avLst/>
          </a:prstGeom>
          <a:ln>
            <a:solidFill>
              <a:srgbClr val="00B0F0"/>
            </a:solidFill>
            <a:prstDash val="dash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50" name="CuadroTexto 49">
            <a:extLst>
              <a:ext uri="{FF2B5EF4-FFF2-40B4-BE49-F238E27FC236}">
                <a16:creationId xmlns:a16="http://schemas.microsoft.com/office/drawing/2014/main" id="{7A31DA3D-99A4-4F86-93C9-1E51FD6348B8}"/>
              </a:ext>
            </a:extLst>
          </p:cNvPr>
          <p:cNvSpPr txBox="1"/>
          <p:nvPr/>
        </p:nvSpPr>
        <p:spPr>
          <a:xfrm>
            <a:off x="655497" y="3506096"/>
            <a:ext cx="183813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Alt clergat</a:t>
            </a:r>
          </a:p>
          <a:p>
            <a:pPr algn="ctr"/>
            <a:r>
              <a:rPr lang="es-ES"/>
              <a:t>(senyors feudals)</a:t>
            </a:r>
          </a:p>
        </p:txBody>
      </p:sp>
      <p:sp>
        <p:nvSpPr>
          <p:cNvPr id="51" name="CuadroTexto 50">
            <a:extLst>
              <a:ext uri="{FF2B5EF4-FFF2-40B4-BE49-F238E27FC236}">
                <a16:creationId xmlns:a16="http://schemas.microsoft.com/office/drawing/2014/main" id="{CB42CEF3-F748-497E-B3FE-E96E12137DFE}"/>
              </a:ext>
            </a:extLst>
          </p:cNvPr>
          <p:cNvSpPr txBox="1"/>
          <p:nvPr/>
        </p:nvSpPr>
        <p:spPr>
          <a:xfrm>
            <a:off x="838585" y="5083512"/>
            <a:ext cx="13163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ES"/>
              <a:t>Baix clergat</a:t>
            </a:r>
          </a:p>
        </p:txBody>
      </p:sp>
      <p:sp>
        <p:nvSpPr>
          <p:cNvPr id="52" name="Flecha: hacia abajo 51">
            <a:extLst>
              <a:ext uri="{FF2B5EF4-FFF2-40B4-BE49-F238E27FC236}">
                <a16:creationId xmlns:a16="http://schemas.microsoft.com/office/drawing/2014/main" id="{18527771-9E08-432C-9355-6B64B487AE47}"/>
              </a:ext>
            </a:extLst>
          </p:cNvPr>
          <p:cNvSpPr/>
          <p:nvPr/>
        </p:nvSpPr>
        <p:spPr>
          <a:xfrm rot="16200000">
            <a:off x="1590539" y="3947335"/>
            <a:ext cx="362307" cy="702959"/>
          </a:xfrm>
          <a:prstGeom prst="downArrow">
            <a:avLst>
              <a:gd name="adj1" fmla="val 12953"/>
              <a:gd name="adj2" fmla="val 68523"/>
            </a:avLst>
          </a:prstGeom>
          <a:solidFill>
            <a:srgbClr val="00B0F0"/>
          </a:solidFill>
          <a:ln>
            <a:solidFill>
              <a:srgbClr val="0070C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3" name="Flecha: hacia abajo 52">
            <a:extLst>
              <a:ext uri="{FF2B5EF4-FFF2-40B4-BE49-F238E27FC236}">
                <a16:creationId xmlns:a16="http://schemas.microsoft.com/office/drawing/2014/main" id="{8A39C7B9-1E18-4A5C-8FE9-1436509B1D08}"/>
              </a:ext>
            </a:extLst>
          </p:cNvPr>
          <p:cNvSpPr/>
          <p:nvPr/>
        </p:nvSpPr>
        <p:spPr>
          <a:xfrm rot="16200000">
            <a:off x="1601373" y="4460291"/>
            <a:ext cx="362307" cy="702959"/>
          </a:xfrm>
          <a:prstGeom prst="downArrow">
            <a:avLst>
              <a:gd name="adj1" fmla="val 12953"/>
              <a:gd name="adj2" fmla="val 68523"/>
            </a:avLst>
          </a:prstGeom>
          <a:solidFill>
            <a:srgbClr val="FF0000"/>
          </a:solidFill>
          <a:ln>
            <a:solidFill>
              <a:srgbClr val="C00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54" name="Marcador de contenido 2">
            <a:extLst>
              <a:ext uri="{FF2B5EF4-FFF2-40B4-BE49-F238E27FC236}">
                <a16:creationId xmlns:a16="http://schemas.microsoft.com/office/drawing/2014/main" id="{1844ED08-0E0B-46AF-85F8-F815FD53764C}"/>
              </a:ext>
            </a:extLst>
          </p:cNvPr>
          <p:cNvSpPr txBox="1">
            <a:spLocks/>
          </p:cNvSpPr>
          <p:nvPr/>
        </p:nvSpPr>
        <p:spPr>
          <a:xfrm>
            <a:off x="8576641" y="5962158"/>
            <a:ext cx="3486732" cy="44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>
                <a:sym typeface="Wingdings" panose="05000000000000000000" pitchFamily="2" charset="2"/>
              </a:rPr>
              <a:t>dediquen la seua vida a Déu</a:t>
            </a:r>
          </a:p>
        </p:txBody>
      </p:sp>
    </p:spTree>
    <p:extLst>
      <p:ext uri="{BB962C8B-B14F-4D97-AF65-F5344CB8AC3E}">
        <p14:creationId xmlns:p14="http://schemas.microsoft.com/office/powerpoint/2010/main" val="16722415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L’església (2)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D819D9BF-657F-462C-9D37-B9417478F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1103152"/>
            <a:ext cx="10935050" cy="5515762"/>
          </a:xfrm>
        </p:spPr>
        <p:txBody>
          <a:bodyPr>
            <a:normAutofit lnSpcReduction="10000"/>
          </a:bodyPr>
          <a:lstStyle/>
          <a:p>
            <a:r>
              <a:rPr lang="es-ES" b="1" i="0">
                <a:sym typeface="Wingdings" panose="05000000000000000000" pitchFamily="2" charset="2"/>
              </a:rPr>
              <a:t>PAPA</a:t>
            </a:r>
            <a:r>
              <a:rPr lang="es-ES" b="1">
                <a:sym typeface="Wingdings" panose="05000000000000000000" pitchFamily="2" charset="2"/>
              </a:rPr>
              <a:t>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Cap de l’església, té terres (centre de Roma).</a:t>
            </a:r>
          </a:p>
          <a:p>
            <a:r>
              <a:rPr lang="es-ES" b="1" i="0">
                <a:sym typeface="Wingdings" panose="05000000000000000000" pitchFamily="2" charset="2"/>
              </a:rPr>
              <a:t>ARQUEBISBES: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Poder religiós sobre les diòcesis especials.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Més importants que els bisbes.</a:t>
            </a:r>
          </a:p>
          <a:p>
            <a:r>
              <a:rPr lang="es-ES" b="1" i="0">
                <a:sym typeface="Wingdings" panose="05000000000000000000" pitchFamily="2" charset="2"/>
              </a:rPr>
              <a:t>BISBES: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Poder religiós sobre les diòcesis: sempre n’hi ha una catedral si hi ha un bisbe.</a:t>
            </a:r>
          </a:p>
          <a:p>
            <a:r>
              <a:rPr lang="es-ES" b="1" i="0">
                <a:sym typeface="Wingdings" panose="05000000000000000000" pitchFamily="2" charset="2"/>
              </a:rPr>
              <a:t>SACERDOTS: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Pot impartir sacrament: fer misa, casar, bautizar...</a:t>
            </a:r>
          </a:p>
          <a:p>
            <a:r>
              <a:rPr lang="es-ES" b="1" i="0">
                <a:sym typeface="Wingdings" panose="05000000000000000000" pitchFamily="2" charset="2"/>
              </a:rPr>
              <a:t>CARDENALS: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Escogen al Papa (entre ells, mitjançant una </a:t>
            </a:r>
            <a:r>
              <a:rPr lang="es-ES" i="0" u="sng">
                <a:sym typeface="Wingdings" panose="05000000000000000000" pitchFamily="2" charset="2"/>
              </a:rPr>
              <a:t>votació</a:t>
            </a:r>
            <a:r>
              <a:rPr lang="es-ES" i="0">
                <a:sym typeface="Wingdings" panose="05000000000000000000" pitchFamily="2" charset="2"/>
              </a:rPr>
              <a:t>).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Poden ser futurs papas.</a:t>
            </a:r>
          </a:p>
          <a:p>
            <a:r>
              <a:rPr lang="es-ES" b="1">
                <a:sym typeface="Wingdings" panose="05000000000000000000" pitchFamily="2" charset="2"/>
              </a:rPr>
              <a:t>ABATS/ABADESES: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Manen als moestirs/convents (on viuen els que dediquen la vida a Déu).</a:t>
            </a:r>
          </a:p>
        </p:txBody>
      </p:sp>
    </p:spTree>
    <p:extLst>
      <p:ext uri="{BB962C8B-B14F-4D97-AF65-F5344CB8AC3E}">
        <p14:creationId xmlns:p14="http://schemas.microsoft.com/office/powerpoint/2010/main" val="27651844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L’església (3)</a:t>
            </a:r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997D618B-CAA6-4AA9-8E58-7794371E19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256567"/>
              </p:ext>
            </p:extLst>
          </p:nvPr>
        </p:nvGraphicFramePr>
        <p:xfrm>
          <a:off x="1371600" y="1667622"/>
          <a:ext cx="4402356" cy="217453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33726">
                  <a:extLst>
                    <a:ext uri="{9D8B030D-6E8A-4147-A177-3AD203B41FA5}">
                      <a16:colId xmlns:a16="http://schemas.microsoft.com/office/drawing/2014/main" val="591393548"/>
                    </a:ext>
                  </a:extLst>
                </a:gridCol>
                <a:gridCol w="733726">
                  <a:extLst>
                    <a:ext uri="{9D8B030D-6E8A-4147-A177-3AD203B41FA5}">
                      <a16:colId xmlns:a16="http://schemas.microsoft.com/office/drawing/2014/main" val="1386208345"/>
                    </a:ext>
                  </a:extLst>
                </a:gridCol>
                <a:gridCol w="733726">
                  <a:extLst>
                    <a:ext uri="{9D8B030D-6E8A-4147-A177-3AD203B41FA5}">
                      <a16:colId xmlns:a16="http://schemas.microsoft.com/office/drawing/2014/main" val="2363089070"/>
                    </a:ext>
                  </a:extLst>
                </a:gridCol>
                <a:gridCol w="733726">
                  <a:extLst>
                    <a:ext uri="{9D8B030D-6E8A-4147-A177-3AD203B41FA5}">
                      <a16:colId xmlns:a16="http://schemas.microsoft.com/office/drawing/2014/main" val="1013114381"/>
                    </a:ext>
                  </a:extLst>
                </a:gridCol>
                <a:gridCol w="733726">
                  <a:extLst>
                    <a:ext uri="{9D8B030D-6E8A-4147-A177-3AD203B41FA5}">
                      <a16:colId xmlns:a16="http://schemas.microsoft.com/office/drawing/2014/main" val="411816750"/>
                    </a:ext>
                  </a:extLst>
                </a:gridCol>
                <a:gridCol w="733726">
                  <a:extLst>
                    <a:ext uri="{9D8B030D-6E8A-4147-A177-3AD203B41FA5}">
                      <a16:colId xmlns:a16="http://schemas.microsoft.com/office/drawing/2014/main" val="1104102999"/>
                    </a:ext>
                  </a:extLst>
                </a:gridCol>
              </a:tblGrid>
              <a:tr h="54363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341056"/>
                  </a:ext>
                </a:extLst>
              </a:tr>
              <a:tr h="54363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4501881"/>
                  </a:ext>
                </a:extLst>
              </a:tr>
              <a:tr h="54363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1723550"/>
                  </a:ext>
                </a:extLst>
              </a:tr>
              <a:tr h="543634"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1647147"/>
                  </a:ext>
                </a:extLst>
              </a:tr>
            </a:tbl>
          </a:graphicData>
        </a:graphic>
      </p:graphicFrame>
      <p:sp>
        <p:nvSpPr>
          <p:cNvPr id="7" name="CuadroTexto 6">
            <a:extLst>
              <a:ext uri="{FF2B5EF4-FFF2-40B4-BE49-F238E27FC236}">
                <a16:creationId xmlns:a16="http://schemas.microsoft.com/office/drawing/2014/main" id="{AA1C1670-FFB2-4C37-B6FC-153BC699BF48}"/>
              </a:ext>
            </a:extLst>
          </p:cNvPr>
          <p:cNvSpPr txBox="1"/>
          <p:nvPr/>
        </p:nvSpPr>
        <p:spPr>
          <a:xfrm>
            <a:off x="1371600" y="1298290"/>
            <a:ext cx="5445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CRISTIANTAT</a:t>
            </a:r>
            <a:r>
              <a:rPr lang="es-ES"/>
              <a:t> </a:t>
            </a:r>
            <a:r>
              <a:rPr lang="es-ES">
                <a:sym typeface="Wingdings" panose="05000000000000000000" pitchFamily="2" charset="2"/>
              </a:rPr>
              <a:t> poder de l’església, conjunt de regnes</a:t>
            </a:r>
            <a:endParaRPr lang="es-ES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E0DBD71B-A10B-4AE4-8E23-D8019699C6B2}"/>
              </a:ext>
            </a:extLst>
          </p:cNvPr>
          <p:cNvCxnSpPr/>
          <p:nvPr/>
        </p:nvCxnSpPr>
        <p:spPr>
          <a:xfrm>
            <a:off x="5385732" y="1971413"/>
            <a:ext cx="710268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1" name="CuadroTexto 10">
            <a:extLst>
              <a:ext uri="{FF2B5EF4-FFF2-40B4-BE49-F238E27FC236}">
                <a16:creationId xmlns:a16="http://schemas.microsoft.com/office/drawing/2014/main" id="{FE98A95A-E8F2-493C-8453-5838FC2BC806}"/>
              </a:ext>
            </a:extLst>
          </p:cNvPr>
          <p:cNvSpPr txBox="1"/>
          <p:nvPr/>
        </p:nvSpPr>
        <p:spPr>
          <a:xfrm>
            <a:off x="6096000" y="1800224"/>
            <a:ext cx="56246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Diòcesis</a:t>
            </a:r>
            <a:r>
              <a:rPr lang="es-ES"/>
              <a:t> </a:t>
            </a:r>
            <a:r>
              <a:rPr lang="es-ES">
                <a:sym typeface="Wingdings" panose="05000000000000000000" pitchFamily="2" charset="2"/>
              </a:rPr>
              <a:t> cada regne que forma parte de la cristiantat</a:t>
            </a:r>
            <a:endParaRPr lang="es-ES"/>
          </a:p>
        </p:txBody>
      </p:sp>
      <p:cxnSp>
        <p:nvCxnSpPr>
          <p:cNvPr id="13" name="Conector recto de flecha 12">
            <a:extLst>
              <a:ext uri="{FF2B5EF4-FFF2-40B4-BE49-F238E27FC236}">
                <a16:creationId xmlns:a16="http://schemas.microsoft.com/office/drawing/2014/main" id="{D54EC843-B2A8-423A-B169-CEB66C4F056D}"/>
              </a:ext>
            </a:extLst>
          </p:cNvPr>
          <p:cNvCxnSpPr/>
          <p:nvPr/>
        </p:nvCxnSpPr>
        <p:spPr>
          <a:xfrm>
            <a:off x="6627303" y="2110833"/>
            <a:ext cx="0" cy="313585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14" name="CuadroTexto 13">
            <a:extLst>
              <a:ext uri="{FF2B5EF4-FFF2-40B4-BE49-F238E27FC236}">
                <a16:creationId xmlns:a16="http://schemas.microsoft.com/office/drawing/2014/main" id="{CBC5A1F2-DAA4-4970-A0F2-87F49926C194}"/>
              </a:ext>
            </a:extLst>
          </p:cNvPr>
          <p:cNvSpPr txBox="1"/>
          <p:nvPr/>
        </p:nvSpPr>
        <p:spPr>
          <a:xfrm>
            <a:off x="6252741" y="2365695"/>
            <a:ext cx="5311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havien unes més importants, on hi ha un </a:t>
            </a:r>
            <a:r>
              <a:rPr lang="es-ES" u="sng"/>
              <a:t>Arquebisbe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A45408A9-5028-41E3-9594-557CD5D733B0}"/>
              </a:ext>
            </a:extLst>
          </p:cNvPr>
          <p:cNvSpPr txBox="1"/>
          <p:nvPr/>
        </p:nvSpPr>
        <p:spPr>
          <a:xfrm>
            <a:off x="1430323" y="979591"/>
            <a:ext cx="680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accent5"/>
                </a:solidFill>
              </a:rPr>
              <a:t>Papa</a:t>
            </a:r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F015C712-DA7F-4F94-A941-9BEDDB3FAE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4152766"/>
            <a:ext cx="10935050" cy="2466147"/>
          </a:xfrm>
        </p:spPr>
        <p:txBody>
          <a:bodyPr>
            <a:normAutofit fontScale="85000" lnSpcReduction="20000"/>
          </a:bodyPr>
          <a:lstStyle/>
          <a:p>
            <a:r>
              <a:rPr lang="es-ES" b="1" i="0">
                <a:sym typeface="Wingdings" panose="05000000000000000000" pitchFamily="2" charset="2"/>
              </a:rPr>
              <a:t>FRARES: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Ajudar a la gent pobre.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Viuen als monasteris que es troben a les ciutats.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Rezan 6/7 vegades al dia</a:t>
            </a:r>
          </a:p>
          <a:p>
            <a:r>
              <a:rPr lang="es-ES" b="1" i="0">
                <a:sym typeface="Wingdings" panose="05000000000000000000" pitchFamily="2" charset="2"/>
              </a:rPr>
              <a:t>MONJOS/MONGES: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Viuen als monasteris que es troben als camps.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Rezan 6/7 vegades al dia.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Fan copies de llibres a mà (que són molt cars).</a:t>
            </a:r>
          </a:p>
        </p:txBody>
      </p:sp>
    </p:spTree>
    <p:extLst>
      <p:ext uri="{BB962C8B-B14F-4D97-AF65-F5344CB8AC3E}">
        <p14:creationId xmlns:p14="http://schemas.microsoft.com/office/powerpoint/2010/main" val="409457571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L’església (4)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25F5C81-F598-4071-8F9C-73097077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429" y="1359018"/>
            <a:ext cx="10935050" cy="2306972"/>
          </a:xfrm>
        </p:spPr>
        <p:txBody>
          <a:bodyPr>
            <a:normAutofit/>
          </a:bodyPr>
          <a:lstStyle/>
          <a:p>
            <a:r>
              <a:rPr lang="es-ES" b="1">
                <a:sym typeface="Wingdings" panose="05000000000000000000" pitchFamily="2" charset="2"/>
              </a:rPr>
              <a:t>LLOGUERS DE LES CASES</a:t>
            </a:r>
            <a:r>
              <a:rPr lang="es-ES">
                <a:sym typeface="Wingdings" panose="05000000000000000000" pitchFamily="2" charset="2"/>
              </a:rPr>
              <a:t>  com tenen terres per ser senyors feudals, la gent que viu allí paga.</a:t>
            </a:r>
          </a:p>
          <a:p>
            <a:r>
              <a:rPr lang="es-ES" b="1">
                <a:sym typeface="Wingdings" panose="05000000000000000000" pitchFamily="2" charset="2"/>
              </a:rPr>
              <a:t>VENDA PRODUCTES</a:t>
            </a:r>
          </a:p>
          <a:p>
            <a:r>
              <a:rPr lang="es-ES" b="1">
                <a:sym typeface="Wingdings" panose="05000000000000000000" pitchFamily="2" charset="2"/>
              </a:rPr>
              <a:t>RENDES SENYORIALS  </a:t>
            </a:r>
            <a:r>
              <a:rPr lang="es-ES">
                <a:sym typeface="Wingdings" panose="05000000000000000000" pitchFamily="2" charset="2"/>
              </a:rPr>
              <a:t> pagament dels llauradors que cultiven a les seues parcel·les.</a:t>
            </a:r>
          </a:p>
          <a:p>
            <a:r>
              <a:rPr lang="es-ES" b="1">
                <a:sym typeface="Wingdings" panose="05000000000000000000" pitchFamily="2" charset="2"/>
              </a:rPr>
              <a:t>DELME  </a:t>
            </a:r>
            <a:r>
              <a:rPr lang="es-ES">
                <a:sym typeface="Wingdings" panose="05000000000000000000" pitchFamily="2" charset="2"/>
              </a:rPr>
              <a:t>1/10 de la recol·lecció de collites</a:t>
            </a:r>
          </a:p>
          <a:p>
            <a:r>
              <a:rPr lang="es-ES" b="1">
                <a:sym typeface="Wingdings" panose="05000000000000000000" pitchFamily="2" charset="2"/>
              </a:rPr>
              <a:t>DONACIONS O TESTAMENTS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E0E2F17C-55B7-4ACA-A488-687C3218D3A0}"/>
              </a:ext>
            </a:extLst>
          </p:cNvPr>
          <p:cNvSpPr txBox="1">
            <a:spLocks/>
          </p:cNvSpPr>
          <p:nvPr/>
        </p:nvSpPr>
        <p:spPr>
          <a:xfrm>
            <a:off x="1069596" y="895842"/>
            <a:ext cx="10935050" cy="44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 b="1" u="sng">
                <a:sym typeface="Wingdings" panose="05000000000000000000" pitchFamily="2" charset="2"/>
              </a:rPr>
              <a:t>GANÀNCIES DE L’ESGLÉSIA</a:t>
            </a:r>
          </a:p>
        </p:txBody>
      </p: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97B455B3-3158-49C1-A8D2-34472C91D29B}"/>
              </a:ext>
            </a:extLst>
          </p:cNvPr>
          <p:cNvCxnSpPr>
            <a:cxnSpLocks/>
          </p:cNvCxnSpPr>
          <p:nvPr/>
        </p:nvCxnSpPr>
        <p:spPr>
          <a:xfrm>
            <a:off x="1044429" y="2298583"/>
            <a:ext cx="0" cy="113041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Marcador de contenido 2">
            <a:extLst>
              <a:ext uri="{FF2B5EF4-FFF2-40B4-BE49-F238E27FC236}">
                <a16:creationId xmlns:a16="http://schemas.microsoft.com/office/drawing/2014/main" id="{6375E14A-B557-477A-93FA-B09540F2A1E9}"/>
              </a:ext>
            </a:extLst>
          </p:cNvPr>
          <p:cNvSpPr txBox="1">
            <a:spLocks/>
          </p:cNvSpPr>
          <p:nvPr/>
        </p:nvSpPr>
        <p:spPr>
          <a:xfrm>
            <a:off x="1044428" y="3564274"/>
            <a:ext cx="10935050" cy="44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 b="1" u="sng">
                <a:sym typeface="Wingdings" panose="05000000000000000000" pitchFamily="2" charset="2"/>
              </a:rPr>
              <a:t>ÉS MOLT IMPORTANT PER AL POBLE</a:t>
            </a:r>
          </a:p>
        </p:txBody>
      </p:sp>
      <p:sp>
        <p:nvSpPr>
          <p:cNvPr id="7" name="Marcador de contenido 2">
            <a:extLst>
              <a:ext uri="{FF2B5EF4-FFF2-40B4-BE49-F238E27FC236}">
                <a16:creationId xmlns:a16="http://schemas.microsoft.com/office/drawing/2014/main" id="{389C655A-E2BA-4E09-9914-6B900D450180}"/>
              </a:ext>
            </a:extLst>
          </p:cNvPr>
          <p:cNvSpPr txBox="1">
            <a:spLocks/>
          </p:cNvSpPr>
          <p:nvPr/>
        </p:nvSpPr>
        <p:spPr>
          <a:xfrm>
            <a:off x="1069596" y="4004696"/>
            <a:ext cx="10935050" cy="18665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>
                <a:sym typeface="Wingdings" panose="05000000000000000000" pitchFamily="2" charset="2"/>
              </a:rPr>
              <a:t>L’Església és una de les institucions i poders més importants.</a:t>
            </a:r>
          </a:p>
          <a:p>
            <a:r>
              <a:rPr lang="es-ES">
                <a:sym typeface="Wingdings" panose="05000000000000000000" pitchFamily="2" charset="2"/>
              </a:rPr>
              <a:t>La religió i l’església regulen la vida de la gent de l’edat mitjana:</a:t>
            </a:r>
          </a:p>
          <a:p>
            <a:pPr lvl="1"/>
            <a:r>
              <a:rPr lang="es-ES" b="1" i="0">
                <a:sym typeface="Wingdings" panose="05000000000000000000" pitchFamily="2" charset="2"/>
              </a:rPr>
              <a:t>ceremònies</a:t>
            </a:r>
          </a:p>
          <a:p>
            <a:pPr lvl="1"/>
            <a:r>
              <a:rPr lang="es-ES" b="1" i="0">
                <a:sym typeface="Wingdings" panose="05000000000000000000" pitchFamily="2" charset="2"/>
              </a:rPr>
              <a:t>oblicacions dels bons cristians</a:t>
            </a:r>
          </a:p>
        </p:txBody>
      </p:sp>
    </p:spTree>
    <p:extLst>
      <p:ext uri="{BB962C8B-B14F-4D97-AF65-F5344CB8AC3E}">
        <p14:creationId xmlns:p14="http://schemas.microsoft.com/office/powerpoint/2010/main" val="3304795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L’església (5)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25F5C81-F598-4071-8F9C-73097077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429" y="1359018"/>
            <a:ext cx="10935050" cy="2306972"/>
          </a:xfrm>
        </p:spPr>
        <p:txBody>
          <a:bodyPr>
            <a:normAutofit/>
          </a:bodyPr>
          <a:lstStyle/>
          <a:p>
            <a:r>
              <a:rPr lang="es-ES">
                <a:sym typeface="Wingdings" panose="05000000000000000000" pitchFamily="2" charset="2"/>
              </a:rPr>
              <a:t>S’encarregava de:</a:t>
            </a:r>
          </a:p>
          <a:p>
            <a:pPr lvl="1"/>
            <a:r>
              <a:rPr lang="es-ES" b="1" i="0">
                <a:sym typeface="Wingdings" panose="05000000000000000000" pitchFamily="2" charset="2"/>
              </a:rPr>
              <a:t>els pobres</a:t>
            </a:r>
          </a:p>
          <a:p>
            <a:pPr lvl="1"/>
            <a:r>
              <a:rPr lang="es-ES" b="1" i="0">
                <a:sym typeface="Wingdings" panose="05000000000000000000" pitchFamily="2" charset="2"/>
              </a:rPr>
              <a:t>cura dels malalts als hospitals</a:t>
            </a:r>
          </a:p>
          <a:p>
            <a:pPr lvl="1"/>
            <a:r>
              <a:rPr lang="es-ES" b="1" i="0">
                <a:sym typeface="Wingdings" panose="05000000000000000000" pitchFamily="2" charset="2"/>
              </a:rPr>
              <a:t>ensenyament en escoles dels monestirs i bisbats</a:t>
            </a:r>
          </a:p>
          <a:p>
            <a:r>
              <a:rPr lang="es-ES" i="0" u="sng">
                <a:sym typeface="Wingdings" panose="05000000000000000000" pitchFamily="2" charset="2"/>
              </a:rPr>
              <a:t>Copiaven</a:t>
            </a:r>
            <a:r>
              <a:rPr lang="es-ES" i="0">
                <a:sym typeface="Wingdings" panose="05000000000000000000" pitchFamily="2" charset="2"/>
              </a:rPr>
              <a:t> a mà tots els </a:t>
            </a:r>
            <a:r>
              <a:rPr lang="es-ES" i="0" u="sng">
                <a:sym typeface="Wingdings" panose="05000000000000000000" pitchFamily="2" charset="2"/>
              </a:rPr>
              <a:t>llibres</a:t>
            </a:r>
            <a:r>
              <a:rPr lang="es-ES" i="0">
                <a:sym typeface="Wingdings" panose="05000000000000000000" pitchFamily="2" charset="2"/>
              </a:rPr>
              <a:t> els </a:t>
            </a:r>
            <a:r>
              <a:rPr lang="es-ES" i="0" u="sng">
                <a:sym typeface="Wingdings" panose="05000000000000000000" pitchFamily="2" charset="2"/>
              </a:rPr>
              <a:t>monjos i monges</a:t>
            </a:r>
            <a:r>
              <a:rPr lang="es-ES" i="0">
                <a:sym typeface="Wingdings" panose="05000000000000000000" pitchFamily="2" charset="2"/>
              </a:rPr>
              <a:t> als </a:t>
            </a:r>
            <a:r>
              <a:rPr lang="es-ES" i="0" u="sng">
                <a:sym typeface="Wingdings" panose="05000000000000000000" pitchFamily="2" charset="2"/>
              </a:rPr>
              <a:t>monestirs</a:t>
            </a:r>
            <a:r>
              <a:rPr lang="es-ES" i="0">
                <a:sym typeface="Wingdings" panose="05000000000000000000" pitchFamily="2" charset="2"/>
              </a:rPr>
              <a:t> en els </a:t>
            </a:r>
            <a:r>
              <a:rPr lang="es-ES" i="0" u="sng">
                <a:sym typeface="Wingdings" panose="05000000000000000000" pitchFamily="2" charset="2"/>
              </a:rPr>
              <a:t>scriptorium</a:t>
            </a:r>
            <a:r>
              <a:rPr lang="es-ES" i="0">
                <a:sym typeface="Wingdings" panose="05000000000000000000" pitchFamily="2" charset="2"/>
              </a:rPr>
              <a:t>, per difundir el </a:t>
            </a:r>
            <a:r>
              <a:rPr lang="es-ES" i="0" u="sng">
                <a:sym typeface="Wingdings" panose="05000000000000000000" pitchFamily="2" charset="2"/>
              </a:rPr>
              <a:t>coneiximent</a:t>
            </a:r>
            <a:r>
              <a:rPr lang="es-ES" i="0">
                <a:sym typeface="Wingdings" panose="05000000000000000000" pitchFamily="2" charset="2"/>
              </a:rPr>
              <a:t>.</a:t>
            </a:r>
          </a:p>
        </p:txBody>
      </p:sp>
      <p:sp>
        <p:nvSpPr>
          <p:cNvPr id="18" name="Marcador de contenido 2">
            <a:extLst>
              <a:ext uri="{FF2B5EF4-FFF2-40B4-BE49-F238E27FC236}">
                <a16:creationId xmlns:a16="http://schemas.microsoft.com/office/drawing/2014/main" id="{E0E2F17C-55B7-4ACA-A488-687C3218D3A0}"/>
              </a:ext>
            </a:extLst>
          </p:cNvPr>
          <p:cNvSpPr txBox="1">
            <a:spLocks/>
          </p:cNvSpPr>
          <p:nvPr/>
        </p:nvSpPr>
        <p:spPr>
          <a:xfrm>
            <a:off x="1069596" y="895842"/>
            <a:ext cx="10935050" cy="44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 b="1" u="sng">
                <a:sym typeface="Wingdings" panose="05000000000000000000" pitchFamily="2" charset="2"/>
              </a:rPr>
              <a:t>QUÈ MÉS COSES FEIA L’ESGLÉSIA?</a:t>
            </a:r>
          </a:p>
        </p:txBody>
      </p:sp>
    </p:spTree>
    <p:extLst>
      <p:ext uri="{BB962C8B-B14F-4D97-AF65-F5344CB8AC3E}">
        <p14:creationId xmlns:p14="http://schemas.microsoft.com/office/powerpoint/2010/main" val="12331453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senyoriu territorial: FEU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25F5C81-F598-4071-8F9C-73097077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429" y="1065403"/>
            <a:ext cx="10935050" cy="5324910"/>
          </a:xfrm>
        </p:spPr>
        <p:txBody>
          <a:bodyPr>
            <a:normAutofit/>
          </a:bodyPr>
          <a:lstStyle/>
          <a:p>
            <a:r>
              <a:rPr lang="es-ES" b="1">
                <a:sym typeface="Wingdings" panose="05000000000000000000" pitchFamily="2" charset="2"/>
              </a:rPr>
              <a:t>SENYORIU TERRITORIAL </a:t>
            </a:r>
            <a:r>
              <a:rPr lang="es-ES">
                <a:sym typeface="Wingdings" panose="05000000000000000000" pitchFamily="2" charset="2"/>
              </a:rPr>
              <a:t> terres que dominava un senyor feudal.</a:t>
            </a:r>
          </a:p>
          <a:p>
            <a:r>
              <a:rPr lang="es-ES" b="1">
                <a:sym typeface="Wingdings" panose="05000000000000000000" pitchFamily="2" charset="2"/>
              </a:rPr>
              <a:t>RESERVES DEL SENYOR  </a:t>
            </a:r>
            <a:r>
              <a:rPr lang="es-ES">
                <a:sym typeface="Wingdings" panose="05000000000000000000" pitchFamily="2" charset="2"/>
              </a:rPr>
              <a:t>parcel·les d’on s’extrau menjar per a ell.</a:t>
            </a:r>
          </a:p>
          <a:p>
            <a:r>
              <a:rPr lang="es-ES" b="1">
                <a:sym typeface="Wingdings" panose="05000000000000000000" pitchFamily="2" charset="2"/>
              </a:rPr>
              <a:t>RENDES SENYORIALS  </a:t>
            </a:r>
            <a:r>
              <a:rPr lang="es-ES">
                <a:sym typeface="Wingdings" panose="05000000000000000000" pitchFamily="2" charset="2"/>
              </a:rPr>
              <a:t>lloguer que els llauradors pagaven al señor per cultivar les parcel·les del domini.</a:t>
            </a:r>
          </a:p>
          <a:p>
            <a:r>
              <a:rPr lang="es-ES" b="1">
                <a:sym typeface="Wingdings" panose="05000000000000000000" pitchFamily="2" charset="2"/>
              </a:rPr>
              <a:t>PRESTACIONS PERSONALS  </a:t>
            </a:r>
            <a:r>
              <a:rPr lang="es-ES">
                <a:sym typeface="Wingdings" panose="05000000000000000000" pitchFamily="2" charset="2"/>
              </a:rPr>
              <a:t>dies obligats que els llauradors d’un domini tenien que treballar en la reserva del senyor.</a:t>
            </a:r>
          </a:p>
          <a:p>
            <a:r>
              <a:rPr lang="es-ES" b="1">
                <a:sym typeface="Wingdings" panose="05000000000000000000" pitchFamily="2" charset="2"/>
              </a:rPr>
              <a:t>CENS  </a:t>
            </a:r>
            <a:r>
              <a:rPr lang="es-ES">
                <a:sym typeface="Wingdings" panose="05000000000000000000" pitchFamily="2" charset="2"/>
              </a:rPr>
              <a:t>part de la collita que tenen que entregar al senyor.</a:t>
            </a:r>
          </a:p>
          <a:p>
            <a:r>
              <a:rPr lang="es-ES" b="1">
                <a:sym typeface="Wingdings" panose="05000000000000000000" pitchFamily="2" charset="2"/>
              </a:rPr>
              <a:t>PRIMÍCIES  </a:t>
            </a:r>
            <a:r>
              <a:rPr lang="es-ES">
                <a:sym typeface="Wingdings" panose="05000000000000000000" pitchFamily="2" charset="2"/>
              </a:rPr>
              <a:t>els primers fruits que s’arrepleguen de la collita s’ofereixen al senyor.</a:t>
            </a:r>
          </a:p>
          <a:p>
            <a:r>
              <a:rPr lang="es-ES" b="1">
                <a:sym typeface="Wingdings" panose="05000000000000000000" pitchFamily="2" charset="2"/>
              </a:rPr>
              <a:t>DRETS DE MONOPOLI  </a:t>
            </a:r>
            <a:r>
              <a:rPr lang="es-ES">
                <a:sym typeface="Wingdings" panose="05000000000000000000" pitchFamily="2" charset="2"/>
              </a:rPr>
              <a:t>hi ha que pagar per utilitzar el forn/molí, etc del senyor.</a:t>
            </a:r>
          </a:p>
          <a:p>
            <a:r>
              <a:rPr lang="es-ES" b="1">
                <a:sym typeface="Wingdings" panose="05000000000000000000" pitchFamily="2" charset="2"/>
              </a:rPr>
              <a:t>SENYORIU JURISDICCIONALS  </a:t>
            </a:r>
            <a:r>
              <a:rPr lang="es-ES">
                <a:sym typeface="Wingdings" panose="05000000000000000000" pitchFamily="2" charset="2"/>
              </a:rPr>
              <a:t>el rei cedeix el seu poder judicial perquè els senyors feudals siguen jutges en el seu senyoriu.</a:t>
            </a:r>
          </a:p>
          <a:p>
            <a:r>
              <a:rPr lang="es-ES" b="1">
                <a:sym typeface="Wingdings" panose="05000000000000000000" pitchFamily="2" charset="2"/>
              </a:rPr>
              <a:t>MANSOS  </a:t>
            </a:r>
            <a:r>
              <a:rPr lang="es-ES">
                <a:sym typeface="Wingdings" panose="05000000000000000000" pitchFamily="2" charset="2"/>
              </a:rPr>
              <a:t>parcel·les que lloguen els senyors feudals.</a:t>
            </a:r>
          </a:p>
        </p:txBody>
      </p:sp>
    </p:spTree>
    <p:extLst>
      <p:ext uri="{BB962C8B-B14F-4D97-AF65-F5344CB8AC3E}">
        <p14:creationId xmlns:p14="http://schemas.microsoft.com/office/powerpoint/2010/main" val="2929536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senyoriu territorial: FEU (2)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25F5C81-F598-4071-8F9C-73097077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4429" y="1065403"/>
            <a:ext cx="10935050" cy="2743199"/>
          </a:xfrm>
        </p:spPr>
        <p:txBody>
          <a:bodyPr>
            <a:normAutofit/>
          </a:bodyPr>
          <a:lstStyle/>
          <a:p>
            <a:r>
              <a:rPr lang="es-ES" b="1">
                <a:sym typeface="Wingdings" panose="05000000000000000000" pitchFamily="2" charset="2"/>
              </a:rPr>
              <a:t>OBLIGACIONS DELS CAMPEROLS: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Fer prestacions personals de treball.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Pagar censos, primícies, drets de monopoli i altres impostos.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Pagar peatges, drets de caça i pesca...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Obeir totes les ordres del senyor i acatar la seua justicia.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Satisfer les multes judicials.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Contribuir al manteniment del castell i als serveis del feu.</a:t>
            </a:r>
          </a:p>
        </p:txBody>
      </p:sp>
      <p:cxnSp>
        <p:nvCxnSpPr>
          <p:cNvPr id="5" name="Conector recto 4">
            <a:extLst>
              <a:ext uri="{FF2B5EF4-FFF2-40B4-BE49-F238E27FC236}">
                <a16:creationId xmlns:a16="http://schemas.microsoft.com/office/drawing/2014/main" id="{3513C8F7-8815-4C44-9D85-303E6A84DDB9}"/>
              </a:ext>
            </a:extLst>
          </p:cNvPr>
          <p:cNvCxnSpPr>
            <a:cxnSpLocks/>
          </p:cNvCxnSpPr>
          <p:nvPr/>
        </p:nvCxnSpPr>
        <p:spPr>
          <a:xfrm>
            <a:off x="1564546" y="1535185"/>
            <a:ext cx="0" cy="93956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7" name="Conector recto 6">
            <a:extLst>
              <a:ext uri="{FF2B5EF4-FFF2-40B4-BE49-F238E27FC236}">
                <a16:creationId xmlns:a16="http://schemas.microsoft.com/office/drawing/2014/main" id="{40DCFC35-C017-42F0-B3A6-BDE5FD4DE714}"/>
              </a:ext>
            </a:extLst>
          </p:cNvPr>
          <p:cNvCxnSpPr>
            <a:cxnSpLocks/>
          </p:cNvCxnSpPr>
          <p:nvPr/>
        </p:nvCxnSpPr>
        <p:spPr>
          <a:xfrm>
            <a:off x="1564546" y="2543262"/>
            <a:ext cx="0" cy="7032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07E8E54D-B07E-411E-AED5-5A59A3252497}"/>
              </a:ext>
            </a:extLst>
          </p:cNvPr>
          <p:cNvCxnSpPr>
            <a:cxnSpLocks/>
          </p:cNvCxnSpPr>
          <p:nvPr/>
        </p:nvCxnSpPr>
        <p:spPr>
          <a:xfrm>
            <a:off x="1570138" y="3350003"/>
            <a:ext cx="0" cy="282430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B350E96F-B53C-44A3-A98E-19A61DA45617}"/>
              </a:ext>
            </a:extLst>
          </p:cNvPr>
          <p:cNvSpPr txBox="1"/>
          <p:nvPr/>
        </p:nvSpPr>
        <p:spPr>
          <a:xfrm>
            <a:off x="858904" y="1772873"/>
            <a:ext cx="70564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/>
              <a:t>pagos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B5074126-13D2-4F3E-8CFB-72F48F6060E1}"/>
              </a:ext>
            </a:extLst>
          </p:cNvPr>
          <p:cNvSpPr txBox="1"/>
          <p:nvPr/>
        </p:nvSpPr>
        <p:spPr>
          <a:xfrm>
            <a:off x="812764" y="2649620"/>
            <a:ext cx="79701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/>
              <a:t>justícia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C4DE7FDF-056C-4BBA-846D-BC82FE4C2C24}"/>
              </a:ext>
            </a:extLst>
          </p:cNvPr>
          <p:cNvSpPr txBox="1"/>
          <p:nvPr/>
        </p:nvSpPr>
        <p:spPr>
          <a:xfrm>
            <a:off x="812123" y="3293779"/>
            <a:ext cx="79765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600"/>
              <a:t>serveis</a:t>
            </a:r>
          </a:p>
        </p:txBody>
      </p:sp>
      <p:sp>
        <p:nvSpPr>
          <p:cNvPr id="12" name="Cerrar llave 11">
            <a:extLst>
              <a:ext uri="{FF2B5EF4-FFF2-40B4-BE49-F238E27FC236}">
                <a16:creationId xmlns:a16="http://schemas.microsoft.com/office/drawing/2014/main" id="{4432C8FD-A5EA-4D89-BBDC-24FAA395C503}"/>
              </a:ext>
            </a:extLst>
          </p:cNvPr>
          <p:cNvSpPr/>
          <p:nvPr/>
        </p:nvSpPr>
        <p:spPr>
          <a:xfrm rot="5400000">
            <a:off x="6437852" y="-1132468"/>
            <a:ext cx="72704" cy="10205207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Marcador de contenido 2">
            <a:extLst>
              <a:ext uri="{FF2B5EF4-FFF2-40B4-BE49-F238E27FC236}">
                <a16:creationId xmlns:a16="http://schemas.microsoft.com/office/drawing/2014/main" id="{609DA68E-CE5F-4E97-A420-7C2247075CBA}"/>
              </a:ext>
            </a:extLst>
          </p:cNvPr>
          <p:cNvSpPr txBox="1">
            <a:spLocks/>
          </p:cNvSpPr>
          <p:nvPr/>
        </p:nvSpPr>
        <p:spPr>
          <a:xfrm>
            <a:off x="1256950" y="4046290"/>
            <a:ext cx="10935050" cy="27431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u="sng">
                <a:sym typeface="Wingdings" panose="05000000000000000000" pitchFamily="2" charset="2"/>
              </a:rPr>
              <a:t>¿PER QUÈ?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i="0">
                <a:sym typeface="Wingdings" panose="05000000000000000000" pitchFamily="2" charset="2"/>
              </a:rPr>
              <a:t>per protegir-los de les guerres.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i="0">
                <a:sym typeface="Wingdings" panose="05000000000000000000" pitchFamily="2" charset="2"/>
              </a:rPr>
              <a:t>per deixar-los viure al seu regne, les seues terres.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s-ES" sz="1800" i="0">
                <a:sym typeface="Wingdings" panose="05000000000000000000" pitchFamily="2" charset="2"/>
              </a:rPr>
              <a:t>perquè és noble i senyor feudal.</a:t>
            </a:r>
          </a:p>
        </p:txBody>
      </p:sp>
    </p:spTree>
    <p:extLst>
      <p:ext uri="{BB962C8B-B14F-4D97-AF65-F5344CB8AC3E}">
        <p14:creationId xmlns:p14="http://schemas.microsoft.com/office/powerpoint/2010/main" val="239291183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Els llauradors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525F5C81-F598-4071-8F9C-7309707748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48601" y="5008475"/>
            <a:ext cx="3410931" cy="1659454"/>
          </a:xfrm>
        </p:spPr>
        <p:txBody>
          <a:bodyPr>
            <a:normAutofit fontScale="92500" lnSpcReduction="20000"/>
          </a:bodyPr>
          <a:lstStyle/>
          <a:p>
            <a:r>
              <a:rPr lang="es-ES" b="1" i="0">
                <a:sym typeface="Wingdings" panose="05000000000000000000" pitchFamily="2" charset="2"/>
              </a:rPr>
              <a:t>Depén de: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llum solar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aigua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temps de cultiu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terra amb minerals</a:t>
            </a: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E7300DD7-47E2-4B31-B90F-0E193CFC9569}"/>
              </a:ext>
            </a:extLst>
          </p:cNvPr>
          <p:cNvSpPr txBox="1">
            <a:spLocks/>
          </p:cNvSpPr>
          <p:nvPr/>
        </p:nvSpPr>
        <p:spPr>
          <a:xfrm>
            <a:off x="893427" y="3982679"/>
            <a:ext cx="10935050" cy="440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 b="1" u="sng">
                <a:sym typeface="Wingdings" panose="05000000000000000000" pitchFamily="2" charset="2"/>
              </a:rPr>
              <a:t>SISTEMA DE CULTIU:</a:t>
            </a:r>
            <a:r>
              <a:rPr lang="es-ES" b="1">
                <a:sym typeface="Wingdings" panose="05000000000000000000" pitchFamily="2" charset="2"/>
              </a:rPr>
              <a:t> “LA TÈCNICA DEL GUARET”</a:t>
            </a:r>
            <a:endParaRPr lang="es-ES" b="1" u="sng">
              <a:sym typeface="Wingdings" panose="05000000000000000000" pitchFamily="2" charset="2"/>
            </a:endParaRP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6FEFE73-E529-4446-8CB4-86E80C2042B6}"/>
              </a:ext>
            </a:extLst>
          </p:cNvPr>
          <p:cNvSpPr/>
          <p:nvPr/>
        </p:nvSpPr>
        <p:spPr>
          <a:xfrm>
            <a:off x="1077985" y="4423101"/>
            <a:ext cx="3343013" cy="1264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32F1E888-E239-4559-BEAD-1D52EDE00713}"/>
              </a:ext>
            </a:extLst>
          </p:cNvPr>
          <p:cNvCxnSpPr>
            <a:stCxn id="3" idx="0"/>
            <a:endCxn id="3" idx="2"/>
          </p:cNvCxnSpPr>
          <p:nvPr/>
        </p:nvCxnSpPr>
        <p:spPr>
          <a:xfrm>
            <a:off x="2749492" y="4423101"/>
            <a:ext cx="0" cy="12646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" name="CuadroTexto 7">
            <a:extLst>
              <a:ext uri="{FF2B5EF4-FFF2-40B4-BE49-F238E27FC236}">
                <a16:creationId xmlns:a16="http://schemas.microsoft.com/office/drawing/2014/main" id="{6A91168E-DB90-4F66-AAA4-38602F4B628B}"/>
              </a:ext>
            </a:extLst>
          </p:cNvPr>
          <p:cNvSpPr txBox="1"/>
          <p:nvPr/>
        </p:nvSpPr>
        <p:spPr>
          <a:xfrm>
            <a:off x="1653235" y="4916728"/>
            <a:ext cx="5210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blat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CEB38AF-621D-4254-AA00-8C5849B164DF}"/>
              </a:ext>
            </a:extLst>
          </p:cNvPr>
          <p:cNvSpPr txBox="1"/>
          <p:nvPr/>
        </p:nvSpPr>
        <p:spPr>
          <a:xfrm>
            <a:off x="3234074" y="4901529"/>
            <a:ext cx="7087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guaret</a:t>
            </a:r>
          </a:p>
        </p:txBody>
      </p:sp>
      <p:cxnSp>
        <p:nvCxnSpPr>
          <p:cNvPr id="16" name="Conector recto de flecha 15">
            <a:extLst>
              <a:ext uri="{FF2B5EF4-FFF2-40B4-BE49-F238E27FC236}">
                <a16:creationId xmlns:a16="http://schemas.microsoft.com/office/drawing/2014/main" id="{B62606AB-25A2-43C2-B6F0-128918688537}"/>
              </a:ext>
            </a:extLst>
          </p:cNvPr>
          <p:cNvCxnSpPr/>
          <p:nvPr/>
        </p:nvCxnSpPr>
        <p:spPr>
          <a:xfrm>
            <a:off x="4313625" y="4588778"/>
            <a:ext cx="453006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Marcador de contenido 2">
            <a:extLst>
              <a:ext uri="{FF2B5EF4-FFF2-40B4-BE49-F238E27FC236}">
                <a16:creationId xmlns:a16="http://schemas.microsoft.com/office/drawing/2014/main" id="{14ADF080-5B80-4079-8F95-6006D0D21897}"/>
              </a:ext>
            </a:extLst>
          </p:cNvPr>
          <p:cNvSpPr txBox="1">
            <a:spLocks/>
          </p:cNvSpPr>
          <p:nvPr/>
        </p:nvSpPr>
        <p:spPr>
          <a:xfrm>
            <a:off x="4766631" y="4233979"/>
            <a:ext cx="4041803" cy="11895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Franklin Gothic Book" panose="020B0503020102020204" pitchFamily="34" charset="0"/>
              <a:buNone/>
            </a:pPr>
            <a:r>
              <a:rPr lang="es-ES" sz="1600">
                <a:sym typeface="Wingdings" panose="05000000000000000000" pitchFamily="2" charset="2"/>
              </a:rPr>
              <a:t>*Deixen descansar la terra perquè es regeneraren els </a:t>
            </a:r>
            <a:r>
              <a:rPr lang="es-ES" sz="1600" b="1">
                <a:sym typeface="Wingdings" panose="05000000000000000000" pitchFamily="2" charset="2"/>
              </a:rPr>
              <a:t>minerals</a:t>
            </a:r>
            <a:r>
              <a:rPr lang="es-ES" sz="1600">
                <a:sym typeface="Wingdings" panose="05000000000000000000" pitchFamily="2" charset="2"/>
              </a:rPr>
              <a:t> que han agafat les plantes.</a:t>
            </a:r>
          </a:p>
          <a:p>
            <a:pPr marL="0" indent="0">
              <a:buFont typeface="Franklin Gothic Book" panose="020B0503020102020204" pitchFamily="34" charset="0"/>
              <a:buNone/>
            </a:pPr>
            <a:r>
              <a:rPr lang="es-ES" sz="1600">
                <a:sym typeface="Wingdings" panose="05000000000000000000" pitchFamily="2" charset="2"/>
              </a:rPr>
              <a:t>*Utilitzen abons.</a:t>
            </a:r>
          </a:p>
        </p:txBody>
      </p:sp>
      <p:sp>
        <p:nvSpPr>
          <p:cNvPr id="22" name="Rectángulo 21">
            <a:extLst>
              <a:ext uri="{FF2B5EF4-FFF2-40B4-BE49-F238E27FC236}">
                <a16:creationId xmlns:a16="http://schemas.microsoft.com/office/drawing/2014/main" id="{9503270D-5E50-4008-85FF-82393FC4FB66}"/>
              </a:ext>
            </a:extLst>
          </p:cNvPr>
          <p:cNvSpPr/>
          <p:nvPr/>
        </p:nvSpPr>
        <p:spPr>
          <a:xfrm>
            <a:off x="3099383" y="5423485"/>
            <a:ext cx="3343013" cy="12646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23" name="Conector recto 22">
            <a:extLst>
              <a:ext uri="{FF2B5EF4-FFF2-40B4-BE49-F238E27FC236}">
                <a16:creationId xmlns:a16="http://schemas.microsoft.com/office/drawing/2014/main" id="{DCB93B61-77AC-4C24-A10A-DCAD682F4696}"/>
              </a:ext>
            </a:extLst>
          </p:cNvPr>
          <p:cNvCxnSpPr>
            <a:stCxn id="22" idx="0"/>
            <a:endCxn id="22" idx="2"/>
          </p:cNvCxnSpPr>
          <p:nvPr/>
        </p:nvCxnSpPr>
        <p:spPr>
          <a:xfrm>
            <a:off x="4770890" y="5423485"/>
            <a:ext cx="0" cy="126463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4" name="CuadroTexto 23">
            <a:extLst>
              <a:ext uri="{FF2B5EF4-FFF2-40B4-BE49-F238E27FC236}">
                <a16:creationId xmlns:a16="http://schemas.microsoft.com/office/drawing/2014/main" id="{6AFD58BA-615C-47C4-93FC-79AB442732C0}"/>
              </a:ext>
            </a:extLst>
          </p:cNvPr>
          <p:cNvSpPr txBox="1"/>
          <p:nvPr/>
        </p:nvSpPr>
        <p:spPr>
          <a:xfrm>
            <a:off x="3588467" y="5880149"/>
            <a:ext cx="72515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guaret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2F0E2328-B49E-4532-858F-2FDF03D37FC8}"/>
              </a:ext>
            </a:extLst>
          </p:cNvPr>
          <p:cNvSpPr txBox="1"/>
          <p:nvPr/>
        </p:nvSpPr>
        <p:spPr>
          <a:xfrm>
            <a:off x="5365343" y="5901913"/>
            <a:ext cx="4825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/>
              <a:t>blat</a:t>
            </a:r>
          </a:p>
        </p:txBody>
      </p:sp>
      <p:sp>
        <p:nvSpPr>
          <p:cNvPr id="26" name="Marcador de contenido 2">
            <a:extLst>
              <a:ext uri="{FF2B5EF4-FFF2-40B4-BE49-F238E27FC236}">
                <a16:creationId xmlns:a16="http://schemas.microsoft.com/office/drawing/2014/main" id="{72CC9345-3B7A-49A1-AC6E-44B652A4431E}"/>
              </a:ext>
            </a:extLst>
          </p:cNvPr>
          <p:cNvSpPr txBox="1">
            <a:spLocks/>
          </p:cNvSpPr>
          <p:nvPr/>
        </p:nvSpPr>
        <p:spPr>
          <a:xfrm>
            <a:off x="1163273" y="1192638"/>
            <a:ext cx="10935050" cy="3020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>
                <a:sym typeface="Wingdings" panose="05000000000000000000" pitchFamily="2" charset="2"/>
              </a:rPr>
              <a:t>Llauradors lliures: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propietaris de la terra que lloguen (mansos) del senyor feudal.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no estaven subjectes a cap senyor: podien casar-se, abandonar el feu, dedicar-se a un ofici...</a:t>
            </a:r>
          </a:p>
          <a:p>
            <a:r>
              <a:rPr lang="es-ES" b="1">
                <a:sym typeface="Wingdings" panose="05000000000000000000" pitchFamily="2" charset="2"/>
              </a:rPr>
              <a:t>Serfs: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treballaven terres d’un senyor (no les podien llogar).</a:t>
            </a:r>
          </a:p>
          <a:p>
            <a:pPr lvl="1"/>
            <a:r>
              <a:rPr lang="es-ES" i="0">
                <a:sym typeface="Wingdings" panose="05000000000000000000" pitchFamily="2" charset="2"/>
              </a:rPr>
              <a:t>no tenien llibertat personal (necessitaven permís del senyor per casar-se, abandonar el terreny, etc).</a:t>
            </a:r>
          </a:p>
        </p:txBody>
      </p:sp>
    </p:spTree>
    <p:extLst>
      <p:ext uri="{BB962C8B-B14F-4D97-AF65-F5344CB8AC3E}">
        <p14:creationId xmlns:p14="http://schemas.microsoft.com/office/powerpoint/2010/main" val="1333684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7C26C3D-B464-4464-A8B6-5A86CE347F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57037591"/>
              </p:ext>
            </p:extLst>
          </p:nvPr>
        </p:nvGraphicFramePr>
        <p:xfrm>
          <a:off x="2451449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2E20129A-B289-43A6-95B4-C5E4C30164AE}"/>
              </a:ext>
            </a:extLst>
          </p:cNvPr>
          <p:cNvSpPr/>
          <p:nvPr/>
        </p:nvSpPr>
        <p:spPr>
          <a:xfrm>
            <a:off x="8682605" y="719666"/>
            <a:ext cx="1896844" cy="12265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S. 5-</a:t>
            </a:r>
          </a:p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-S. 9</a:t>
            </a:r>
          </a:p>
        </p:txBody>
      </p:sp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D6E26289-0D11-4A8A-9652-8190F0CD231B}"/>
              </a:ext>
            </a:extLst>
          </p:cNvPr>
          <p:cNvSpPr/>
          <p:nvPr/>
        </p:nvSpPr>
        <p:spPr>
          <a:xfrm>
            <a:off x="8691926" y="2465974"/>
            <a:ext cx="1896844" cy="12265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S. 9-</a:t>
            </a:r>
          </a:p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-S. 12</a:t>
            </a:r>
          </a:p>
        </p:txBody>
      </p:sp>
      <p:sp>
        <p:nvSpPr>
          <p:cNvPr id="5" name="Rectángulo: esquinas redondeadas 4">
            <a:extLst>
              <a:ext uri="{FF2B5EF4-FFF2-40B4-BE49-F238E27FC236}">
                <a16:creationId xmlns:a16="http://schemas.microsoft.com/office/drawing/2014/main" id="{6F508B59-84AB-42EC-B428-28179D721FC2}"/>
              </a:ext>
            </a:extLst>
          </p:cNvPr>
          <p:cNvSpPr/>
          <p:nvPr/>
        </p:nvSpPr>
        <p:spPr>
          <a:xfrm>
            <a:off x="8682605" y="4203893"/>
            <a:ext cx="1896844" cy="1226580"/>
          </a:xfrm>
          <a:prstGeom prst="roundRect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S. 12-</a:t>
            </a:r>
          </a:p>
          <a:p>
            <a:pPr algn="ctr"/>
            <a:r>
              <a:rPr lang="es-ES" sz="3200" b="1">
                <a:solidFill>
                  <a:schemeClr val="accent1">
                    <a:lumMod val="50000"/>
                  </a:schemeClr>
                </a:solidFill>
              </a:rPr>
              <a:t>-S. 15</a:t>
            </a:r>
          </a:p>
        </p:txBody>
      </p:sp>
      <p:sp>
        <p:nvSpPr>
          <p:cNvPr id="6" name="Medio marco 5">
            <a:extLst>
              <a:ext uri="{FF2B5EF4-FFF2-40B4-BE49-F238E27FC236}">
                <a16:creationId xmlns:a16="http://schemas.microsoft.com/office/drawing/2014/main" id="{A0112EB6-8D62-46E9-A892-104054D512D8}"/>
              </a:ext>
            </a:extLst>
          </p:cNvPr>
          <p:cNvSpPr/>
          <p:nvPr/>
        </p:nvSpPr>
        <p:spPr>
          <a:xfrm>
            <a:off x="1788718" y="268449"/>
            <a:ext cx="8405769" cy="775788"/>
          </a:xfrm>
          <a:prstGeom prst="halfFrame">
            <a:avLst>
              <a:gd name="adj1" fmla="val 33333"/>
              <a:gd name="adj2" fmla="val 2035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917C6425-66E2-4DDA-8EE5-7729B2BD34F4}"/>
              </a:ext>
            </a:extLst>
          </p:cNvPr>
          <p:cNvSpPr txBox="1"/>
          <p:nvPr/>
        </p:nvSpPr>
        <p:spPr>
          <a:xfrm>
            <a:off x="1823484" y="201336"/>
            <a:ext cx="4646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Caiguda de l’Imperi Romà d’Occident: 476 d.C</a:t>
            </a:r>
          </a:p>
        </p:txBody>
      </p:sp>
      <p:sp>
        <p:nvSpPr>
          <p:cNvPr id="8" name="Medio marco 7">
            <a:extLst>
              <a:ext uri="{FF2B5EF4-FFF2-40B4-BE49-F238E27FC236}">
                <a16:creationId xmlns:a16="http://schemas.microsoft.com/office/drawing/2014/main" id="{CF60604B-F220-4A2D-9826-0F41D4FAD06D}"/>
              </a:ext>
            </a:extLst>
          </p:cNvPr>
          <p:cNvSpPr/>
          <p:nvPr/>
        </p:nvSpPr>
        <p:spPr>
          <a:xfrm rot="10800000">
            <a:off x="1893115" y="5682919"/>
            <a:ext cx="8405769" cy="775788"/>
          </a:xfrm>
          <a:prstGeom prst="halfFrame">
            <a:avLst>
              <a:gd name="adj1" fmla="val 33333"/>
              <a:gd name="adj2" fmla="val 20357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534E4C2E-6FB4-47C8-ADE2-5BB1C01B70FD}"/>
              </a:ext>
            </a:extLst>
          </p:cNvPr>
          <p:cNvSpPr txBox="1"/>
          <p:nvPr/>
        </p:nvSpPr>
        <p:spPr>
          <a:xfrm>
            <a:off x="4887288" y="6138333"/>
            <a:ext cx="54293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Caiguda de l’Imperi Romà d’Orient (Bizanci): 1453 d.C</a:t>
            </a:r>
          </a:p>
        </p:txBody>
      </p:sp>
    </p:spTree>
    <p:extLst>
      <p:ext uri="{BB962C8B-B14F-4D97-AF65-F5344CB8AC3E}">
        <p14:creationId xmlns:p14="http://schemas.microsoft.com/office/powerpoint/2010/main" val="326094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A59130-F156-4C67-94FF-A18C56E11B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1924" y="247650"/>
            <a:ext cx="9601200" cy="893253"/>
          </a:xfrm>
        </p:spPr>
        <p:txBody>
          <a:bodyPr/>
          <a:lstStyle/>
          <a:p>
            <a:r>
              <a:rPr lang="es-ES" b="1"/>
              <a:t>On i quan ens trobem?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28D603D-A665-429D-AC6E-C296224F44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1924" y="1227364"/>
            <a:ext cx="4443984" cy="579176"/>
          </a:xfrm>
        </p:spPr>
        <p:txBody>
          <a:bodyPr/>
          <a:lstStyle/>
          <a:p>
            <a:r>
              <a:rPr lang="es-ES" b="1"/>
              <a:t>Ubicació al mapa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6DAA8B5-487E-4927-ACB4-B46447B64E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11924" y="1946971"/>
            <a:ext cx="4443984" cy="579177"/>
          </a:xfrm>
        </p:spPr>
        <p:txBody>
          <a:bodyPr/>
          <a:lstStyle/>
          <a:p>
            <a:r>
              <a:rPr lang="es-ES"/>
              <a:t>Europa Central i Occidental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5EFB4AB4-8AA0-4610-A044-18B6C5C7102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162"/>
          <a:stretch/>
        </p:blipFill>
        <p:spPr>
          <a:xfrm>
            <a:off x="2078332" y="2526148"/>
            <a:ext cx="2260862" cy="198819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2F9DAC2E-4DC6-49DD-A4B8-8756F86BFB5C}"/>
              </a:ext>
            </a:extLst>
          </p:cNvPr>
          <p:cNvSpPr txBox="1">
            <a:spLocks/>
          </p:cNvSpPr>
          <p:nvPr/>
        </p:nvSpPr>
        <p:spPr>
          <a:xfrm>
            <a:off x="6950056" y="1227364"/>
            <a:ext cx="4443984" cy="57917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marL="0" indent="0" algn="l" defTabSz="914400" rtl="0" eaLnBrk="1" latinLnBrk="0" hangingPunct="1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3000" b="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2000" b="1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8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600" b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b="1"/>
              <a:t>Situació cronològica</a:t>
            </a:r>
          </a:p>
        </p:txBody>
      </p:sp>
      <p:sp>
        <p:nvSpPr>
          <p:cNvPr id="9" name="Marcador de contenido 3">
            <a:extLst>
              <a:ext uri="{FF2B5EF4-FFF2-40B4-BE49-F238E27FC236}">
                <a16:creationId xmlns:a16="http://schemas.microsoft.com/office/drawing/2014/main" id="{97099943-BC61-412F-86F5-5AD779B9A8C7}"/>
              </a:ext>
            </a:extLst>
          </p:cNvPr>
          <p:cNvSpPr txBox="1">
            <a:spLocks/>
          </p:cNvSpPr>
          <p:nvPr/>
        </p:nvSpPr>
        <p:spPr>
          <a:xfrm>
            <a:off x="6950056" y="1946971"/>
            <a:ext cx="4443984" cy="5791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/>
              <a:t>PLENA EDAT MITJANA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BAF60FA1-CA7C-4625-A86E-A847325DC17B}"/>
              </a:ext>
            </a:extLst>
          </p:cNvPr>
          <p:cNvSpPr/>
          <p:nvPr/>
        </p:nvSpPr>
        <p:spPr>
          <a:xfrm>
            <a:off x="6125754" y="3000239"/>
            <a:ext cx="5268286" cy="85752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/>
              <a:t>Plena edat mitjana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3CA48190-CD9E-482E-8E72-E774A7789C2D}"/>
              </a:ext>
            </a:extLst>
          </p:cNvPr>
          <p:cNvSpPr txBox="1"/>
          <p:nvPr/>
        </p:nvSpPr>
        <p:spPr>
          <a:xfrm>
            <a:off x="5929433" y="3837908"/>
            <a:ext cx="5661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S. 9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5B4C5B6-6194-4A5B-9253-D753794DC7C8}"/>
              </a:ext>
            </a:extLst>
          </p:cNvPr>
          <p:cNvSpPr txBox="1"/>
          <p:nvPr/>
        </p:nvSpPr>
        <p:spPr>
          <a:xfrm>
            <a:off x="11066302" y="3847972"/>
            <a:ext cx="700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S. 12</a:t>
            </a:r>
          </a:p>
        </p:txBody>
      </p:sp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C61D5B9C-38E3-4F0F-96C7-2657FBCACFBC}"/>
              </a:ext>
            </a:extLst>
          </p:cNvPr>
          <p:cNvCxnSpPr>
            <a:cxnSpLocks/>
          </p:cNvCxnSpPr>
          <p:nvPr/>
        </p:nvCxnSpPr>
        <p:spPr>
          <a:xfrm>
            <a:off x="6157799" y="3827844"/>
            <a:ext cx="5236240" cy="10064"/>
          </a:xfrm>
          <a:prstGeom prst="line">
            <a:avLst/>
          </a:prstGeom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Elipse 11">
            <a:extLst>
              <a:ext uri="{FF2B5EF4-FFF2-40B4-BE49-F238E27FC236}">
                <a16:creationId xmlns:a16="http://schemas.microsoft.com/office/drawing/2014/main" id="{3A54740F-E731-45B5-AF58-8D7E03009BCD}"/>
              </a:ext>
            </a:extLst>
          </p:cNvPr>
          <p:cNvSpPr/>
          <p:nvPr/>
        </p:nvSpPr>
        <p:spPr>
          <a:xfrm>
            <a:off x="6103075" y="3783911"/>
            <a:ext cx="109449" cy="1079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Elipse 12">
            <a:extLst>
              <a:ext uri="{FF2B5EF4-FFF2-40B4-BE49-F238E27FC236}">
                <a16:creationId xmlns:a16="http://schemas.microsoft.com/office/drawing/2014/main" id="{4528471A-4F69-451A-A68A-E62D45AE6163}"/>
              </a:ext>
            </a:extLst>
          </p:cNvPr>
          <p:cNvSpPr/>
          <p:nvPr/>
        </p:nvSpPr>
        <p:spPr>
          <a:xfrm>
            <a:off x="11339315" y="3793975"/>
            <a:ext cx="109449" cy="107995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8" name="Marcador de contenido 3">
            <a:extLst>
              <a:ext uri="{FF2B5EF4-FFF2-40B4-BE49-F238E27FC236}">
                <a16:creationId xmlns:a16="http://schemas.microsoft.com/office/drawing/2014/main" id="{0DB5F8DF-7291-460E-B5C9-2918945DC41C}"/>
              </a:ext>
            </a:extLst>
          </p:cNvPr>
          <p:cNvSpPr txBox="1">
            <a:spLocks/>
          </p:cNvSpPr>
          <p:nvPr/>
        </p:nvSpPr>
        <p:spPr>
          <a:xfrm>
            <a:off x="7323151" y="2361171"/>
            <a:ext cx="4443984" cy="579177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1800"/>
              <a:t>Feudalisme</a:t>
            </a:r>
          </a:p>
          <a:p>
            <a:r>
              <a:rPr lang="es-ES" sz="1800"/>
              <a:t>Consolidació poder de l’Església</a:t>
            </a:r>
          </a:p>
        </p:txBody>
      </p:sp>
    </p:spTree>
    <p:extLst>
      <p:ext uri="{BB962C8B-B14F-4D97-AF65-F5344CB8AC3E}">
        <p14:creationId xmlns:p14="http://schemas.microsoft.com/office/powerpoint/2010/main" val="89013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5D9B16-ACA2-4969-B9C2-46908D3158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538" y="207627"/>
            <a:ext cx="10909884" cy="874553"/>
          </a:xfrm>
        </p:spPr>
        <p:txBody>
          <a:bodyPr>
            <a:normAutofit/>
          </a:bodyPr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 què es va enfortir el sistema feudal?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CD9B9-B5F2-4C98-A205-3EF7ECB3C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45764"/>
            <a:ext cx="9601200" cy="1463253"/>
          </a:xfrm>
        </p:spPr>
        <p:txBody>
          <a:bodyPr/>
          <a:lstStyle/>
          <a:p>
            <a:r>
              <a:rPr lang="es-ES"/>
              <a:t>L’</a:t>
            </a:r>
            <a:r>
              <a:rPr lang="es-ES" b="1"/>
              <a:t>expansió del feudalisme </a:t>
            </a:r>
            <a:r>
              <a:rPr lang="es-ES"/>
              <a:t>va ser afavorit per:</a:t>
            </a:r>
          </a:p>
          <a:p>
            <a:pPr lvl="1"/>
            <a:r>
              <a:rPr lang="es-ES" i="0"/>
              <a:t>Caiguda imperi Carlemany</a:t>
            </a:r>
          </a:p>
          <a:p>
            <a:pPr lvl="1"/>
            <a:r>
              <a:rPr lang="es-ES" i="0"/>
              <a:t>Invasions que arrasaren Europa: segles 9-10</a:t>
            </a:r>
          </a:p>
        </p:txBody>
      </p:sp>
    </p:spTree>
    <p:extLst>
      <p:ext uri="{BB962C8B-B14F-4D97-AF65-F5344CB8AC3E}">
        <p14:creationId xmlns:p14="http://schemas.microsoft.com/office/powerpoint/2010/main" val="1035204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societat feudal/estamental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CB6E-5F95-4D16-9523-7A151B20D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1103152"/>
            <a:ext cx="9601200" cy="5431872"/>
          </a:xfrm>
        </p:spPr>
        <p:txBody>
          <a:bodyPr>
            <a:normAutofit lnSpcReduction="10000"/>
          </a:bodyPr>
          <a:lstStyle/>
          <a:p>
            <a:r>
              <a:rPr lang="es-ES" sz="1600"/>
              <a:t>A partir del </a:t>
            </a:r>
            <a:r>
              <a:rPr lang="es-ES" sz="1600" b="1"/>
              <a:t>segle 9 </a:t>
            </a:r>
            <a:r>
              <a:rPr lang="es-ES" sz="1600"/>
              <a:t>hi han noves </a:t>
            </a:r>
            <a:r>
              <a:rPr lang="es-ES" sz="1600" b="1"/>
              <a:t>invasions</a:t>
            </a:r>
            <a:r>
              <a:rPr lang="es-ES" sz="1600"/>
              <a:t> a </a:t>
            </a:r>
            <a:r>
              <a:rPr lang="es-ES" sz="1600" b="1"/>
              <a:t>Europa</a:t>
            </a:r>
            <a:r>
              <a:rPr lang="es-ES" sz="1600"/>
              <a:t>.</a:t>
            </a:r>
          </a:p>
          <a:p>
            <a:r>
              <a:rPr lang="es-ES" sz="1600"/>
              <a:t>Els nobles augmenten els seus exèrcits </a:t>
            </a:r>
            <a:r>
              <a:rPr lang="es-ES" sz="1600">
                <a:sym typeface="Wingdings" panose="05000000000000000000" pitchFamily="2" charset="2"/>
              </a:rPr>
              <a:t> defensa població:</a:t>
            </a:r>
          </a:p>
          <a:p>
            <a:pPr lvl="1"/>
            <a:r>
              <a:rPr lang="es-ES" sz="1600" i="0">
                <a:sym typeface="Wingdings" panose="05000000000000000000" pitchFamily="2" charset="2"/>
              </a:rPr>
              <a:t>més poder</a:t>
            </a:r>
          </a:p>
          <a:p>
            <a:pPr lvl="1"/>
            <a:r>
              <a:rPr lang="es-ES" sz="1600" i="0">
                <a:sym typeface="Wingdings" panose="05000000000000000000" pitchFamily="2" charset="2"/>
              </a:rPr>
              <a:t>desequilibrant sistema de fidelitats (Carlemany)</a:t>
            </a:r>
          </a:p>
          <a:p>
            <a:r>
              <a:rPr lang="es-ES" sz="1600" i="0">
                <a:sym typeface="Wingdings" panose="05000000000000000000" pitchFamily="2" charset="2"/>
              </a:rPr>
              <a:t>Els </a:t>
            </a:r>
            <a:r>
              <a:rPr lang="es-ES" sz="1600" b="1" i="0">
                <a:sym typeface="Wingdings" panose="05000000000000000000" pitchFamily="2" charset="2"/>
              </a:rPr>
              <a:t>reis depenen de l’exèrcit dels nobles</a:t>
            </a:r>
            <a:r>
              <a:rPr lang="es-ES" sz="1600" i="0">
                <a:sym typeface="Wingdings" panose="05000000000000000000" pitchFamily="2" charset="2"/>
              </a:rPr>
              <a:t> i ja no poden reclamar les seues terres perquè s’han convertit en </a:t>
            </a:r>
            <a:r>
              <a:rPr lang="es-ES" sz="1600" b="1" i="0">
                <a:sym typeface="Wingdings" panose="05000000000000000000" pitchFamily="2" charset="2"/>
              </a:rPr>
              <a:t>hereditàries</a:t>
            </a:r>
            <a:r>
              <a:rPr lang="es-ES" sz="1600" i="0">
                <a:sym typeface="Wingdings" panose="05000000000000000000" pitchFamily="2" charset="2"/>
              </a:rPr>
              <a:t>.</a:t>
            </a:r>
          </a:p>
          <a:p>
            <a:r>
              <a:rPr lang="es-ES" sz="1600">
                <a:sym typeface="Wingdings" panose="05000000000000000000" pitchFamily="2" charset="2"/>
              </a:rPr>
              <a:t>Els nobles podien:</a:t>
            </a:r>
          </a:p>
          <a:p>
            <a:pPr lvl="1"/>
            <a:r>
              <a:rPr lang="es-ES" sz="1600" i="0">
                <a:sym typeface="Wingdings" panose="05000000000000000000" pitchFamily="2" charset="2"/>
              </a:rPr>
              <a:t>construir castells</a:t>
            </a:r>
          </a:p>
          <a:p>
            <a:pPr lvl="1"/>
            <a:r>
              <a:rPr lang="es-ES" sz="1600" i="0">
                <a:sym typeface="Wingdings" panose="05000000000000000000" pitchFamily="2" charset="2"/>
              </a:rPr>
              <a:t>mantenir un exèrcit</a:t>
            </a:r>
          </a:p>
          <a:p>
            <a:r>
              <a:rPr lang="es-ES" sz="1600" i="0">
                <a:sym typeface="Wingdings" panose="05000000000000000000" pitchFamily="2" charset="2"/>
              </a:rPr>
              <a:t>Religió </a:t>
            </a:r>
            <a:r>
              <a:rPr lang="es-ES" sz="1600" b="1" i="0">
                <a:sym typeface="Wingdings" panose="05000000000000000000" pitchFamily="2" charset="2"/>
              </a:rPr>
              <a:t>católica</a:t>
            </a:r>
          </a:p>
          <a:p>
            <a:r>
              <a:rPr lang="es-ES" sz="1700"/>
              <a:t>Els </a:t>
            </a:r>
            <a:r>
              <a:rPr lang="es-ES" sz="1700" u="sng"/>
              <a:t>reis</a:t>
            </a:r>
            <a:r>
              <a:rPr lang="es-ES" sz="1700"/>
              <a:t> van convertir als </a:t>
            </a:r>
            <a:r>
              <a:rPr lang="es-ES" sz="1700" u="sng"/>
              <a:t>nobles</a:t>
            </a:r>
            <a:r>
              <a:rPr lang="es-ES" sz="1700"/>
              <a:t> en </a:t>
            </a:r>
            <a:r>
              <a:rPr lang="es-ES" sz="1700" b="1"/>
              <a:t>vassalls</a:t>
            </a:r>
            <a:r>
              <a:rPr lang="es-ES" sz="1700"/>
              <a:t> seus i feren un intercanvi:</a:t>
            </a:r>
          </a:p>
          <a:p>
            <a:pPr lvl="1"/>
            <a:r>
              <a:rPr lang="es-ES" sz="1700" i="0"/>
              <a:t>noblesa: </a:t>
            </a:r>
            <a:r>
              <a:rPr lang="es-ES" sz="1700" b="1" i="0"/>
              <a:t>ajuda militar</a:t>
            </a:r>
          </a:p>
          <a:p>
            <a:pPr lvl="1"/>
            <a:r>
              <a:rPr lang="es-ES" sz="1700" i="0"/>
              <a:t>reis: </a:t>
            </a:r>
            <a:r>
              <a:rPr lang="es-ES" sz="1700" b="1" i="0"/>
              <a:t>feu</a:t>
            </a:r>
            <a:endParaRPr lang="es-ES" sz="1700" i="0"/>
          </a:p>
          <a:p>
            <a:r>
              <a:rPr lang="es-ES" sz="1700"/>
              <a:t>Els </a:t>
            </a:r>
            <a:r>
              <a:rPr lang="es-ES" sz="1700" u="sng"/>
              <a:t>nobles</a:t>
            </a:r>
            <a:r>
              <a:rPr lang="es-ES" sz="1700"/>
              <a:t> van convertir als </a:t>
            </a:r>
            <a:r>
              <a:rPr lang="es-ES" sz="1700" u="sng"/>
              <a:t>llauradors</a:t>
            </a:r>
            <a:r>
              <a:rPr lang="es-ES" sz="1700"/>
              <a:t> en </a:t>
            </a:r>
            <a:r>
              <a:rPr lang="es-ES" sz="1700" b="1"/>
              <a:t>serfs</a:t>
            </a:r>
            <a:r>
              <a:rPr lang="es-ES" sz="1700"/>
              <a:t> seus i feren un intercanvi:</a:t>
            </a:r>
          </a:p>
          <a:p>
            <a:pPr lvl="1"/>
            <a:r>
              <a:rPr lang="es-ES" sz="1700" i="0"/>
              <a:t>nobles: </a:t>
            </a:r>
            <a:r>
              <a:rPr lang="es-ES" sz="1700" b="1" i="0"/>
              <a:t>protecció, terres i defensa</a:t>
            </a:r>
          </a:p>
          <a:p>
            <a:pPr lvl="1"/>
            <a:r>
              <a:rPr lang="es-ES" sz="1700" i="0"/>
              <a:t>llauradors: </a:t>
            </a:r>
            <a:r>
              <a:rPr lang="es-ES" sz="1700" b="1" i="0"/>
              <a:t>impostos, treballar terres i ajuda militar </a:t>
            </a:r>
            <a:r>
              <a:rPr lang="es-ES" sz="1700" i="0"/>
              <a:t>(s’ofreïen)</a:t>
            </a:r>
          </a:p>
          <a:p>
            <a:endParaRPr lang="es-ES" sz="1600" i="0">
              <a:sym typeface="Wingdings" panose="05000000000000000000" pitchFamily="2" charset="2"/>
            </a:endParaRP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AE4ADC9-58B1-4AAD-B4C4-080063C94D9D}"/>
              </a:ext>
            </a:extLst>
          </p:cNvPr>
          <p:cNvSpPr txBox="1"/>
          <p:nvPr/>
        </p:nvSpPr>
        <p:spPr>
          <a:xfrm>
            <a:off x="7444920" y="3291405"/>
            <a:ext cx="862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/>
              <a:t>NOBLE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E8D5272-8100-43D9-B5A8-55B60CA79B8A}"/>
              </a:ext>
            </a:extLst>
          </p:cNvPr>
          <p:cNvSpPr txBox="1"/>
          <p:nvPr/>
        </p:nvSpPr>
        <p:spPr>
          <a:xfrm>
            <a:off x="7613468" y="3637436"/>
            <a:ext cx="206968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Protecció militar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Terres per a conrear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Defensa judicial</a:t>
            </a: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82872A03-FF09-4388-A0A6-00A8D1456CE3}"/>
              </a:ext>
            </a:extLst>
          </p:cNvPr>
          <p:cNvSpPr txBox="1"/>
          <p:nvPr/>
        </p:nvSpPr>
        <p:spPr>
          <a:xfrm>
            <a:off x="10000587" y="3270841"/>
            <a:ext cx="18094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b="1"/>
              <a:t>SERFS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3C34D021-FFDF-453F-8D17-8570D3F3EFBC}"/>
              </a:ext>
            </a:extLst>
          </p:cNvPr>
          <p:cNvSpPr txBox="1"/>
          <p:nvPr/>
        </p:nvSpPr>
        <p:spPr>
          <a:xfrm>
            <a:off x="10032519" y="3503439"/>
            <a:ext cx="2733441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Ajuda militar (s’ofreïen)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Impostos:</a:t>
            </a:r>
          </a:p>
          <a:p>
            <a:pPr marL="742950" lvl="1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s-ES" sz="1400"/>
              <a:t>moneda</a:t>
            </a:r>
          </a:p>
          <a:p>
            <a:pPr marL="742950" lvl="1" indent="-285750">
              <a:buClr>
                <a:schemeClr val="tx2"/>
              </a:buClr>
              <a:buFont typeface="Courier New" panose="02070309020205020404" pitchFamily="49" charset="0"/>
              <a:buChar char="o"/>
            </a:pPr>
            <a:r>
              <a:rPr lang="es-ES" sz="1400"/>
              <a:t>collites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 sz="1400"/>
              <a:t>Consell</a:t>
            </a:r>
          </a:p>
        </p:txBody>
      </p:sp>
      <p:sp>
        <p:nvSpPr>
          <p:cNvPr id="14" name="Flecha: curvada hacia arriba 13">
            <a:extLst>
              <a:ext uri="{FF2B5EF4-FFF2-40B4-BE49-F238E27FC236}">
                <a16:creationId xmlns:a16="http://schemas.microsoft.com/office/drawing/2014/main" id="{44422A4A-FD67-4A17-A94E-2C339F18F901}"/>
              </a:ext>
            </a:extLst>
          </p:cNvPr>
          <p:cNvSpPr/>
          <p:nvPr/>
        </p:nvSpPr>
        <p:spPr>
          <a:xfrm>
            <a:off x="8245223" y="4672990"/>
            <a:ext cx="3154017" cy="516907"/>
          </a:xfrm>
          <a:prstGeom prst="curvedUpArrow">
            <a:avLst>
              <a:gd name="adj1" fmla="val 52242"/>
              <a:gd name="adj2" fmla="val 95290"/>
              <a:gd name="adj3" fmla="val 401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5" name="Flecha: curvada hacia arriba 14">
            <a:extLst>
              <a:ext uri="{FF2B5EF4-FFF2-40B4-BE49-F238E27FC236}">
                <a16:creationId xmlns:a16="http://schemas.microsoft.com/office/drawing/2014/main" id="{B0C8EBEC-B31B-45F4-9A09-D619FCAD7F06}"/>
              </a:ext>
            </a:extLst>
          </p:cNvPr>
          <p:cNvSpPr/>
          <p:nvPr/>
        </p:nvSpPr>
        <p:spPr>
          <a:xfrm rot="10631024">
            <a:off x="7630255" y="2760644"/>
            <a:ext cx="3138584" cy="441297"/>
          </a:xfrm>
          <a:prstGeom prst="curvedUpArrow">
            <a:avLst>
              <a:gd name="adj1" fmla="val 40919"/>
              <a:gd name="adj2" fmla="val 106697"/>
              <a:gd name="adj3" fmla="val 405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879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societat feudal/estamental (2)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A5CB6E-5F95-4D16-9523-7A151B20D5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596" y="1103152"/>
            <a:ext cx="9601200" cy="2487336"/>
          </a:xfrm>
        </p:spPr>
        <p:txBody>
          <a:bodyPr>
            <a:normAutofit/>
          </a:bodyPr>
          <a:lstStyle/>
          <a:p>
            <a:r>
              <a:rPr lang="es-ES" sz="1800" i="0">
                <a:sym typeface="Wingdings" panose="05000000000000000000" pitchFamily="2" charset="2"/>
              </a:rPr>
              <a:t>El </a:t>
            </a:r>
            <a:r>
              <a:rPr lang="es-ES" sz="1800" b="1" i="0">
                <a:sym typeface="Wingdings" panose="05000000000000000000" pitchFamily="2" charset="2"/>
              </a:rPr>
              <a:t>vassallatge</a:t>
            </a:r>
            <a:r>
              <a:rPr lang="es-ES" sz="1800" i="0">
                <a:sym typeface="Wingdings" panose="05000000000000000000" pitchFamily="2" charset="2"/>
              </a:rPr>
              <a:t> era un pacte de fidelitat que s’establia en una doble ceremònia:</a:t>
            </a:r>
          </a:p>
          <a:p>
            <a:pPr lvl="1"/>
            <a:r>
              <a:rPr lang="es-ES" sz="1800" b="1" i="0">
                <a:sym typeface="Wingdings" panose="05000000000000000000" pitchFamily="2" charset="2"/>
              </a:rPr>
              <a:t>L’homenatge:</a:t>
            </a:r>
            <a:r>
              <a:rPr lang="es-ES" sz="1800" i="0">
                <a:sym typeface="Wingdings" panose="05000000000000000000" pitchFamily="2" charset="2"/>
              </a:rPr>
              <a:t> el vassall, agenollat, li prometia al rei: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sz="1600" i="0">
                <a:sym typeface="Wingdings" panose="05000000000000000000" pitchFamily="2" charset="2"/>
              </a:rPr>
              <a:t>fidelitat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sz="1600">
                <a:sym typeface="Wingdings" panose="05000000000000000000" pitchFamily="2" charset="2"/>
              </a:rPr>
              <a:t>consell en el govern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s-ES" sz="1600" i="0">
                <a:sym typeface="Wingdings" panose="05000000000000000000" pitchFamily="2" charset="2"/>
              </a:rPr>
              <a:t>ajuda militar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s-ES" sz="1800" b="1" i="0">
                <a:sym typeface="Wingdings" panose="05000000000000000000" pitchFamily="2" charset="2"/>
              </a:rPr>
              <a:t>La investidura:</a:t>
            </a:r>
            <a:r>
              <a:rPr lang="es-ES" sz="1800" i="0">
                <a:sym typeface="Wingdings" panose="05000000000000000000" pitchFamily="2" charset="2"/>
              </a:rPr>
              <a:t> el rei l’entregava un </a:t>
            </a:r>
            <a:r>
              <a:rPr lang="es-ES" sz="1800" i="0" u="sng">
                <a:sym typeface="Wingdings" panose="05000000000000000000" pitchFamily="2" charset="2"/>
              </a:rPr>
              <a:t>feu</a:t>
            </a:r>
            <a:r>
              <a:rPr lang="es-ES" sz="1800" i="0">
                <a:sym typeface="Wingdings" panose="05000000000000000000" pitchFamily="2" charset="2"/>
              </a:rPr>
              <a:t> al vassall perquè el governara i l’explotara econòmicament.</a:t>
            </a:r>
            <a:endParaRPr lang="es-ES" sz="1800" b="1" i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1525415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9BA353-D673-4B3B-AE12-75B44C15D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208327"/>
            <a:ext cx="9601200" cy="782273"/>
          </a:xfrm>
        </p:spPr>
        <p:txBody>
          <a:bodyPr>
            <a:normAutofit/>
          </a:bodyPr>
          <a:lstStyle/>
          <a:p>
            <a:r>
              <a:rPr lang="es-ES" sz="3600" b="1" u="sng">
                <a:solidFill>
                  <a:schemeClr val="accent1"/>
                </a:solidFill>
              </a:rPr>
              <a:t>2-2. </a:t>
            </a:r>
            <a:r>
              <a:rPr lang="es-ES" sz="3600" b="1" u="sng"/>
              <a:t>Resultat dels canvis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F91867F-092C-471F-9AE3-A09B728787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228987"/>
            <a:ext cx="9601200" cy="3581400"/>
          </a:xfrm>
        </p:spPr>
        <p:txBody>
          <a:bodyPr/>
          <a:lstStyle/>
          <a:p>
            <a:r>
              <a:rPr lang="es-ES"/>
              <a:t>Estructura societat medieval:</a:t>
            </a:r>
          </a:p>
          <a:p>
            <a:pPr lvl="1"/>
            <a:r>
              <a:rPr lang="es-ES" b="1" i="0"/>
              <a:t>nobles:</a:t>
            </a:r>
            <a:r>
              <a:rPr lang="es-ES" i="0"/>
              <a:t> guerrejaven</a:t>
            </a:r>
          </a:p>
          <a:p>
            <a:pPr lvl="1"/>
            <a:r>
              <a:rPr lang="es-ES" b="1" i="0"/>
              <a:t>eclesiàtics:</a:t>
            </a:r>
            <a:r>
              <a:rPr lang="es-ES" i="0"/>
              <a:t> resaven</a:t>
            </a:r>
          </a:p>
          <a:p>
            <a:pPr lvl="1"/>
            <a:r>
              <a:rPr lang="es-ES" b="1" i="0"/>
              <a:t>llauradors/artesans:</a:t>
            </a:r>
            <a:r>
              <a:rPr lang="es-ES" i="0"/>
              <a:t> treballaven</a:t>
            </a:r>
            <a:endParaRPr lang="es-ES" b="1" i="0"/>
          </a:p>
        </p:txBody>
      </p:sp>
    </p:spTree>
    <p:extLst>
      <p:ext uri="{BB962C8B-B14F-4D97-AF65-F5344CB8AC3E}">
        <p14:creationId xmlns:p14="http://schemas.microsoft.com/office/powerpoint/2010/main" val="345410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4072"/>
            <a:ext cx="9601200" cy="723550"/>
          </a:xfrm>
        </p:spPr>
        <p:txBody>
          <a:bodyPr/>
          <a:lstStyle/>
          <a:p>
            <a:r>
              <a:rPr lang="es-ES" b="1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</a:t>
            </a:r>
            <a:r>
              <a:rPr lang="es-ES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Organització societat estamental</a:t>
            </a:r>
          </a:p>
        </p:txBody>
      </p:sp>
      <p:sp>
        <p:nvSpPr>
          <p:cNvPr id="10" name="Marcador de contenido 2">
            <a:extLst>
              <a:ext uri="{FF2B5EF4-FFF2-40B4-BE49-F238E27FC236}">
                <a16:creationId xmlns:a16="http://schemas.microsoft.com/office/drawing/2014/main" id="{47BB21CE-5BB1-4501-997E-C757ED38B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7392" y="1153330"/>
            <a:ext cx="9601200" cy="3581400"/>
          </a:xfrm>
        </p:spPr>
        <p:txBody>
          <a:bodyPr/>
          <a:lstStyle/>
          <a:p>
            <a:r>
              <a:rPr lang="es-ES" b="1" i="0"/>
              <a:t>ESTAMENTS PRIVILEGIATS:</a:t>
            </a:r>
          </a:p>
          <a:p>
            <a:pPr lvl="1"/>
            <a:r>
              <a:rPr lang="es-ES" b="1" i="0"/>
              <a:t>nobles</a:t>
            </a:r>
            <a:endParaRPr lang="es-ES" i="0"/>
          </a:p>
          <a:p>
            <a:pPr lvl="1"/>
            <a:r>
              <a:rPr lang="es-ES" b="1" i="0"/>
              <a:t>clergat</a:t>
            </a:r>
          </a:p>
          <a:p>
            <a:pPr lvl="1"/>
            <a:endParaRPr lang="es-ES" b="1" i="0"/>
          </a:p>
          <a:p>
            <a:pPr lvl="1"/>
            <a:endParaRPr lang="es-ES" b="1" i="0"/>
          </a:p>
          <a:p>
            <a:r>
              <a:rPr lang="es-ES" b="1"/>
              <a:t>ESTAMENTS NO PRIVILEGIATS:</a:t>
            </a:r>
          </a:p>
          <a:p>
            <a:pPr lvl="1"/>
            <a:r>
              <a:rPr lang="es-ES" b="1" i="0"/>
              <a:t>llauradors</a:t>
            </a:r>
          </a:p>
          <a:p>
            <a:pPr lvl="1"/>
            <a:r>
              <a:rPr lang="es-ES" b="1" i="0"/>
              <a:t>artesans</a:t>
            </a:r>
          </a:p>
        </p:txBody>
      </p:sp>
      <p:sp>
        <p:nvSpPr>
          <p:cNvPr id="3" name="Cerrar llave 2">
            <a:extLst>
              <a:ext uri="{FF2B5EF4-FFF2-40B4-BE49-F238E27FC236}">
                <a16:creationId xmlns:a16="http://schemas.microsoft.com/office/drawing/2014/main" id="{C9934786-8304-484D-BA24-247052DFB6D9}"/>
              </a:ext>
            </a:extLst>
          </p:cNvPr>
          <p:cNvSpPr/>
          <p:nvPr/>
        </p:nvSpPr>
        <p:spPr>
          <a:xfrm>
            <a:off x="2999809" y="1660864"/>
            <a:ext cx="45719" cy="57045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6F9549C6-BC24-491D-B3B4-D77AC91DDEF0}"/>
              </a:ext>
            </a:extLst>
          </p:cNvPr>
          <p:cNvSpPr txBox="1"/>
          <p:nvPr/>
        </p:nvSpPr>
        <p:spPr>
          <a:xfrm>
            <a:off x="3045528" y="1568585"/>
            <a:ext cx="306853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són la minoría</a:t>
            </a:r>
          </a:p>
          <a:p>
            <a:pPr marL="285750" indent="-285750">
              <a:buClr>
                <a:schemeClr val="tx2"/>
              </a:buClr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tenen majoria terra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no treballaven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no pagaven impostos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ostentaven als alts càrrecs</a:t>
            </a:r>
          </a:p>
        </p:txBody>
      </p:sp>
      <p:sp>
        <p:nvSpPr>
          <p:cNvPr id="13" name="Cerrar llave 12">
            <a:extLst>
              <a:ext uri="{FF2B5EF4-FFF2-40B4-BE49-F238E27FC236}">
                <a16:creationId xmlns:a16="http://schemas.microsoft.com/office/drawing/2014/main" id="{AA52A001-6E23-4DC7-B208-76E22F20BB91}"/>
              </a:ext>
            </a:extLst>
          </p:cNvPr>
          <p:cNvSpPr/>
          <p:nvPr/>
        </p:nvSpPr>
        <p:spPr>
          <a:xfrm>
            <a:off x="3311600" y="3588317"/>
            <a:ext cx="45719" cy="570452"/>
          </a:xfrm>
          <a:prstGeom prst="rightBrac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49F67B83-2F87-40D1-ABE2-FD0F6C122937}"/>
              </a:ext>
            </a:extLst>
          </p:cNvPr>
          <p:cNvSpPr txBox="1"/>
          <p:nvPr/>
        </p:nvSpPr>
        <p:spPr>
          <a:xfrm>
            <a:off x="3441209" y="3521655"/>
            <a:ext cx="471885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són la majoria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mantener als altres estaments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no tenien drets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pagaven impostos (pel rei i senyors feudals)</a:t>
            </a:r>
          </a:p>
        </p:txBody>
      </p:sp>
      <p:sp>
        <p:nvSpPr>
          <p:cNvPr id="5" name="Cerrar llave 4">
            <a:extLst>
              <a:ext uri="{FF2B5EF4-FFF2-40B4-BE49-F238E27FC236}">
                <a16:creationId xmlns:a16="http://schemas.microsoft.com/office/drawing/2014/main" id="{BB03E8E0-0E9C-47BA-B0CE-CEECE037B006}"/>
              </a:ext>
            </a:extLst>
          </p:cNvPr>
          <p:cNvSpPr/>
          <p:nvPr/>
        </p:nvSpPr>
        <p:spPr>
          <a:xfrm>
            <a:off x="8052196" y="1100549"/>
            <a:ext cx="107869" cy="3686962"/>
          </a:xfrm>
          <a:prstGeom prst="righ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08E2C31-EEF9-495E-B9F8-7ED275461B53}"/>
              </a:ext>
            </a:extLst>
          </p:cNvPr>
          <p:cNvSpPr txBox="1"/>
          <p:nvPr/>
        </p:nvSpPr>
        <p:spPr>
          <a:xfrm>
            <a:off x="8160065" y="2470471"/>
            <a:ext cx="401250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>
                <a:solidFill>
                  <a:schemeClr val="tx2"/>
                </a:solidFill>
              </a:rPr>
              <a:t>Grups socials tancats: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pertanys al estament on has naiscut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ES">
                <a:solidFill>
                  <a:schemeClr val="tx2"/>
                </a:solidFill>
              </a:rPr>
              <a:t>per tota la vida (no pots canviar)</a:t>
            </a:r>
          </a:p>
        </p:txBody>
      </p:sp>
    </p:spTree>
    <p:extLst>
      <p:ext uri="{BB962C8B-B14F-4D97-AF65-F5344CB8AC3E}">
        <p14:creationId xmlns:p14="http://schemas.microsoft.com/office/powerpoint/2010/main" val="1788743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480105-0B61-419D-909E-7962CE877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6374" y="129088"/>
            <a:ext cx="9601200" cy="723550"/>
          </a:xfrm>
        </p:spPr>
        <p:txBody>
          <a:bodyPr>
            <a:normAutofit/>
          </a:bodyPr>
          <a:lstStyle/>
          <a:p>
            <a:r>
              <a:rPr lang="es-ES" sz="3600" b="1" u="sng">
                <a:solidFill>
                  <a:schemeClr val="accent1"/>
                </a:solidFill>
              </a:rPr>
              <a:t>3-1. </a:t>
            </a:r>
            <a:r>
              <a:rPr lang="es-ES" sz="3600" b="1" u="sng"/>
              <a:t>Cargs de la societat feudal</a:t>
            </a:r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id="{E675902E-8C8D-4619-A78E-31A4748C7C3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95416443"/>
              </p:ext>
            </p:extLst>
          </p:nvPr>
        </p:nvGraphicFramePr>
        <p:xfrm>
          <a:off x="2108200" y="897622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CuadroTexto 15">
            <a:extLst>
              <a:ext uri="{FF2B5EF4-FFF2-40B4-BE49-F238E27FC236}">
                <a16:creationId xmlns:a16="http://schemas.microsoft.com/office/drawing/2014/main" id="{5153F63C-B68D-4013-8ECD-64553741FE68}"/>
              </a:ext>
            </a:extLst>
          </p:cNvPr>
          <p:cNvSpPr txBox="1"/>
          <p:nvPr/>
        </p:nvSpPr>
        <p:spPr>
          <a:xfrm>
            <a:off x="1955800" y="1979801"/>
            <a:ext cx="1160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/>
              <a:t>marginats</a:t>
            </a:r>
          </a:p>
        </p:txBody>
      </p:sp>
      <p:cxnSp>
        <p:nvCxnSpPr>
          <p:cNvPr id="18" name="Conector recto 17">
            <a:extLst>
              <a:ext uri="{FF2B5EF4-FFF2-40B4-BE49-F238E27FC236}">
                <a16:creationId xmlns:a16="http://schemas.microsoft.com/office/drawing/2014/main" id="{02CFFB01-8CE7-42C0-B24F-2D0ED6A88CF7}"/>
              </a:ext>
            </a:extLst>
          </p:cNvPr>
          <p:cNvCxnSpPr/>
          <p:nvPr/>
        </p:nvCxnSpPr>
        <p:spPr>
          <a:xfrm flipH="1">
            <a:off x="3833769" y="3606955"/>
            <a:ext cx="45720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CuadroTexto 18">
            <a:extLst>
              <a:ext uri="{FF2B5EF4-FFF2-40B4-BE49-F238E27FC236}">
                <a16:creationId xmlns:a16="http://schemas.microsoft.com/office/drawing/2014/main" id="{A58E560A-628A-49C4-B460-935D5F6143F7}"/>
              </a:ext>
            </a:extLst>
          </p:cNvPr>
          <p:cNvSpPr txBox="1"/>
          <p:nvPr/>
        </p:nvSpPr>
        <p:spPr>
          <a:xfrm>
            <a:off x="10478163" y="1979800"/>
            <a:ext cx="1233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privilegiats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731C394B-4221-4B76-8B87-312CD80DE9C2}"/>
              </a:ext>
            </a:extLst>
          </p:cNvPr>
          <p:cNvSpPr txBox="1"/>
          <p:nvPr/>
        </p:nvSpPr>
        <p:spPr>
          <a:xfrm>
            <a:off x="10478163" y="4819794"/>
            <a:ext cx="1537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/>
              <a:t>no privilegiats</a:t>
            </a:r>
          </a:p>
        </p:txBody>
      </p:sp>
      <p:sp>
        <p:nvSpPr>
          <p:cNvPr id="21" name="Cerrar corchete 20">
            <a:extLst>
              <a:ext uri="{FF2B5EF4-FFF2-40B4-BE49-F238E27FC236}">
                <a16:creationId xmlns:a16="http://schemas.microsoft.com/office/drawing/2014/main" id="{4D434182-BD19-4DFA-BBF2-5B7E88BDFF14}"/>
              </a:ext>
            </a:extLst>
          </p:cNvPr>
          <p:cNvSpPr/>
          <p:nvPr/>
        </p:nvSpPr>
        <p:spPr>
          <a:xfrm>
            <a:off x="10236200" y="852638"/>
            <a:ext cx="152285" cy="2623657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errar corchete 21">
            <a:extLst>
              <a:ext uri="{FF2B5EF4-FFF2-40B4-BE49-F238E27FC236}">
                <a16:creationId xmlns:a16="http://schemas.microsoft.com/office/drawing/2014/main" id="{F203CD9E-1161-4281-BDBF-FAFD2A0C070E}"/>
              </a:ext>
            </a:extLst>
          </p:cNvPr>
          <p:cNvSpPr/>
          <p:nvPr/>
        </p:nvSpPr>
        <p:spPr>
          <a:xfrm>
            <a:off x="10254496" y="3692632"/>
            <a:ext cx="152285" cy="2623657"/>
          </a:xfrm>
          <a:prstGeom prst="rightBracket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8075167"/>
      </p:ext>
    </p:extLst>
  </p:cSld>
  <p:clrMapOvr>
    <a:masterClrMapping/>
  </p:clrMapOvr>
</p:sld>
</file>

<file path=ppt/theme/theme1.xml><?xml version="1.0" encoding="utf-8"?>
<a:theme xmlns:a="http://schemas.openxmlformats.org/drawingml/2006/main" name="Recorte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TM10001105[[fn=Recorte]]</Template>
  <TotalTime>348</TotalTime>
  <Words>1416</Words>
  <Application>Microsoft Office PowerPoint</Application>
  <PresentationFormat>Panorámica</PresentationFormat>
  <Paragraphs>238</Paragraphs>
  <Slides>19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Courier New</vt:lpstr>
      <vt:lpstr>Franklin Gothic Book</vt:lpstr>
      <vt:lpstr>Wingdings</vt:lpstr>
      <vt:lpstr>Recorte</vt:lpstr>
      <vt:lpstr>Examen història: tema 3</vt:lpstr>
      <vt:lpstr>Presentación de PowerPoint</vt:lpstr>
      <vt:lpstr>On i quan ens trobem?</vt:lpstr>
      <vt:lpstr>1. Per què es va enfortir el sistema feudal?</vt:lpstr>
      <vt:lpstr>2. La societat feudal/estamental</vt:lpstr>
      <vt:lpstr>2. La societat feudal/estamental (2)</vt:lpstr>
      <vt:lpstr>2-2. Resultat dels canvis</vt:lpstr>
      <vt:lpstr>3. Organització societat estamental</vt:lpstr>
      <vt:lpstr>3-1. Cargs de la societat feudal</vt:lpstr>
      <vt:lpstr>4. La monarquia</vt:lpstr>
      <vt:lpstr>5. Noblesa i cavallers</vt:lpstr>
      <vt:lpstr>6. L’església</vt:lpstr>
      <vt:lpstr>6. L’església (2)</vt:lpstr>
      <vt:lpstr>6. L’església (3)</vt:lpstr>
      <vt:lpstr>6. L’església (4)</vt:lpstr>
      <vt:lpstr>6. L’església (5)</vt:lpstr>
      <vt:lpstr>7. El senyoriu territorial: FEU</vt:lpstr>
      <vt:lpstr>7. El senyoriu territorial: FEU (2)</vt:lpstr>
      <vt:lpstr>8. Els llauradors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Examen història: tema 3</dc:title>
  <dc:creator>Eva Arnau</dc:creator>
  <cp:lastModifiedBy>Eva Arnau</cp:lastModifiedBy>
  <cp:revision>25</cp:revision>
  <cp:lastPrinted>2021-02-09T17:26:25Z</cp:lastPrinted>
  <dcterms:created xsi:type="dcterms:W3CDTF">2021-02-09T16:54:52Z</dcterms:created>
  <dcterms:modified xsi:type="dcterms:W3CDTF">2021-02-12T18:12:02Z</dcterms:modified>
</cp:coreProperties>
</file>