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32DE54-10B0-467A-B303-C455FF370F0A}" type="doc">
      <dgm:prSet loTypeId="urn:microsoft.com/office/officeart/2005/8/layout/pyramid1" loCatId="pyramid" qsTypeId="urn:microsoft.com/office/officeart/2005/8/quickstyle/simple1" qsCatId="simple" csTypeId="urn:microsoft.com/office/officeart/2005/8/colors/accent2_3" csCatId="accent2" phldr="1"/>
      <dgm:spPr/>
    </dgm:pt>
    <dgm:pt modelId="{A64C3B04-6BD3-4139-B4E0-B8338B95D1DB}">
      <dgm:prSet phldrT="[Texto]"/>
      <dgm:spPr/>
      <dgm:t>
        <a:bodyPr/>
        <a:lstStyle/>
        <a:p>
          <a:r>
            <a:rPr lang="es-ES"/>
            <a:t>V</a:t>
          </a:r>
        </a:p>
      </dgm:t>
    </dgm:pt>
    <dgm:pt modelId="{A0719F78-FBCC-4790-89FD-FB2360C1B1C0}" type="parTrans" cxnId="{CF167674-D80E-4BDC-BB94-EB6F0FAB4A1E}">
      <dgm:prSet/>
      <dgm:spPr/>
      <dgm:t>
        <a:bodyPr/>
        <a:lstStyle/>
        <a:p>
          <a:endParaRPr lang="es-ES"/>
        </a:p>
      </dgm:t>
    </dgm:pt>
    <dgm:pt modelId="{04883802-C60E-48A1-B8EB-DBC3DD7A65DB}" type="sibTrans" cxnId="{CF167674-D80E-4BDC-BB94-EB6F0FAB4A1E}">
      <dgm:prSet/>
      <dgm:spPr/>
      <dgm:t>
        <a:bodyPr/>
        <a:lstStyle/>
        <a:p>
          <a:endParaRPr lang="es-ES"/>
        </a:p>
      </dgm:t>
    </dgm:pt>
    <dgm:pt modelId="{0D29A961-D154-42EB-B440-A9E646664B59}">
      <dgm:prSet phldrT="[Texto]"/>
      <dgm:spPr/>
      <dgm:t>
        <a:bodyPr/>
        <a:lstStyle/>
        <a:p>
          <a:r>
            <a:rPr lang="es-ES"/>
            <a:t>I · R</a:t>
          </a:r>
        </a:p>
      </dgm:t>
    </dgm:pt>
    <dgm:pt modelId="{15144FC7-766E-4887-A37D-E9D2D19F4EDE}" type="parTrans" cxnId="{0971083E-1B01-4662-9CD3-2772CDD42565}">
      <dgm:prSet/>
      <dgm:spPr/>
      <dgm:t>
        <a:bodyPr/>
        <a:lstStyle/>
        <a:p>
          <a:endParaRPr lang="es-ES"/>
        </a:p>
      </dgm:t>
    </dgm:pt>
    <dgm:pt modelId="{46AE2298-46CA-4897-9C87-290BE14521E9}" type="sibTrans" cxnId="{0971083E-1B01-4662-9CD3-2772CDD42565}">
      <dgm:prSet/>
      <dgm:spPr/>
      <dgm:t>
        <a:bodyPr/>
        <a:lstStyle/>
        <a:p>
          <a:endParaRPr lang="es-ES"/>
        </a:p>
      </dgm:t>
    </dgm:pt>
    <dgm:pt modelId="{B305E178-90A7-42F2-97FD-F216E8FEE524}" type="pres">
      <dgm:prSet presAssocID="{9532DE54-10B0-467A-B303-C455FF370F0A}" presName="Name0" presStyleCnt="0">
        <dgm:presLayoutVars>
          <dgm:dir/>
          <dgm:animLvl val="lvl"/>
          <dgm:resizeHandles val="exact"/>
        </dgm:presLayoutVars>
      </dgm:prSet>
      <dgm:spPr/>
    </dgm:pt>
    <dgm:pt modelId="{E81EC1EA-9A00-4E1E-92CE-4699FBA0276D}" type="pres">
      <dgm:prSet presAssocID="{A64C3B04-6BD3-4139-B4E0-B8338B95D1DB}" presName="Name8" presStyleCnt="0"/>
      <dgm:spPr/>
    </dgm:pt>
    <dgm:pt modelId="{92A2AB15-94E5-44D6-B865-467EAB55DFAC}" type="pres">
      <dgm:prSet presAssocID="{A64C3B04-6BD3-4139-B4E0-B8338B95D1DB}" presName="level" presStyleLbl="node1" presStyleIdx="0" presStyleCnt="2">
        <dgm:presLayoutVars>
          <dgm:chMax val="1"/>
          <dgm:bulletEnabled val="1"/>
        </dgm:presLayoutVars>
      </dgm:prSet>
      <dgm:spPr/>
    </dgm:pt>
    <dgm:pt modelId="{293F9AAA-A807-4AC5-96A7-811A4CB04BAA}" type="pres">
      <dgm:prSet presAssocID="{A64C3B04-6BD3-4139-B4E0-B8338B95D1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E276B23-55F5-43F6-B272-334102CD72DC}" type="pres">
      <dgm:prSet presAssocID="{0D29A961-D154-42EB-B440-A9E646664B59}" presName="Name8" presStyleCnt="0"/>
      <dgm:spPr/>
    </dgm:pt>
    <dgm:pt modelId="{3ACF6218-3CEF-4BF7-89E1-450868453C21}" type="pres">
      <dgm:prSet presAssocID="{0D29A961-D154-42EB-B440-A9E646664B59}" presName="level" presStyleLbl="node1" presStyleIdx="1" presStyleCnt="2" custLinFactNeighborX="-28265" custLinFactNeighborY="-3571">
        <dgm:presLayoutVars>
          <dgm:chMax val="1"/>
          <dgm:bulletEnabled val="1"/>
        </dgm:presLayoutVars>
      </dgm:prSet>
      <dgm:spPr/>
    </dgm:pt>
    <dgm:pt modelId="{53252A44-E7D4-499E-95F5-0D8BDED7C6D9}" type="pres">
      <dgm:prSet presAssocID="{0D29A961-D154-42EB-B440-A9E646664B59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A9506C20-FA14-4326-A5BB-1D5F47989C38}" type="presOf" srcId="{9532DE54-10B0-467A-B303-C455FF370F0A}" destId="{B305E178-90A7-42F2-97FD-F216E8FEE524}" srcOrd="0" destOrd="0" presId="urn:microsoft.com/office/officeart/2005/8/layout/pyramid1"/>
    <dgm:cxn modelId="{9281A432-390A-4AAD-8383-63EEBC2EF2B6}" type="presOf" srcId="{0D29A961-D154-42EB-B440-A9E646664B59}" destId="{53252A44-E7D4-499E-95F5-0D8BDED7C6D9}" srcOrd="1" destOrd="0" presId="urn:microsoft.com/office/officeart/2005/8/layout/pyramid1"/>
    <dgm:cxn modelId="{0971083E-1B01-4662-9CD3-2772CDD42565}" srcId="{9532DE54-10B0-467A-B303-C455FF370F0A}" destId="{0D29A961-D154-42EB-B440-A9E646664B59}" srcOrd="1" destOrd="0" parTransId="{15144FC7-766E-4887-A37D-E9D2D19F4EDE}" sibTransId="{46AE2298-46CA-4897-9C87-290BE14521E9}"/>
    <dgm:cxn modelId="{5AE8D571-7FF1-47FE-82C5-9306019ED4D8}" type="presOf" srcId="{A64C3B04-6BD3-4139-B4E0-B8338B95D1DB}" destId="{293F9AAA-A807-4AC5-96A7-811A4CB04BAA}" srcOrd="1" destOrd="0" presId="urn:microsoft.com/office/officeart/2005/8/layout/pyramid1"/>
    <dgm:cxn modelId="{CF167674-D80E-4BDC-BB94-EB6F0FAB4A1E}" srcId="{9532DE54-10B0-467A-B303-C455FF370F0A}" destId="{A64C3B04-6BD3-4139-B4E0-B8338B95D1DB}" srcOrd="0" destOrd="0" parTransId="{A0719F78-FBCC-4790-89FD-FB2360C1B1C0}" sibTransId="{04883802-C60E-48A1-B8EB-DBC3DD7A65DB}"/>
    <dgm:cxn modelId="{254BDDAF-ECF4-4AE7-AA2D-AEA3773C786D}" type="presOf" srcId="{A64C3B04-6BD3-4139-B4E0-B8338B95D1DB}" destId="{92A2AB15-94E5-44D6-B865-467EAB55DFAC}" srcOrd="0" destOrd="0" presId="urn:microsoft.com/office/officeart/2005/8/layout/pyramid1"/>
    <dgm:cxn modelId="{B65514F1-EA8F-4B6F-B801-EE7C6C050798}" type="presOf" srcId="{0D29A961-D154-42EB-B440-A9E646664B59}" destId="{3ACF6218-3CEF-4BF7-89E1-450868453C21}" srcOrd="0" destOrd="0" presId="urn:microsoft.com/office/officeart/2005/8/layout/pyramid1"/>
    <dgm:cxn modelId="{73FAC3E5-42D5-4FF0-823A-20F3F057627B}" type="presParOf" srcId="{B305E178-90A7-42F2-97FD-F216E8FEE524}" destId="{E81EC1EA-9A00-4E1E-92CE-4699FBA0276D}" srcOrd="0" destOrd="0" presId="urn:microsoft.com/office/officeart/2005/8/layout/pyramid1"/>
    <dgm:cxn modelId="{99128A10-CB21-4AC3-8355-6A6E6D14B7D6}" type="presParOf" srcId="{E81EC1EA-9A00-4E1E-92CE-4699FBA0276D}" destId="{92A2AB15-94E5-44D6-B865-467EAB55DFAC}" srcOrd="0" destOrd="0" presId="urn:microsoft.com/office/officeart/2005/8/layout/pyramid1"/>
    <dgm:cxn modelId="{E93A22B2-927D-48FD-8849-B674DCAB5533}" type="presParOf" srcId="{E81EC1EA-9A00-4E1E-92CE-4699FBA0276D}" destId="{293F9AAA-A807-4AC5-96A7-811A4CB04BAA}" srcOrd="1" destOrd="0" presId="urn:microsoft.com/office/officeart/2005/8/layout/pyramid1"/>
    <dgm:cxn modelId="{CEC76260-2D4F-489C-9DC6-1788CD2BD092}" type="presParOf" srcId="{B305E178-90A7-42F2-97FD-F216E8FEE524}" destId="{BE276B23-55F5-43F6-B272-334102CD72DC}" srcOrd="1" destOrd="0" presId="urn:microsoft.com/office/officeart/2005/8/layout/pyramid1"/>
    <dgm:cxn modelId="{212E5DD9-A669-4EFD-96A5-E4DEE708F095}" type="presParOf" srcId="{BE276B23-55F5-43F6-B272-334102CD72DC}" destId="{3ACF6218-3CEF-4BF7-89E1-450868453C21}" srcOrd="0" destOrd="0" presId="urn:microsoft.com/office/officeart/2005/8/layout/pyramid1"/>
    <dgm:cxn modelId="{53DC11CC-AF1C-4CAD-887B-AEF3AC72CB2D}" type="presParOf" srcId="{BE276B23-55F5-43F6-B272-334102CD72DC}" destId="{53252A44-E7D4-499E-95F5-0D8BDED7C6D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A2AB15-94E5-44D6-B865-467EAB55DFAC}">
      <dsp:nvSpPr>
        <dsp:cNvPr id="0" name=""/>
        <dsp:cNvSpPr/>
      </dsp:nvSpPr>
      <dsp:spPr>
        <a:xfrm>
          <a:off x="1142657" y="0"/>
          <a:ext cx="2285314" cy="1409703"/>
        </a:xfrm>
        <a:prstGeom prst="trapezoid">
          <a:avLst>
            <a:gd name="adj" fmla="val 81057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kern="1200"/>
            <a:t>V</a:t>
          </a:r>
        </a:p>
      </dsp:txBody>
      <dsp:txXfrm>
        <a:off x="1142657" y="0"/>
        <a:ext cx="2285314" cy="1409703"/>
      </dsp:txXfrm>
    </dsp:sp>
    <dsp:sp modelId="{3ACF6218-3CEF-4BF7-89E1-450868453C21}">
      <dsp:nvSpPr>
        <dsp:cNvPr id="0" name=""/>
        <dsp:cNvSpPr/>
      </dsp:nvSpPr>
      <dsp:spPr>
        <a:xfrm>
          <a:off x="0" y="1359362"/>
          <a:ext cx="4570629" cy="1409703"/>
        </a:xfrm>
        <a:prstGeom prst="trapezoid">
          <a:avLst>
            <a:gd name="adj" fmla="val 81057"/>
          </a:avLst>
        </a:prstGeom>
        <a:solidFill>
          <a:schemeClr val="accent2">
            <a:shade val="80000"/>
            <a:hueOff val="-614481"/>
            <a:satOff val="11567"/>
            <a:lumOff val="3000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kern="1200"/>
            <a:t>I · R</a:t>
          </a:r>
        </a:p>
      </dsp:txBody>
      <dsp:txXfrm>
        <a:off x="799860" y="1359362"/>
        <a:ext cx="2970908" cy="1409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12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98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271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10881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2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77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1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2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482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39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80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868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25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42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81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485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5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gif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4CD6FD-7E6A-4696-806E-195925933C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Tecnología: ELECTRICIDAD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8082E0-71AD-42F0-9814-5044B17B2F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Tema 3</a:t>
            </a:r>
          </a:p>
          <a:p>
            <a:r>
              <a:rPr lang="es-ES"/>
              <a:t>Examen jueves 25 de febrero del 2021</a:t>
            </a:r>
          </a:p>
        </p:txBody>
      </p:sp>
    </p:spTree>
    <p:extLst>
      <p:ext uri="{BB962C8B-B14F-4D97-AF65-F5344CB8AC3E}">
        <p14:creationId xmlns:p14="http://schemas.microsoft.com/office/powerpoint/2010/main" val="2975169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C0866-AFD3-45FE-8B7B-0C5C28C02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3.1 - Circuito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55072D-0047-486F-83C4-F0613BF15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390" y="2603500"/>
            <a:ext cx="11202030" cy="3416300"/>
          </a:xfrm>
        </p:spPr>
        <p:txBody>
          <a:bodyPr/>
          <a:lstStyle/>
          <a:p>
            <a:pPr marL="0" indent="0">
              <a:buNone/>
            </a:pPr>
            <a:r>
              <a:rPr lang="es-ES"/>
              <a:t>Un circuito debe tener tres componentes:</a:t>
            </a:r>
          </a:p>
          <a:p>
            <a:r>
              <a:rPr lang="es-ES" u="sng"/>
              <a:t>Generador</a:t>
            </a:r>
            <a:r>
              <a:rPr lang="es-ES"/>
              <a:t>: es el que genera la cantidad de energía para que funcione el circuito. Ejemplo: pila/batería.</a:t>
            </a:r>
          </a:p>
          <a:p>
            <a:r>
              <a:rPr lang="es-ES" u="sng"/>
              <a:t>Conectores</a:t>
            </a:r>
            <a:r>
              <a:rPr lang="es-ES"/>
              <a:t>: son los cables que conectan el generador con los receptores.</a:t>
            </a:r>
          </a:p>
          <a:p>
            <a:r>
              <a:rPr lang="es-ES" u="sng"/>
              <a:t>Receptores</a:t>
            </a:r>
            <a:r>
              <a:rPr lang="es-ES"/>
              <a:t>: son aquellos componentes que transforman la energía eléctrica en luz (bombilla), movimiento (motor), sonido (altavoz/timbre), etc.</a:t>
            </a:r>
          </a:p>
          <a:p>
            <a:pPr marL="0" indent="0">
              <a:buNone/>
            </a:pPr>
            <a:r>
              <a:rPr lang="es-ES"/>
              <a:t>La corriente eléctrica siempre va del </a:t>
            </a:r>
            <a:r>
              <a:rPr lang="es-ES" b="1"/>
              <a:t>positivo de la pila, al negativo </a:t>
            </a:r>
            <a:r>
              <a:rPr lang="es-ES"/>
              <a:t>y solo circula cuando el </a:t>
            </a:r>
            <a:r>
              <a:rPr lang="es-ES" b="1"/>
              <a:t>circuito está cerrado</a:t>
            </a:r>
            <a:r>
              <a:rPr lang="es-ES"/>
              <a:t> (=hay corriente).</a:t>
            </a:r>
          </a:p>
        </p:txBody>
      </p:sp>
    </p:spTree>
    <p:extLst>
      <p:ext uri="{BB962C8B-B14F-4D97-AF65-F5344CB8AC3E}">
        <p14:creationId xmlns:p14="http://schemas.microsoft.com/office/powerpoint/2010/main" val="263854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890AB6-F993-44C5-ACD2-EE53C6DBF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3.2 - Magnitudes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C6AC2381-A2D9-4511-BC36-69545C883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287601"/>
              </p:ext>
            </p:extLst>
          </p:nvPr>
        </p:nvGraphicFramePr>
        <p:xfrm>
          <a:off x="606337" y="2825304"/>
          <a:ext cx="10979325" cy="189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865">
                  <a:extLst>
                    <a:ext uri="{9D8B030D-6E8A-4147-A177-3AD203B41FA5}">
                      <a16:colId xmlns:a16="http://schemas.microsoft.com/office/drawing/2014/main" val="2443885307"/>
                    </a:ext>
                  </a:extLst>
                </a:gridCol>
                <a:gridCol w="2195865">
                  <a:extLst>
                    <a:ext uri="{9D8B030D-6E8A-4147-A177-3AD203B41FA5}">
                      <a16:colId xmlns:a16="http://schemas.microsoft.com/office/drawing/2014/main" val="3342965473"/>
                    </a:ext>
                  </a:extLst>
                </a:gridCol>
                <a:gridCol w="2195865">
                  <a:extLst>
                    <a:ext uri="{9D8B030D-6E8A-4147-A177-3AD203B41FA5}">
                      <a16:colId xmlns:a16="http://schemas.microsoft.com/office/drawing/2014/main" val="2617807693"/>
                    </a:ext>
                  </a:extLst>
                </a:gridCol>
                <a:gridCol w="2195865">
                  <a:extLst>
                    <a:ext uri="{9D8B030D-6E8A-4147-A177-3AD203B41FA5}">
                      <a16:colId xmlns:a16="http://schemas.microsoft.com/office/drawing/2014/main" val="559141752"/>
                    </a:ext>
                  </a:extLst>
                </a:gridCol>
                <a:gridCol w="2195865">
                  <a:extLst>
                    <a:ext uri="{9D8B030D-6E8A-4147-A177-3AD203B41FA5}">
                      <a16:colId xmlns:a16="http://schemas.microsoft.com/office/drawing/2014/main" val="9419763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MAGNITUD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LETRA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UNIDAD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LETRA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818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voltaje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voltio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/>
                        <a:t>= unidad eléctrica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38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intensidad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amperio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/>
                        <a:t>= corriente eléctrica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23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resistencia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ohmio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Ω</a:t>
                      </a:r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/>
                        <a:t>= disminuye la electricidad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269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potencia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vatio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/>
                        <a:t>= trabajo que hace, lo que va a gastar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549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3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9E5173-E705-4ADB-9AD7-69D4A9721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3.3 - Simbología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4CD8FFD-9CF3-4E90-932F-1C1E1A682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175851"/>
              </p:ext>
            </p:extLst>
          </p:nvPr>
        </p:nvGraphicFramePr>
        <p:xfrm>
          <a:off x="370978" y="2377849"/>
          <a:ext cx="11264552" cy="40313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632276">
                  <a:extLst>
                    <a:ext uri="{9D8B030D-6E8A-4147-A177-3AD203B41FA5}">
                      <a16:colId xmlns:a16="http://schemas.microsoft.com/office/drawing/2014/main" val="2551896782"/>
                    </a:ext>
                  </a:extLst>
                </a:gridCol>
                <a:gridCol w="5632276">
                  <a:extLst>
                    <a:ext uri="{9D8B030D-6E8A-4147-A177-3AD203B41FA5}">
                      <a16:colId xmlns:a16="http://schemas.microsoft.com/office/drawing/2014/main" val="2874709825"/>
                    </a:ext>
                  </a:extLst>
                </a:gridCol>
              </a:tblGrid>
              <a:tr h="806268">
                <a:tc>
                  <a:txBody>
                    <a:bodyPr/>
                    <a:lstStyle/>
                    <a:p>
                      <a:r>
                        <a:rPr lang="es-ES" b="1"/>
                        <a:t>Pila/batería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200812"/>
                  </a:ext>
                </a:extLst>
              </a:tr>
              <a:tr h="806268">
                <a:tc>
                  <a:txBody>
                    <a:bodyPr/>
                    <a:lstStyle/>
                    <a:p>
                      <a:r>
                        <a:rPr lang="es-ES" b="1"/>
                        <a:t>Bombilla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878534"/>
                  </a:ext>
                </a:extLst>
              </a:tr>
              <a:tr h="806268">
                <a:tc>
                  <a:txBody>
                    <a:bodyPr/>
                    <a:lstStyle/>
                    <a:p>
                      <a:r>
                        <a:rPr lang="es-ES" b="1"/>
                        <a:t>Motor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018036"/>
                  </a:ext>
                </a:extLst>
              </a:tr>
              <a:tr h="806268">
                <a:tc>
                  <a:txBody>
                    <a:bodyPr/>
                    <a:lstStyle/>
                    <a:p>
                      <a:r>
                        <a:rPr lang="es-ES" b="1"/>
                        <a:t>Cables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073095"/>
                  </a:ext>
                </a:extLst>
              </a:tr>
              <a:tr h="806268">
                <a:tc>
                  <a:txBody>
                    <a:bodyPr/>
                    <a:lstStyle/>
                    <a:p>
                      <a:r>
                        <a:rPr lang="es-ES" b="1"/>
                        <a:t>Interruptor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906206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7FB98146-D794-4437-8BD1-6D4451D2591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0" y="2444961"/>
            <a:ext cx="750883" cy="728480"/>
          </a:xfrm>
          <a:prstGeom prst="rect">
            <a:avLst/>
          </a:prstGeom>
        </p:spPr>
      </p:pic>
      <p:pic>
        <p:nvPicPr>
          <p:cNvPr id="7" name="Imagen 6" descr="Resultado de imagen de símbolo de bombilla">
            <a:extLst>
              <a:ext uri="{FF2B5EF4-FFF2-40B4-BE49-F238E27FC236}">
                <a16:creationId xmlns:a16="http://schemas.microsoft.com/office/drawing/2014/main" id="{C95AE520-AB15-4D81-B486-510EFA66C864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57" b="22943"/>
          <a:stretch/>
        </p:blipFill>
        <p:spPr bwMode="auto">
          <a:xfrm>
            <a:off x="6047132" y="3248405"/>
            <a:ext cx="1599501" cy="6699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n 7" descr="Resultado de imagen de símbolo de motor">
            <a:extLst>
              <a:ext uri="{FF2B5EF4-FFF2-40B4-BE49-F238E27FC236}">
                <a16:creationId xmlns:a16="http://schemas.microsoft.com/office/drawing/2014/main" id="{F3AA9664-39FD-43BC-A03B-DE0E4046E070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20" b="25042"/>
          <a:stretch/>
        </p:blipFill>
        <p:spPr bwMode="auto">
          <a:xfrm>
            <a:off x="6096000" y="4031038"/>
            <a:ext cx="1472200" cy="74547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8A1264B9-FD33-4FFE-A1D8-6ACCF7959F4D}"/>
              </a:ext>
            </a:extLst>
          </p:cNvPr>
          <p:cNvCxnSpPr/>
          <p:nvPr/>
        </p:nvCxnSpPr>
        <p:spPr>
          <a:xfrm>
            <a:off x="6096000" y="5167618"/>
            <a:ext cx="174770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Imagen 10" descr="Resultado de imagen de símbolo de interruptor">
            <a:extLst>
              <a:ext uri="{FF2B5EF4-FFF2-40B4-BE49-F238E27FC236}">
                <a16:creationId xmlns:a16="http://schemas.microsoft.com/office/drawing/2014/main" id="{A6DA9278-2529-4E8C-855F-E1D7A0D4F4C5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107" b="30206"/>
          <a:stretch/>
        </p:blipFill>
        <p:spPr bwMode="auto">
          <a:xfrm>
            <a:off x="6047132" y="5696099"/>
            <a:ext cx="2726642" cy="59504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19355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9E5173-E705-4ADB-9AD7-69D4A9721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3.3 – Simbología (2)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4CD8FFD-9CF3-4E90-932F-1C1E1A682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489707"/>
              </p:ext>
            </p:extLst>
          </p:nvPr>
        </p:nvGraphicFramePr>
        <p:xfrm>
          <a:off x="370978" y="2377849"/>
          <a:ext cx="11264552" cy="40313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632276">
                  <a:extLst>
                    <a:ext uri="{9D8B030D-6E8A-4147-A177-3AD203B41FA5}">
                      <a16:colId xmlns:a16="http://schemas.microsoft.com/office/drawing/2014/main" val="2551896782"/>
                    </a:ext>
                  </a:extLst>
                </a:gridCol>
                <a:gridCol w="5632276">
                  <a:extLst>
                    <a:ext uri="{9D8B030D-6E8A-4147-A177-3AD203B41FA5}">
                      <a16:colId xmlns:a16="http://schemas.microsoft.com/office/drawing/2014/main" val="2874709825"/>
                    </a:ext>
                  </a:extLst>
                </a:gridCol>
              </a:tblGrid>
              <a:tr h="806268">
                <a:tc>
                  <a:txBody>
                    <a:bodyPr/>
                    <a:lstStyle/>
                    <a:p>
                      <a:r>
                        <a:rPr lang="es-ES" b="1"/>
                        <a:t>Pulsador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200812"/>
                  </a:ext>
                </a:extLst>
              </a:tr>
              <a:tr h="806268">
                <a:tc>
                  <a:txBody>
                    <a:bodyPr/>
                    <a:lstStyle/>
                    <a:p>
                      <a:r>
                        <a:rPr lang="es-ES" b="1"/>
                        <a:t>Conmutador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878534"/>
                  </a:ext>
                </a:extLst>
              </a:tr>
              <a:tr h="806268">
                <a:tc>
                  <a:txBody>
                    <a:bodyPr/>
                    <a:lstStyle/>
                    <a:p>
                      <a:r>
                        <a:rPr lang="es-ES" b="1"/>
                        <a:t>Timbre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018036"/>
                  </a:ext>
                </a:extLst>
              </a:tr>
              <a:tr h="806268">
                <a:tc>
                  <a:txBody>
                    <a:bodyPr/>
                    <a:lstStyle/>
                    <a:p>
                      <a:r>
                        <a:rPr lang="es-ES" b="1"/>
                        <a:t>Fusible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073095"/>
                  </a:ext>
                </a:extLst>
              </a:tr>
              <a:tr h="806268">
                <a:tc>
                  <a:txBody>
                    <a:bodyPr/>
                    <a:lstStyle/>
                    <a:p>
                      <a:r>
                        <a:rPr lang="es-ES" b="1"/>
                        <a:t>Resistencia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906206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5C8502FC-0761-4972-9140-3609759F75D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0" y="2467750"/>
            <a:ext cx="1680594" cy="663212"/>
          </a:xfrm>
          <a:prstGeom prst="rect">
            <a:avLst/>
          </a:prstGeom>
        </p:spPr>
      </p:pic>
      <p:pic>
        <p:nvPicPr>
          <p:cNvPr id="12" name="Imagen 11" descr="Resultado de imagen de símbolo de conmutador">
            <a:extLst>
              <a:ext uri="{FF2B5EF4-FFF2-40B4-BE49-F238E27FC236}">
                <a16:creationId xmlns:a16="http://schemas.microsoft.com/office/drawing/2014/main" id="{4E23398E-AAC5-4BD4-9FE6-576C5595AD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242310"/>
            <a:ext cx="1327552" cy="663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n 12" descr="Resultado de imagen de símbolo de timbre">
            <a:extLst>
              <a:ext uri="{FF2B5EF4-FFF2-40B4-BE49-F238E27FC236}">
                <a16:creationId xmlns:a16="http://schemas.microsoft.com/office/drawing/2014/main" id="{CF9B4F61-3C59-45EE-A30D-B4053B6C14E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92921" y="4089888"/>
            <a:ext cx="701107" cy="5844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n 13" descr="Resultado de imagen de símbolo de fusible">
            <a:extLst>
              <a:ext uri="{FF2B5EF4-FFF2-40B4-BE49-F238E27FC236}">
                <a16:creationId xmlns:a16="http://schemas.microsoft.com/office/drawing/2014/main" id="{5E823792-92F6-47C7-B4A1-B30E7719746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260" y="4858687"/>
            <a:ext cx="2417381" cy="5754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6D8652D5-7294-41E2-9682-13630050F935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096000" y="5791759"/>
            <a:ext cx="1472577" cy="373194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F2D70AC6-4586-4C0F-A874-A4014BFABDCC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23464" y="5763077"/>
            <a:ext cx="1396584" cy="40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279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C0866-AFD3-45FE-8B7B-0C5C28C02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3.4 - Elementos de maniobra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55072D-0047-486F-83C4-F0613BF15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390" y="2603500"/>
            <a:ext cx="11202030" cy="3416300"/>
          </a:xfrm>
        </p:spPr>
        <p:txBody>
          <a:bodyPr/>
          <a:lstStyle/>
          <a:p>
            <a:r>
              <a:rPr lang="es-ES" u="sng"/>
              <a:t>Interruptor</a:t>
            </a:r>
            <a:r>
              <a:rPr lang="es-ES"/>
              <a:t>: abre o cierra un circuito (deja pasar o no la corriente eléctrica). Ejemplo: pulsador (mismo uso pero se pulsa).</a:t>
            </a:r>
          </a:p>
          <a:p>
            <a:r>
              <a:rPr lang="es-ES" u="sng"/>
              <a:t>Conmutador</a:t>
            </a:r>
            <a:r>
              <a:rPr lang="es-ES"/>
              <a:t>: elige entre 2 o más salidas.</a:t>
            </a:r>
            <a:endParaRPr lang="es-ES" u="sng"/>
          </a:p>
        </p:txBody>
      </p:sp>
    </p:spTree>
    <p:extLst>
      <p:ext uri="{BB962C8B-B14F-4D97-AF65-F5344CB8AC3E}">
        <p14:creationId xmlns:p14="http://schemas.microsoft.com/office/powerpoint/2010/main" val="218680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C0866-AFD3-45FE-8B7B-0C5C28C02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3.5 – Ley de OHM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4669B45E-250A-41BB-B612-2A9FFFE009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208036"/>
              </p:ext>
            </p:extLst>
          </p:nvPr>
        </p:nvGraphicFramePr>
        <p:xfrm>
          <a:off x="3810685" y="2960608"/>
          <a:ext cx="4570629" cy="2819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3B51DFB4-2A7F-4D6C-8238-1E7C243A3F97}"/>
              </a:ext>
            </a:extLst>
          </p:cNvPr>
          <p:cNvSpPr txBox="1"/>
          <p:nvPr/>
        </p:nvSpPr>
        <p:spPr>
          <a:xfrm rot="18594552">
            <a:off x="4496497" y="4009938"/>
            <a:ext cx="691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/>
              <a:t>dividir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5CD29C5-E695-4D09-8529-662C8E12EF14}"/>
              </a:ext>
            </a:extLst>
          </p:cNvPr>
          <p:cNvSpPr txBox="1"/>
          <p:nvPr/>
        </p:nvSpPr>
        <p:spPr>
          <a:xfrm rot="3014311">
            <a:off x="7003859" y="4010203"/>
            <a:ext cx="691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/>
              <a:t>dividir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85A862C-9C13-41AF-96CF-06E1A1A3FDD6}"/>
              </a:ext>
            </a:extLst>
          </p:cNvPr>
          <p:cNvSpPr txBox="1"/>
          <p:nvPr/>
        </p:nvSpPr>
        <p:spPr>
          <a:xfrm>
            <a:off x="5556428" y="5693238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/>
              <a:t>multiplicar</a:t>
            </a:r>
          </a:p>
        </p:txBody>
      </p:sp>
    </p:spTree>
    <p:extLst>
      <p:ext uri="{BB962C8B-B14F-4D97-AF65-F5344CB8AC3E}">
        <p14:creationId xmlns:p14="http://schemas.microsoft.com/office/powerpoint/2010/main" val="646939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C0866-AFD3-45FE-8B7B-0C5C28C02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3.6 – Potencia</a:t>
            </a: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1FC29C03-6928-45D2-B53A-2F7A4A46D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985" y="2493780"/>
            <a:ext cx="11202030" cy="3416300"/>
          </a:xfrm>
        </p:spPr>
        <p:txBody>
          <a:bodyPr/>
          <a:lstStyle/>
          <a:p>
            <a:pPr marL="0" indent="0">
              <a:buNone/>
            </a:pPr>
            <a:r>
              <a:rPr lang="es-ES" b="1"/>
              <a:t>P = V· 1</a:t>
            </a:r>
          </a:p>
          <a:p>
            <a:pPr marL="0" indent="0">
              <a:buNone/>
            </a:pPr>
            <a:r>
              <a:rPr lang="es-ES"/>
              <a:t>voltaje · intensidad = potencia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B3445AF-D03D-4009-9991-2B59C8E6B935}"/>
              </a:ext>
            </a:extLst>
          </p:cNvPr>
          <p:cNvSpPr/>
          <p:nvPr/>
        </p:nvSpPr>
        <p:spPr>
          <a:xfrm>
            <a:off x="494985" y="2493780"/>
            <a:ext cx="1048589" cy="366866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157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</TotalTime>
  <Words>238</Words>
  <Application>Microsoft Office PowerPoint</Application>
  <PresentationFormat>Panorámica</PresentationFormat>
  <Paragraphs>58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Sala de reuniones Ion</vt:lpstr>
      <vt:lpstr>Tecnología: ELECTRICIDAD</vt:lpstr>
      <vt:lpstr>3.1 - Circuito</vt:lpstr>
      <vt:lpstr>3.2 - Magnitudes</vt:lpstr>
      <vt:lpstr>3.3 - Simbología</vt:lpstr>
      <vt:lpstr>3.3 – Simbología (2)</vt:lpstr>
      <vt:lpstr>3.4 - Elementos de maniobra</vt:lpstr>
      <vt:lpstr>3.5 – Ley de OHM</vt:lpstr>
      <vt:lpstr>3.6 – Potencia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Tecnología: ELECTRICIDAD</dc:title>
  <dc:creator>Eva Arnau</dc:creator>
  <cp:lastModifiedBy>Eva Arnau</cp:lastModifiedBy>
  <cp:revision>2</cp:revision>
  <dcterms:created xsi:type="dcterms:W3CDTF">2021-02-20T15:29:41Z</dcterms:created>
  <dcterms:modified xsi:type="dcterms:W3CDTF">2021-02-20T15:43:55Z</dcterms:modified>
</cp:coreProperties>
</file>