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rt" id="{E6297262-BD59-4A16-B4F2-F6E1B1A60FB0}">
          <p14:sldIdLst>
            <p14:sldId id="256"/>
          </p14:sldIdLst>
        </p14:section>
        <p14:section name="Vocabulary" id="{B6873167-9621-4372-B64A-000C75278FD8}">
          <p14:sldIdLst>
            <p14:sldId id="257"/>
          </p14:sldIdLst>
        </p14:section>
        <p14:section name="Grammar" id="{A7E209F6-F185-4AC3-B9BF-BCFC9B42F67F}">
          <p14:sldIdLst>
            <p14:sldId id="259"/>
            <p14:sldId id="260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D200B3F0-A9BC-48CE-8EB6-ECE965069900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FFF-3106-4DDB-AA62-0C80862170D6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38B7-AE95-4DC8-9A51-7A71F545B098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EC2B-8188-4AC2-9F0D-8D09C51D505A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B75E-944F-430B-BE5F-C69FA8823C04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E0DC7-7F53-471C-A711-B3DA6F2535F3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4C9D-4618-451D-80C1-6A376BB42AB4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2318-CE40-42F6-962A-4C6D6CF697DB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6AC1-EB7F-4BEF-90D9-5764B50DAF8A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712A-F861-4AB0-A754-4F5A2033CD4B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7B7-F2DC-4B2C-B14D-58A9766807A2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83D-5CB4-4842-8F2F-05D5276ACF63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CE32E-9DC0-47C8-A657-48F5C3E4A10B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C0D-8C3A-4771-A43D-83937FC700D4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D2D6-FCC2-425A-A4A7-8058E8C01CB1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2683-E6E7-4CC3-9EEE-7854DD4F3545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0F81-B39D-4CBB-8BF3-5D6E395D0F72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64B320A-89BA-47B2-A525-92E8D10B06E4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diagonales redondeadas 3">
            <a:extLst>
              <a:ext uri="{FF2B5EF4-FFF2-40B4-BE49-F238E27FC236}">
                <a16:creationId xmlns:a16="http://schemas.microsoft.com/office/drawing/2014/main" id="{715617EA-5012-4BA7-A9C9-E34E0BCECC6E}"/>
              </a:ext>
            </a:extLst>
          </p:cNvPr>
          <p:cNvSpPr/>
          <p:nvPr/>
        </p:nvSpPr>
        <p:spPr>
          <a:xfrm>
            <a:off x="1154955" y="4777380"/>
            <a:ext cx="6529361" cy="861420"/>
          </a:xfrm>
          <a:prstGeom prst="round2Diag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63F2A0-C8CF-4A40-A20D-AF7DE91553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English unit 2: vocabulary and grammar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88D6879-80AF-49D1-B694-63F27AFC65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>
                <a:solidFill>
                  <a:schemeClr val="tx2"/>
                </a:solidFill>
              </a:rPr>
              <a:t>-GRAMMAR:</a:t>
            </a:r>
            <a:r>
              <a:rPr lang="es-ES">
                <a:solidFill>
                  <a:schemeClr val="tx2"/>
                </a:solidFill>
              </a:rPr>
              <a:t> past simple, was/were, could/couldn’t</a:t>
            </a:r>
          </a:p>
          <a:p>
            <a:r>
              <a:rPr lang="es-ES" b="1">
                <a:solidFill>
                  <a:schemeClr val="tx2"/>
                </a:solidFill>
              </a:rPr>
              <a:t>-VOCABULARY:</a:t>
            </a:r>
            <a:r>
              <a:rPr lang="es-ES">
                <a:solidFill>
                  <a:schemeClr val="tx2"/>
                </a:solidFill>
              </a:rPr>
              <a:t> literature, professions</a:t>
            </a:r>
            <a:endParaRPr lang="es-ES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16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6A0A6F-F796-4756-86CC-0AC63F059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368" y="876795"/>
            <a:ext cx="8761413" cy="728480"/>
          </a:xfrm>
        </p:spPr>
        <p:txBody>
          <a:bodyPr/>
          <a:lstStyle/>
          <a:p>
            <a:r>
              <a:rPr lang="es-ES" b="1"/>
              <a:t>VOCABULARY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09B370-7100-4EFE-B4C7-D60F32FD1F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9640" y="2307148"/>
            <a:ext cx="1969337" cy="441704"/>
          </a:xfrm>
        </p:spPr>
        <p:txBody>
          <a:bodyPr/>
          <a:lstStyle/>
          <a:p>
            <a:pPr>
              <a:buClr>
                <a:schemeClr val="tx2"/>
              </a:buClr>
            </a:pPr>
            <a:r>
              <a:rPr lang="es-ES" b="1">
                <a:solidFill>
                  <a:schemeClr val="accent1"/>
                </a:solidFill>
              </a:rPr>
              <a:t>LITERATURE: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7E38771-6E18-465D-92D9-0F89060D6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9044" y="2307148"/>
            <a:ext cx="2339671" cy="441704"/>
          </a:xfrm>
        </p:spPr>
        <p:txBody>
          <a:bodyPr/>
          <a:lstStyle/>
          <a:p>
            <a:pPr>
              <a:buClr>
                <a:schemeClr val="tx2"/>
              </a:buClr>
            </a:pPr>
            <a:r>
              <a:rPr lang="es-ES" b="1">
                <a:solidFill>
                  <a:schemeClr val="accent1"/>
                </a:solidFill>
              </a:rPr>
              <a:t>PROFESSIONS: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9620B5A2-31C5-4AC2-BD43-29BD7AB200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680437"/>
              </p:ext>
            </p:extLst>
          </p:nvPr>
        </p:nvGraphicFramePr>
        <p:xfrm>
          <a:off x="890982" y="2748852"/>
          <a:ext cx="4226302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7992">
                  <a:extLst>
                    <a:ext uri="{9D8B030D-6E8A-4147-A177-3AD203B41FA5}">
                      <a16:colId xmlns:a16="http://schemas.microsoft.com/office/drawing/2014/main" val="1090062429"/>
                    </a:ext>
                  </a:extLst>
                </a:gridCol>
                <a:gridCol w="2508310">
                  <a:extLst>
                    <a:ext uri="{9D8B030D-6E8A-4147-A177-3AD203B41FA5}">
                      <a16:colId xmlns:a16="http://schemas.microsoft.com/office/drawing/2014/main" val="2363529330"/>
                    </a:ext>
                  </a:extLst>
                </a:gridCol>
              </a:tblGrid>
              <a:tr h="255663">
                <a:tc>
                  <a:txBody>
                    <a:bodyPr/>
                    <a:lstStyle/>
                    <a:p>
                      <a:pPr algn="ctr"/>
                      <a:r>
                        <a:rPr lang="es-ES" sz="1600"/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/>
                        <a:t>Spanish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3109929"/>
                  </a:ext>
                </a:extLst>
              </a:tr>
              <a:tr h="255663"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adventure 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historia de aventuras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4466166"/>
                  </a:ext>
                </a:extLst>
              </a:tr>
              <a:tr h="255663"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historical novel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novela histórica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8497473"/>
                  </a:ext>
                </a:extLst>
              </a:tr>
              <a:tr h="255663"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autobiography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autobiografía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00822"/>
                  </a:ext>
                </a:extLst>
              </a:tr>
              <a:tr h="255663"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poetry 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libro de poesía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316359"/>
                  </a:ext>
                </a:extLst>
              </a:tr>
              <a:tr h="255663"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biography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biografía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6493147"/>
                  </a:ext>
                </a:extLst>
              </a:tr>
              <a:tr h="255663"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romantic novel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novela romántica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294063"/>
                  </a:ext>
                </a:extLst>
              </a:tr>
              <a:tr h="255663"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comic novel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novela cómica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343335"/>
                  </a:ext>
                </a:extLst>
              </a:tr>
              <a:tr h="255663"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science fiction novel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novela de ciencia ficción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682864"/>
                  </a:ext>
                </a:extLst>
              </a:tr>
              <a:tr h="255663"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cookery 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libro de cocina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144272"/>
                  </a:ext>
                </a:extLst>
              </a:tr>
              <a:tr h="255663"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thriller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novela de suspense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299640"/>
                  </a:ext>
                </a:extLst>
              </a:tr>
              <a:tr h="255663"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detective novel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novela de detectives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6820985"/>
                  </a:ext>
                </a:extLst>
              </a:tr>
              <a:tr h="255663"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travel guide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guía turística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668280"/>
                  </a:ext>
                </a:extLst>
              </a:tr>
              <a:tr h="255663"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fairy 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cuento de hadas/fantástico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5284488"/>
                  </a:ext>
                </a:extLst>
              </a:tr>
            </a:tbl>
          </a:graphicData>
        </a:graphic>
      </p:graphicFrame>
      <p:graphicFrame>
        <p:nvGraphicFramePr>
          <p:cNvPr id="7" name="Tabla 5">
            <a:extLst>
              <a:ext uri="{FF2B5EF4-FFF2-40B4-BE49-F238E27FC236}">
                <a16:creationId xmlns:a16="http://schemas.microsoft.com/office/drawing/2014/main" id="{5B2378D6-FC97-4A18-B841-1383950C50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701381"/>
              </p:ext>
            </p:extLst>
          </p:nvPr>
        </p:nvGraphicFramePr>
        <p:xfrm>
          <a:off x="6955331" y="2748852"/>
          <a:ext cx="3849689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7992">
                  <a:extLst>
                    <a:ext uri="{9D8B030D-6E8A-4147-A177-3AD203B41FA5}">
                      <a16:colId xmlns:a16="http://schemas.microsoft.com/office/drawing/2014/main" val="1090062429"/>
                    </a:ext>
                  </a:extLst>
                </a:gridCol>
                <a:gridCol w="2131697">
                  <a:extLst>
                    <a:ext uri="{9D8B030D-6E8A-4147-A177-3AD203B41FA5}">
                      <a16:colId xmlns:a16="http://schemas.microsoft.com/office/drawing/2014/main" val="2363529330"/>
                    </a:ext>
                  </a:extLst>
                </a:gridCol>
              </a:tblGrid>
              <a:tr h="255663">
                <a:tc>
                  <a:txBody>
                    <a:bodyPr/>
                    <a:lstStyle/>
                    <a:p>
                      <a:pPr algn="ctr"/>
                      <a:r>
                        <a:rPr lang="es-ES" sz="1600"/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/>
                        <a:t>Spanish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3109929"/>
                  </a:ext>
                </a:extLst>
              </a:tr>
              <a:tr h="255663"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astronaut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astronauta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4466166"/>
                  </a:ext>
                </a:extLst>
              </a:tr>
              <a:tr h="255663"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musician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músico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8497473"/>
                  </a:ext>
                </a:extLst>
              </a:tr>
              <a:tr h="255663"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athlete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atleta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00822"/>
                  </a:ext>
                </a:extLst>
              </a:tr>
              <a:tr h="255663"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painter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pintor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316359"/>
                  </a:ext>
                </a:extLst>
              </a:tr>
              <a:tr h="255663"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comedian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cómico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6493147"/>
                  </a:ext>
                </a:extLst>
              </a:tr>
              <a:tr h="255663"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pilot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piloto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294063"/>
                  </a:ext>
                </a:extLst>
              </a:tr>
              <a:tr h="255663"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dancer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bailarín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343335"/>
                  </a:ext>
                </a:extLst>
              </a:tr>
              <a:tr h="255663"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politician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político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682864"/>
                  </a:ext>
                </a:extLst>
              </a:tr>
              <a:tr h="255663"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engineer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ingeniero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144272"/>
                  </a:ext>
                </a:extLst>
              </a:tr>
              <a:tr h="255663"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scientist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científico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299640"/>
                  </a:ext>
                </a:extLst>
              </a:tr>
              <a:tr h="255663"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explorer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explorador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6820985"/>
                  </a:ext>
                </a:extLst>
              </a:tr>
              <a:tr h="255663"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writer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escritor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668280"/>
                  </a:ext>
                </a:extLst>
              </a:tr>
              <a:tr h="255663"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inventor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/>
                        <a:t>inventor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5284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8769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: esquina doblada 10">
            <a:extLst>
              <a:ext uri="{FF2B5EF4-FFF2-40B4-BE49-F238E27FC236}">
                <a16:creationId xmlns:a16="http://schemas.microsoft.com/office/drawing/2014/main" id="{69916A69-CBAE-4F52-A3D7-E5E70A6CB5D5}"/>
              </a:ext>
            </a:extLst>
          </p:cNvPr>
          <p:cNvSpPr/>
          <p:nvPr/>
        </p:nvSpPr>
        <p:spPr>
          <a:xfrm>
            <a:off x="5492283" y="586706"/>
            <a:ext cx="4814138" cy="646331"/>
          </a:xfrm>
          <a:prstGeom prst="foldedCorner">
            <a:avLst>
              <a:gd name="adj" fmla="val 2809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6012AB7E-0444-4B4C-A22C-AE509EBCC03E}"/>
              </a:ext>
            </a:extLst>
          </p:cNvPr>
          <p:cNvCxnSpPr>
            <a:stCxn id="7" idx="2"/>
            <a:endCxn id="6" idx="1"/>
          </p:cNvCxnSpPr>
          <p:nvPr/>
        </p:nvCxnSpPr>
        <p:spPr>
          <a:xfrm>
            <a:off x="5142450" y="909872"/>
            <a:ext cx="34983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ítulo 1">
            <a:extLst>
              <a:ext uri="{FF2B5EF4-FFF2-40B4-BE49-F238E27FC236}">
                <a16:creationId xmlns:a16="http://schemas.microsoft.com/office/drawing/2014/main" id="{1E980CA3-9913-459F-8734-469B3177B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6" y="4756558"/>
            <a:ext cx="8825657" cy="776125"/>
          </a:xfrm>
        </p:spPr>
        <p:txBody>
          <a:bodyPr>
            <a:normAutofit/>
          </a:bodyPr>
          <a:lstStyle/>
          <a:p>
            <a:r>
              <a:rPr lang="es-ES" sz="3600" b="1"/>
              <a:t>GRAMMAR (1)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E4707F9-4D03-44A0-9DC4-A8D66C31D72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ES" sz="1800" b="1"/>
              <a:t>PAST SIMPLE VERBS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2CBD425B-7C7E-4D8C-BCF6-C36DC71D62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186137"/>
              </p:ext>
            </p:extLst>
          </p:nvPr>
        </p:nvGraphicFramePr>
        <p:xfrm>
          <a:off x="907874" y="219166"/>
          <a:ext cx="4284910" cy="40436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284910">
                  <a:extLst>
                    <a:ext uri="{9D8B030D-6E8A-4147-A177-3AD203B41FA5}">
                      <a16:colId xmlns:a16="http://schemas.microsoft.com/office/drawing/2014/main" val="42917816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affirmative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74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accent4"/>
                          </a:solidFill>
                        </a:rPr>
                        <a:t>I</a:t>
                      </a:r>
                      <a:r>
                        <a:rPr lang="es-ES"/>
                        <a:t> </a:t>
                      </a:r>
                      <a:r>
                        <a:rPr lang="es-ES" b="1">
                          <a:solidFill>
                            <a:schemeClr val="accent2"/>
                          </a:solidFill>
                        </a:rPr>
                        <a:t>read</a:t>
                      </a:r>
                      <a:r>
                        <a:rPr lang="es-ES" b="0"/>
                        <a:t> the book in class.</a:t>
                      </a:r>
                    </a:p>
                    <a:p>
                      <a:r>
                        <a:rPr lang="es-ES" b="0">
                          <a:solidFill>
                            <a:schemeClr val="accent4"/>
                          </a:solidFill>
                        </a:rPr>
                        <a:t>They</a:t>
                      </a:r>
                      <a:r>
                        <a:rPr lang="es-ES" b="0"/>
                        <a:t> </a:t>
                      </a:r>
                      <a:r>
                        <a:rPr lang="es-ES" b="1">
                          <a:solidFill>
                            <a:schemeClr val="accent5"/>
                          </a:solidFill>
                        </a:rPr>
                        <a:t>enjoyed</a:t>
                      </a:r>
                      <a:r>
                        <a:rPr lang="es-ES" b="0"/>
                        <a:t> the autobiography.</a:t>
                      </a:r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234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negative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691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I </a:t>
                      </a:r>
                      <a:r>
                        <a:rPr lang="es-ES" b="1"/>
                        <a:t>didn’t see</a:t>
                      </a:r>
                      <a:r>
                        <a:rPr lang="es-ES" b="0"/>
                        <a:t> the film adaptation.</a:t>
                      </a:r>
                    </a:p>
                    <a:p>
                      <a:r>
                        <a:rPr lang="es-ES" b="0">
                          <a:solidFill>
                            <a:schemeClr val="accent4"/>
                          </a:solidFill>
                        </a:rPr>
                        <a:t>They</a:t>
                      </a:r>
                      <a:r>
                        <a:rPr lang="es-ES" b="0"/>
                        <a:t> </a:t>
                      </a:r>
                      <a:r>
                        <a:rPr lang="es-ES" b="1">
                          <a:solidFill>
                            <a:schemeClr val="accent6"/>
                          </a:solidFill>
                        </a:rPr>
                        <a:t>didn’t</a:t>
                      </a:r>
                      <a:r>
                        <a:rPr lang="es-ES" b="1"/>
                        <a:t> </a:t>
                      </a:r>
                      <a:r>
                        <a:rPr lang="es-ES" b="1">
                          <a:solidFill>
                            <a:schemeClr val="accent5"/>
                          </a:solidFill>
                        </a:rPr>
                        <a:t>want</a:t>
                      </a:r>
                      <a:r>
                        <a:rPr lang="es-ES" b="0"/>
                        <a:t> to read the ending.</a:t>
                      </a:r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3386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questions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900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/>
                        <a:t>Did</a:t>
                      </a:r>
                      <a:r>
                        <a:rPr lang="es-ES" b="0"/>
                        <a:t> I </a:t>
                      </a:r>
                      <a:r>
                        <a:rPr lang="es-ES" b="1"/>
                        <a:t>finish</a:t>
                      </a:r>
                      <a:r>
                        <a:rPr lang="es-ES" b="0"/>
                        <a:t> the book?</a:t>
                      </a:r>
                    </a:p>
                    <a:p>
                      <a:r>
                        <a:rPr lang="es-ES" b="1">
                          <a:solidFill>
                            <a:schemeClr val="accent6"/>
                          </a:solidFill>
                        </a:rPr>
                        <a:t>Did</a:t>
                      </a:r>
                      <a:r>
                        <a:rPr lang="es-ES" b="0"/>
                        <a:t> </a:t>
                      </a:r>
                      <a:r>
                        <a:rPr lang="es-ES" b="0">
                          <a:solidFill>
                            <a:schemeClr val="accent4"/>
                          </a:solidFill>
                        </a:rPr>
                        <a:t>you</a:t>
                      </a:r>
                      <a:r>
                        <a:rPr lang="es-ES" b="0"/>
                        <a:t> </a:t>
                      </a:r>
                      <a:r>
                        <a:rPr lang="es-ES" b="1">
                          <a:solidFill>
                            <a:schemeClr val="accent5"/>
                          </a:solidFill>
                        </a:rPr>
                        <a:t>like</a:t>
                      </a:r>
                      <a:r>
                        <a:rPr lang="es-ES" b="0"/>
                        <a:t> the main character?</a:t>
                      </a:r>
                      <a:endParaRPr lang="es-ES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0844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short answers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52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Yes, [</a:t>
                      </a:r>
                      <a:r>
                        <a:rPr lang="es-ES" i="1"/>
                        <a:t>subject</a:t>
                      </a:r>
                      <a:r>
                        <a:rPr lang="es-ES"/>
                        <a:t>] </a:t>
                      </a:r>
                      <a:r>
                        <a:rPr lang="es-ES" b="1"/>
                        <a:t>did</a:t>
                      </a:r>
                      <a:r>
                        <a:rPr lang="es-ES" b="0"/>
                        <a:t>.</a:t>
                      </a:r>
                    </a:p>
                    <a:p>
                      <a:r>
                        <a:rPr lang="es-ES" b="0"/>
                        <a:t>No, [</a:t>
                      </a:r>
                      <a:r>
                        <a:rPr lang="es-ES" b="0" i="1"/>
                        <a:t>subject</a:t>
                      </a:r>
                      <a:r>
                        <a:rPr lang="es-ES" b="0"/>
                        <a:t>] </a:t>
                      </a:r>
                      <a:r>
                        <a:rPr lang="es-ES" b="1"/>
                        <a:t>didn’t</a:t>
                      </a:r>
                      <a:r>
                        <a:rPr lang="es-ES" b="0"/>
                        <a:t>.</a:t>
                      </a:r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892452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A343CCD5-1D03-4E51-978A-98E58B8606A2}"/>
              </a:ext>
            </a:extLst>
          </p:cNvPr>
          <p:cNvSpPr txBox="1"/>
          <p:nvPr/>
        </p:nvSpPr>
        <p:spPr>
          <a:xfrm>
            <a:off x="5492283" y="586706"/>
            <a:ext cx="48141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s-ES" b="1">
                <a:solidFill>
                  <a:schemeClr val="accent5"/>
                </a:solidFill>
              </a:rPr>
              <a:t>REGULAR VERBS</a:t>
            </a:r>
            <a:r>
              <a:rPr lang="es-ES" b="1"/>
              <a:t>:</a:t>
            </a:r>
            <a:r>
              <a:rPr lang="es-ES" sz="1400"/>
              <a:t> +ed (most times)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s-ES" b="1">
                <a:solidFill>
                  <a:schemeClr val="accent2"/>
                </a:solidFill>
              </a:rPr>
              <a:t>IRREGULAR VERBS</a:t>
            </a:r>
            <a:r>
              <a:rPr lang="es-ES" b="1"/>
              <a:t>:</a:t>
            </a:r>
            <a:r>
              <a:rPr lang="es-ES" sz="1400"/>
              <a:t> they don’t follow the rules</a:t>
            </a:r>
            <a:endParaRPr lang="es-ES" b="1"/>
          </a:p>
        </p:txBody>
      </p:sp>
      <p:sp>
        <p:nvSpPr>
          <p:cNvPr id="7" name="Diagrama de flujo: conector 6">
            <a:extLst>
              <a:ext uri="{FF2B5EF4-FFF2-40B4-BE49-F238E27FC236}">
                <a16:creationId xmlns:a16="http://schemas.microsoft.com/office/drawing/2014/main" id="{33FC4838-B6E7-4996-B062-699972B398D5}"/>
              </a:ext>
            </a:extLst>
          </p:cNvPr>
          <p:cNvSpPr/>
          <p:nvPr/>
        </p:nvSpPr>
        <p:spPr>
          <a:xfrm>
            <a:off x="5142450" y="859538"/>
            <a:ext cx="92278" cy="10066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: esquina doblada 11">
            <a:extLst>
              <a:ext uri="{FF2B5EF4-FFF2-40B4-BE49-F238E27FC236}">
                <a16:creationId xmlns:a16="http://schemas.microsoft.com/office/drawing/2014/main" id="{EC551E4F-BBED-4C49-A36B-095FD19FFC04}"/>
              </a:ext>
            </a:extLst>
          </p:cNvPr>
          <p:cNvSpPr/>
          <p:nvPr/>
        </p:nvSpPr>
        <p:spPr>
          <a:xfrm>
            <a:off x="5497875" y="1732111"/>
            <a:ext cx="5550425" cy="408584"/>
          </a:xfrm>
          <a:prstGeom prst="foldedCorner">
            <a:avLst>
              <a:gd name="adj" fmla="val 2809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B6A33033-3AAC-4BC8-90FB-300D2B2DED24}"/>
              </a:ext>
            </a:extLst>
          </p:cNvPr>
          <p:cNvCxnSpPr>
            <a:stCxn id="15" idx="2"/>
            <a:endCxn id="14" idx="1"/>
          </p:cNvCxnSpPr>
          <p:nvPr/>
        </p:nvCxnSpPr>
        <p:spPr>
          <a:xfrm flipV="1">
            <a:off x="5148043" y="1916776"/>
            <a:ext cx="349833" cy="69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046E97D-6F87-4367-B879-55D2A6F312FF}"/>
              </a:ext>
            </a:extLst>
          </p:cNvPr>
          <p:cNvSpPr txBox="1"/>
          <p:nvPr/>
        </p:nvSpPr>
        <p:spPr>
          <a:xfrm>
            <a:off x="5497876" y="1732110"/>
            <a:ext cx="5644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s-ES" b="1"/>
              <a:t>NEGATIVE: </a:t>
            </a:r>
            <a:r>
              <a:rPr lang="es-ES">
                <a:solidFill>
                  <a:schemeClr val="accent4"/>
                </a:solidFill>
              </a:rPr>
              <a:t>Subject</a:t>
            </a:r>
            <a:r>
              <a:rPr lang="es-ES"/>
              <a:t> + </a:t>
            </a:r>
            <a:r>
              <a:rPr lang="es-ES" b="1">
                <a:solidFill>
                  <a:schemeClr val="accent6"/>
                </a:solidFill>
              </a:rPr>
              <a:t>didn’t</a:t>
            </a:r>
            <a:r>
              <a:rPr lang="es-ES"/>
              <a:t> + </a:t>
            </a:r>
            <a:r>
              <a:rPr lang="es-ES" b="1">
                <a:solidFill>
                  <a:schemeClr val="accent5"/>
                </a:solidFill>
              </a:rPr>
              <a:t>infinitive verb </a:t>
            </a:r>
            <a:r>
              <a:rPr lang="es-ES"/>
              <a:t>+ ...</a:t>
            </a:r>
          </a:p>
        </p:txBody>
      </p:sp>
      <p:sp>
        <p:nvSpPr>
          <p:cNvPr id="15" name="Diagrama de flujo: conector 14">
            <a:extLst>
              <a:ext uri="{FF2B5EF4-FFF2-40B4-BE49-F238E27FC236}">
                <a16:creationId xmlns:a16="http://schemas.microsoft.com/office/drawing/2014/main" id="{CF807234-6A86-426F-AD94-FA01875B7102}"/>
              </a:ext>
            </a:extLst>
          </p:cNvPr>
          <p:cNvSpPr/>
          <p:nvPr/>
        </p:nvSpPr>
        <p:spPr>
          <a:xfrm>
            <a:off x="5148043" y="1873410"/>
            <a:ext cx="92278" cy="10066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Rectángulo: esquina doblada 16">
            <a:extLst>
              <a:ext uri="{FF2B5EF4-FFF2-40B4-BE49-F238E27FC236}">
                <a16:creationId xmlns:a16="http://schemas.microsoft.com/office/drawing/2014/main" id="{B6FBF582-8E67-4D01-9F09-03B3EC89EE93}"/>
              </a:ext>
            </a:extLst>
          </p:cNvPr>
          <p:cNvSpPr/>
          <p:nvPr/>
        </p:nvSpPr>
        <p:spPr>
          <a:xfrm>
            <a:off x="5492283" y="2722508"/>
            <a:ext cx="5474575" cy="462394"/>
          </a:xfrm>
          <a:prstGeom prst="foldedCorner">
            <a:avLst>
              <a:gd name="adj" fmla="val 2809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B7C205D2-06BD-4339-895B-A832BF6A25F1}"/>
              </a:ext>
            </a:extLst>
          </p:cNvPr>
          <p:cNvCxnSpPr>
            <a:stCxn id="20" idx="2"/>
            <a:endCxn id="19" idx="1"/>
          </p:cNvCxnSpPr>
          <p:nvPr/>
        </p:nvCxnSpPr>
        <p:spPr>
          <a:xfrm flipV="1">
            <a:off x="5142450" y="2923900"/>
            <a:ext cx="349834" cy="964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C0C03C72-9720-4C0A-855C-A8B56AE40A87}"/>
              </a:ext>
            </a:extLst>
          </p:cNvPr>
          <p:cNvSpPr txBox="1"/>
          <p:nvPr/>
        </p:nvSpPr>
        <p:spPr>
          <a:xfrm>
            <a:off x="5492284" y="2739234"/>
            <a:ext cx="5474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s-ES" b="1"/>
              <a:t>QUESTIONS:</a:t>
            </a:r>
            <a:r>
              <a:rPr lang="es-ES"/>
              <a:t> </a:t>
            </a:r>
            <a:r>
              <a:rPr lang="es-ES" b="1">
                <a:solidFill>
                  <a:schemeClr val="accent6"/>
                </a:solidFill>
              </a:rPr>
              <a:t>Did</a:t>
            </a:r>
            <a:r>
              <a:rPr lang="es-ES"/>
              <a:t> + </a:t>
            </a:r>
            <a:r>
              <a:rPr lang="es-ES">
                <a:solidFill>
                  <a:schemeClr val="accent4"/>
                </a:solidFill>
              </a:rPr>
              <a:t>subject</a:t>
            </a:r>
            <a:r>
              <a:rPr lang="es-ES"/>
              <a:t> + </a:t>
            </a:r>
            <a:r>
              <a:rPr lang="es-ES" b="1">
                <a:solidFill>
                  <a:schemeClr val="accent5"/>
                </a:solidFill>
              </a:rPr>
              <a:t>infinitive verb </a:t>
            </a:r>
            <a:r>
              <a:rPr lang="es-ES"/>
              <a:t>+ ...</a:t>
            </a:r>
            <a:endParaRPr lang="es-ES" b="1"/>
          </a:p>
        </p:txBody>
      </p:sp>
      <p:sp>
        <p:nvSpPr>
          <p:cNvPr id="20" name="Diagrama de flujo: conector 19">
            <a:extLst>
              <a:ext uri="{FF2B5EF4-FFF2-40B4-BE49-F238E27FC236}">
                <a16:creationId xmlns:a16="http://schemas.microsoft.com/office/drawing/2014/main" id="{03E81324-8DE8-4B56-8769-19C06BD1411E}"/>
              </a:ext>
            </a:extLst>
          </p:cNvPr>
          <p:cNvSpPr/>
          <p:nvPr/>
        </p:nvSpPr>
        <p:spPr>
          <a:xfrm>
            <a:off x="5142450" y="2883213"/>
            <a:ext cx="92278" cy="10066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Rectángulo: esquina doblada 21">
            <a:extLst>
              <a:ext uri="{FF2B5EF4-FFF2-40B4-BE49-F238E27FC236}">
                <a16:creationId xmlns:a16="http://schemas.microsoft.com/office/drawing/2014/main" id="{D928DD1E-DF69-4081-A752-ECDC7E597F09}"/>
              </a:ext>
            </a:extLst>
          </p:cNvPr>
          <p:cNvSpPr/>
          <p:nvPr/>
        </p:nvSpPr>
        <p:spPr>
          <a:xfrm>
            <a:off x="5609730" y="3453783"/>
            <a:ext cx="4488329" cy="957558"/>
          </a:xfrm>
          <a:prstGeom prst="foldedCorner">
            <a:avLst>
              <a:gd name="adj" fmla="val 2809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84181F30-C2BF-43D7-ABF9-90128E71610A}"/>
              </a:ext>
            </a:extLst>
          </p:cNvPr>
          <p:cNvCxnSpPr>
            <a:stCxn id="25" idx="2"/>
            <a:endCxn id="24" idx="1"/>
          </p:cNvCxnSpPr>
          <p:nvPr/>
        </p:nvCxnSpPr>
        <p:spPr>
          <a:xfrm flipV="1">
            <a:off x="5142450" y="3932174"/>
            <a:ext cx="467281" cy="15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id="{DF040E1F-E0DE-4CA9-9E7E-F2D29BF497DE}"/>
              </a:ext>
            </a:extLst>
          </p:cNvPr>
          <p:cNvSpPr txBox="1"/>
          <p:nvPr/>
        </p:nvSpPr>
        <p:spPr>
          <a:xfrm>
            <a:off x="5609731" y="3470509"/>
            <a:ext cx="44791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s-ES" b="1"/>
              <a:t>PAST VERBS</a:t>
            </a:r>
            <a:r>
              <a:rPr lang="es-ES"/>
              <a:t> don’t differentiate:</a:t>
            </a:r>
          </a:p>
          <a:p>
            <a:pPr marL="742950" lvl="1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/>
              <a:t>Third person singular (he/she/it).</a:t>
            </a:r>
          </a:p>
          <a:p>
            <a:pPr marL="742950" lvl="1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/>
              <a:t>Singular or plural.</a:t>
            </a:r>
          </a:p>
        </p:txBody>
      </p:sp>
      <p:sp>
        <p:nvSpPr>
          <p:cNvPr id="25" name="Diagrama de flujo: conector 24">
            <a:extLst>
              <a:ext uri="{FF2B5EF4-FFF2-40B4-BE49-F238E27FC236}">
                <a16:creationId xmlns:a16="http://schemas.microsoft.com/office/drawing/2014/main" id="{C8ECC87D-DBB5-450E-B1D9-120515B2EE4B}"/>
              </a:ext>
            </a:extLst>
          </p:cNvPr>
          <p:cNvSpPr/>
          <p:nvPr/>
        </p:nvSpPr>
        <p:spPr>
          <a:xfrm>
            <a:off x="5142450" y="3883369"/>
            <a:ext cx="92278" cy="10066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360722DB-C274-43D1-BA84-E69DAC1EB220}"/>
              </a:ext>
            </a:extLst>
          </p:cNvPr>
          <p:cNvSpPr txBox="1"/>
          <p:nvPr/>
        </p:nvSpPr>
        <p:spPr>
          <a:xfrm>
            <a:off x="5462175" y="101136"/>
            <a:ext cx="48429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/>
              <a:t>We use the past simple for finished actions in the past.</a:t>
            </a: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048180E2-C8C5-415E-9258-A1EF81447DE9}"/>
              </a:ext>
            </a:extLst>
          </p:cNvPr>
          <p:cNvCxnSpPr>
            <a:cxnSpLocks/>
          </p:cNvCxnSpPr>
          <p:nvPr/>
        </p:nvCxnSpPr>
        <p:spPr>
          <a:xfrm>
            <a:off x="5462175" y="408913"/>
            <a:ext cx="484299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5564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: esquina doblada 10">
            <a:extLst>
              <a:ext uri="{FF2B5EF4-FFF2-40B4-BE49-F238E27FC236}">
                <a16:creationId xmlns:a16="http://schemas.microsoft.com/office/drawing/2014/main" id="{69916A69-CBAE-4F52-A3D7-E5E70A6CB5D5}"/>
              </a:ext>
            </a:extLst>
          </p:cNvPr>
          <p:cNvSpPr/>
          <p:nvPr/>
        </p:nvSpPr>
        <p:spPr>
          <a:xfrm>
            <a:off x="5492283" y="462767"/>
            <a:ext cx="2569537" cy="947859"/>
          </a:xfrm>
          <a:prstGeom prst="foldedCorner">
            <a:avLst>
              <a:gd name="adj" fmla="val 2809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E980CA3-9913-459F-8734-469B3177B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6" y="4756558"/>
            <a:ext cx="8825657" cy="776125"/>
          </a:xfrm>
        </p:spPr>
        <p:txBody>
          <a:bodyPr>
            <a:normAutofit/>
          </a:bodyPr>
          <a:lstStyle/>
          <a:p>
            <a:r>
              <a:rPr lang="es-ES" sz="3600" b="1"/>
              <a:t>GRAMMAR (2)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E4707F9-4D03-44A0-9DC4-A8D66C31D72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ES" sz="1800" b="1"/>
              <a:t>WAS/WERE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2CBD425B-7C7E-4D8C-BCF6-C36DC71D62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970962"/>
              </p:ext>
            </p:extLst>
          </p:nvPr>
        </p:nvGraphicFramePr>
        <p:xfrm>
          <a:off x="159391" y="219166"/>
          <a:ext cx="5176174" cy="40436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5176174">
                  <a:extLst>
                    <a:ext uri="{9D8B030D-6E8A-4147-A177-3AD203B41FA5}">
                      <a16:colId xmlns:a16="http://schemas.microsoft.com/office/drawing/2014/main" val="42917816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affirmative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74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He </a:t>
                      </a:r>
                      <a:r>
                        <a:rPr lang="es-ES" b="1"/>
                        <a:t>was</a:t>
                      </a:r>
                      <a:r>
                        <a:rPr lang="es-ES" b="0"/>
                        <a:t> an actor.</a:t>
                      </a:r>
                    </a:p>
                    <a:p>
                      <a:r>
                        <a:rPr lang="es-ES" b="0"/>
                        <a:t>Many events </a:t>
                      </a:r>
                      <a:r>
                        <a:rPr lang="es-ES" b="1"/>
                        <a:t>were</a:t>
                      </a:r>
                      <a:r>
                        <a:rPr lang="es-ES" b="0"/>
                        <a:t> free.</a:t>
                      </a:r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234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negative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691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accent4"/>
                          </a:solidFill>
                        </a:rPr>
                        <a:t>It</a:t>
                      </a:r>
                      <a:r>
                        <a:rPr lang="es-ES"/>
                        <a:t> </a:t>
                      </a:r>
                      <a:r>
                        <a:rPr lang="es-ES" b="1">
                          <a:solidFill>
                            <a:schemeClr val="accent6"/>
                          </a:solidFill>
                        </a:rPr>
                        <a:t>wasn’t</a:t>
                      </a:r>
                      <a:r>
                        <a:rPr lang="es-ES" b="0"/>
                        <a:t> a good performance.</a:t>
                      </a:r>
                    </a:p>
                    <a:p>
                      <a:r>
                        <a:rPr lang="es-ES" b="0">
                          <a:solidFill>
                            <a:schemeClr val="accent4"/>
                          </a:solidFill>
                        </a:rPr>
                        <a:t>They</a:t>
                      </a:r>
                      <a:r>
                        <a:rPr lang="es-ES" b="0"/>
                        <a:t> </a:t>
                      </a:r>
                      <a:r>
                        <a:rPr lang="es-ES" b="1">
                          <a:solidFill>
                            <a:schemeClr val="accent6"/>
                          </a:solidFill>
                        </a:rPr>
                        <a:t>weren’t</a:t>
                      </a:r>
                      <a:r>
                        <a:rPr lang="es-ES" b="0"/>
                        <a:t> in the show.</a:t>
                      </a:r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3386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questions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900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/>
                        <a:t>Was</a:t>
                      </a:r>
                      <a:r>
                        <a:rPr lang="es-ES" b="0"/>
                        <a:t> I/he/she/it an explorer?</a:t>
                      </a:r>
                    </a:p>
                    <a:p>
                      <a:r>
                        <a:rPr lang="es-ES" b="1"/>
                        <a:t>Were</a:t>
                      </a:r>
                      <a:r>
                        <a:rPr lang="es-ES" b="0"/>
                        <a:t> we/you/they critical about the novel?</a:t>
                      </a:r>
                      <a:endParaRPr lang="es-ES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0844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short answers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52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No, I/he/she/it </a:t>
                      </a:r>
                      <a:r>
                        <a:rPr lang="es-ES" b="1"/>
                        <a:t>wasn’t</a:t>
                      </a:r>
                      <a:r>
                        <a:rPr lang="es-ES" b="0"/>
                        <a:t>.</a:t>
                      </a:r>
                    </a:p>
                    <a:p>
                      <a:r>
                        <a:rPr lang="es-ES" b="0"/>
                        <a:t>Yes, we/you/they </a:t>
                      </a:r>
                      <a:r>
                        <a:rPr lang="es-ES" b="1"/>
                        <a:t>were.</a:t>
                      </a:r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892452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A343CCD5-1D03-4E51-978A-98E58B8606A2}"/>
              </a:ext>
            </a:extLst>
          </p:cNvPr>
          <p:cNvSpPr txBox="1"/>
          <p:nvPr/>
        </p:nvSpPr>
        <p:spPr>
          <a:xfrm>
            <a:off x="5492283" y="462767"/>
            <a:ext cx="23887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s-ES" b="1"/>
              <a:t>AFFIRMATIVE:</a:t>
            </a:r>
          </a:p>
          <a:p>
            <a:pPr marL="742950" lvl="1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ES" b="1"/>
              <a:t>Plural:</a:t>
            </a:r>
            <a:r>
              <a:rPr lang="es-ES"/>
              <a:t> were</a:t>
            </a:r>
          </a:p>
          <a:p>
            <a:pPr marL="742950" lvl="1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ES" b="1"/>
              <a:t>Singular:</a:t>
            </a:r>
            <a:r>
              <a:rPr lang="es-ES"/>
              <a:t> was</a:t>
            </a:r>
            <a:endParaRPr lang="es-ES" b="1"/>
          </a:p>
        </p:txBody>
      </p:sp>
      <p:sp>
        <p:nvSpPr>
          <p:cNvPr id="12" name="Rectángulo: esquina doblada 11">
            <a:extLst>
              <a:ext uri="{FF2B5EF4-FFF2-40B4-BE49-F238E27FC236}">
                <a16:creationId xmlns:a16="http://schemas.microsoft.com/office/drawing/2014/main" id="{EC551E4F-BBED-4C49-A36B-095FD19FFC04}"/>
              </a:ext>
            </a:extLst>
          </p:cNvPr>
          <p:cNvSpPr/>
          <p:nvPr/>
        </p:nvSpPr>
        <p:spPr>
          <a:xfrm>
            <a:off x="5497875" y="1464023"/>
            <a:ext cx="5304657" cy="914061"/>
          </a:xfrm>
          <a:prstGeom prst="foldedCorner">
            <a:avLst>
              <a:gd name="adj" fmla="val 15249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B6A33033-3AAC-4BC8-90FB-300D2B2DED24}"/>
              </a:ext>
            </a:extLst>
          </p:cNvPr>
          <p:cNvCxnSpPr>
            <a:stCxn id="15" idx="2"/>
            <a:endCxn id="14" idx="1"/>
          </p:cNvCxnSpPr>
          <p:nvPr/>
        </p:nvCxnSpPr>
        <p:spPr>
          <a:xfrm flipV="1">
            <a:off x="5148043" y="1922774"/>
            <a:ext cx="349832" cy="9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046E97D-6F87-4367-B879-55D2A6F312FF}"/>
              </a:ext>
            </a:extLst>
          </p:cNvPr>
          <p:cNvSpPr txBox="1"/>
          <p:nvPr/>
        </p:nvSpPr>
        <p:spPr>
          <a:xfrm>
            <a:off x="5497875" y="1461109"/>
            <a:ext cx="53046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s-ES" b="1"/>
              <a:t>NEGATIVE:</a:t>
            </a:r>
            <a:endParaRPr lang="es-ES"/>
          </a:p>
          <a:p>
            <a:pPr marL="742950" lvl="1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ES" b="1"/>
              <a:t>Plural:</a:t>
            </a:r>
            <a:r>
              <a:rPr lang="es-ES"/>
              <a:t> </a:t>
            </a:r>
            <a:r>
              <a:rPr lang="es-ES">
                <a:solidFill>
                  <a:schemeClr val="accent4"/>
                </a:solidFill>
              </a:rPr>
              <a:t>[plural subject] </a:t>
            </a:r>
            <a:r>
              <a:rPr lang="es-ES"/>
              <a:t>+ </a:t>
            </a:r>
            <a:r>
              <a:rPr lang="es-ES" b="1">
                <a:solidFill>
                  <a:schemeClr val="accent6"/>
                </a:solidFill>
              </a:rPr>
              <a:t>weren’t</a:t>
            </a:r>
            <a:r>
              <a:rPr lang="es-ES">
                <a:solidFill>
                  <a:schemeClr val="accent6"/>
                </a:solidFill>
              </a:rPr>
              <a:t> </a:t>
            </a:r>
            <a:r>
              <a:rPr lang="es-ES"/>
              <a:t>+ ...</a:t>
            </a:r>
          </a:p>
          <a:p>
            <a:pPr marL="742950" lvl="1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ES" b="1"/>
              <a:t>Singular: </a:t>
            </a:r>
            <a:r>
              <a:rPr lang="es-ES">
                <a:solidFill>
                  <a:schemeClr val="accent4"/>
                </a:solidFill>
              </a:rPr>
              <a:t>[singular subject] </a:t>
            </a:r>
            <a:r>
              <a:rPr lang="es-ES"/>
              <a:t>+ </a:t>
            </a:r>
            <a:r>
              <a:rPr lang="es-ES" b="1">
                <a:solidFill>
                  <a:schemeClr val="accent6"/>
                </a:solidFill>
              </a:rPr>
              <a:t>wasn’t</a:t>
            </a:r>
            <a:r>
              <a:rPr lang="es-ES"/>
              <a:t> + ...</a:t>
            </a:r>
            <a:endParaRPr lang="es-ES" b="1"/>
          </a:p>
        </p:txBody>
      </p:sp>
      <p:sp>
        <p:nvSpPr>
          <p:cNvPr id="15" name="Diagrama de flujo: conector 14">
            <a:extLst>
              <a:ext uri="{FF2B5EF4-FFF2-40B4-BE49-F238E27FC236}">
                <a16:creationId xmlns:a16="http://schemas.microsoft.com/office/drawing/2014/main" id="{CF807234-6A86-426F-AD94-FA01875B7102}"/>
              </a:ext>
            </a:extLst>
          </p:cNvPr>
          <p:cNvSpPr/>
          <p:nvPr/>
        </p:nvSpPr>
        <p:spPr>
          <a:xfrm>
            <a:off x="5148043" y="1873410"/>
            <a:ext cx="92278" cy="10066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Rectángulo: esquina doblada 16">
            <a:extLst>
              <a:ext uri="{FF2B5EF4-FFF2-40B4-BE49-F238E27FC236}">
                <a16:creationId xmlns:a16="http://schemas.microsoft.com/office/drawing/2014/main" id="{B6FBF582-8E67-4D01-9F09-03B3EC89EE93}"/>
              </a:ext>
            </a:extLst>
          </p:cNvPr>
          <p:cNvSpPr/>
          <p:nvPr/>
        </p:nvSpPr>
        <p:spPr>
          <a:xfrm>
            <a:off x="5492284" y="2468938"/>
            <a:ext cx="5176174" cy="949822"/>
          </a:xfrm>
          <a:prstGeom prst="foldedCorner">
            <a:avLst>
              <a:gd name="adj" fmla="val 2809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B7C205D2-06BD-4339-895B-A832BF6A25F1}"/>
              </a:ext>
            </a:extLst>
          </p:cNvPr>
          <p:cNvCxnSpPr>
            <a:stCxn id="20" idx="2"/>
            <a:endCxn id="19" idx="1"/>
          </p:cNvCxnSpPr>
          <p:nvPr/>
        </p:nvCxnSpPr>
        <p:spPr>
          <a:xfrm>
            <a:off x="5142450" y="2933547"/>
            <a:ext cx="349834" cy="137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C0C03C72-9720-4C0A-855C-A8B56AE40A87}"/>
              </a:ext>
            </a:extLst>
          </p:cNvPr>
          <p:cNvSpPr txBox="1"/>
          <p:nvPr/>
        </p:nvSpPr>
        <p:spPr>
          <a:xfrm>
            <a:off x="5492284" y="2485664"/>
            <a:ext cx="50032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s-ES" b="1"/>
              <a:t>QUESTIONS:</a:t>
            </a:r>
          </a:p>
          <a:p>
            <a:pPr marL="742950" lvl="1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ES" b="1"/>
              <a:t>Plural:</a:t>
            </a:r>
            <a:r>
              <a:rPr lang="es-ES"/>
              <a:t> </a:t>
            </a:r>
            <a:r>
              <a:rPr lang="es-ES" b="1"/>
              <a:t>were</a:t>
            </a:r>
            <a:r>
              <a:rPr lang="es-ES"/>
              <a:t> + [plural subjec] + ...</a:t>
            </a:r>
          </a:p>
          <a:p>
            <a:pPr marL="742950" lvl="1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ES" b="1"/>
              <a:t>Singular:</a:t>
            </a:r>
            <a:r>
              <a:rPr lang="es-ES"/>
              <a:t> </a:t>
            </a:r>
            <a:r>
              <a:rPr lang="es-ES" b="1"/>
              <a:t>was</a:t>
            </a:r>
            <a:r>
              <a:rPr lang="es-ES"/>
              <a:t> + [singular subject] + ...</a:t>
            </a:r>
            <a:endParaRPr lang="es-ES" b="1"/>
          </a:p>
        </p:txBody>
      </p:sp>
      <p:sp>
        <p:nvSpPr>
          <p:cNvPr id="20" name="Diagrama de flujo: conector 19">
            <a:extLst>
              <a:ext uri="{FF2B5EF4-FFF2-40B4-BE49-F238E27FC236}">
                <a16:creationId xmlns:a16="http://schemas.microsoft.com/office/drawing/2014/main" id="{03E81324-8DE8-4B56-8769-19C06BD1411E}"/>
              </a:ext>
            </a:extLst>
          </p:cNvPr>
          <p:cNvSpPr/>
          <p:nvPr/>
        </p:nvSpPr>
        <p:spPr>
          <a:xfrm>
            <a:off x="5142450" y="2883213"/>
            <a:ext cx="92278" cy="10066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6012AB7E-0444-4B4C-A22C-AE509EBCC03E}"/>
              </a:ext>
            </a:extLst>
          </p:cNvPr>
          <p:cNvCxnSpPr>
            <a:stCxn id="7" idx="2"/>
            <a:endCxn id="6" idx="1"/>
          </p:cNvCxnSpPr>
          <p:nvPr/>
        </p:nvCxnSpPr>
        <p:spPr>
          <a:xfrm>
            <a:off x="5142450" y="909872"/>
            <a:ext cx="349833" cy="145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iagrama de flujo: conector 6">
            <a:extLst>
              <a:ext uri="{FF2B5EF4-FFF2-40B4-BE49-F238E27FC236}">
                <a16:creationId xmlns:a16="http://schemas.microsoft.com/office/drawing/2014/main" id="{33FC4838-B6E7-4996-B062-699972B398D5}"/>
              </a:ext>
            </a:extLst>
          </p:cNvPr>
          <p:cNvSpPr/>
          <p:nvPr/>
        </p:nvSpPr>
        <p:spPr>
          <a:xfrm>
            <a:off x="5142450" y="859538"/>
            <a:ext cx="92278" cy="10066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385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: esquina doblada 10">
            <a:extLst>
              <a:ext uri="{FF2B5EF4-FFF2-40B4-BE49-F238E27FC236}">
                <a16:creationId xmlns:a16="http://schemas.microsoft.com/office/drawing/2014/main" id="{69916A69-CBAE-4F52-A3D7-E5E70A6CB5D5}"/>
              </a:ext>
            </a:extLst>
          </p:cNvPr>
          <p:cNvSpPr/>
          <p:nvPr/>
        </p:nvSpPr>
        <p:spPr>
          <a:xfrm>
            <a:off x="5546269" y="638564"/>
            <a:ext cx="3634625" cy="947859"/>
          </a:xfrm>
          <a:prstGeom prst="foldedCorner">
            <a:avLst>
              <a:gd name="adj" fmla="val 2809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E980CA3-9913-459F-8734-469B3177B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6" y="4756558"/>
            <a:ext cx="8825657" cy="776125"/>
          </a:xfrm>
        </p:spPr>
        <p:txBody>
          <a:bodyPr>
            <a:normAutofit/>
          </a:bodyPr>
          <a:lstStyle/>
          <a:p>
            <a:r>
              <a:rPr lang="es-ES" sz="3600" b="1"/>
              <a:t>GRAMMAR (3)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E4707F9-4D03-44A0-9DC4-A8D66C31D72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ES" sz="1800" b="1"/>
              <a:t>COULD/COULDN’T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2CBD425B-7C7E-4D8C-BCF6-C36DC71D62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576624"/>
              </p:ext>
            </p:extLst>
          </p:nvPr>
        </p:nvGraphicFramePr>
        <p:xfrm>
          <a:off x="159391" y="219166"/>
          <a:ext cx="5176174" cy="323596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5176174">
                  <a:extLst>
                    <a:ext uri="{9D8B030D-6E8A-4147-A177-3AD203B41FA5}">
                      <a16:colId xmlns:a16="http://schemas.microsoft.com/office/drawing/2014/main" val="42917816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affirmative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74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accent4"/>
                          </a:solidFill>
                        </a:rPr>
                        <a:t>You</a:t>
                      </a:r>
                      <a:r>
                        <a:rPr lang="es-ES" b="1"/>
                        <a:t> </a:t>
                      </a:r>
                      <a:r>
                        <a:rPr lang="es-ES" b="1">
                          <a:solidFill>
                            <a:schemeClr val="accent6"/>
                          </a:solidFill>
                        </a:rPr>
                        <a:t>could</a:t>
                      </a:r>
                      <a:r>
                        <a:rPr lang="es-ES" b="0"/>
                        <a:t> </a:t>
                      </a:r>
                      <a:r>
                        <a:rPr lang="es-ES" b="1">
                          <a:solidFill>
                            <a:schemeClr val="accent5"/>
                          </a:solidFill>
                        </a:rPr>
                        <a:t>visit</a:t>
                      </a:r>
                      <a:r>
                        <a:rPr lang="es-ES" b="0"/>
                        <a:t> many places.</a:t>
                      </a:r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234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negative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691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accent4"/>
                          </a:solidFill>
                        </a:rPr>
                        <a:t>We</a:t>
                      </a:r>
                      <a:r>
                        <a:rPr lang="es-ES"/>
                        <a:t> </a:t>
                      </a:r>
                      <a:r>
                        <a:rPr lang="es-ES" b="1">
                          <a:solidFill>
                            <a:schemeClr val="accent6"/>
                          </a:solidFill>
                        </a:rPr>
                        <a:t>couldn’t</a:t>
                      </a:r>
                      <a:r>
                        <a:rPr lang="es-ES" b="1"/>
                        <a:t> </a:t>
                      </a:r>
                      <a:r>
                        <a:rPr lang="es-ES" b="1">
                          <a:solidFill>
                            <a:schemeClr val="accent5"/>
                          </a:solidFill>
                        </a:rPr>
                        <a:t>see</a:t>
                      </a:r>
                      <a:r>
                        <a:rPr lang="es-ES" b="0"/>
                        <a:t> the stage.</a:t>
                      </a:r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3386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questions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900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accent6"/>
                          </a:solidFill>
                        </a:rPr>
                        <a:t>Could</a:t>
                      </a:r>
                      <a:r>
                        <a:rPr lang="es-ES" b="0"/>
                        <a:t> </a:t>
                      </a:r>
                      <a:r>
                        <a:rPr lang="es-ES" b="0">
                          <a:solidFill>
                            <a:schemeClr val="accent4"/>
                          </a:solidFill>
                        </a:rPr>
                        <a:t>they</a:t>
                      </a:r>
                      <a:r>
                        <a:rPr lang="es-ES" b="0"/>
                        <a:t> </a:t>
                      </a:r>
                      <a:r>
                        <a:rPr lang="es-ES" b="1">
                          <a:solidFill>
                            <a:schemeClr val="accent5"/>
                          </a:solidFill>
                        </a:rPr>
                        <a:t>perform</a:t>
                      </a:r>
                      <a:r>
                        <a:rPr lang="es-ES" b="0"/>
                        <a:t>?</a:t>
                      </a:r>
                      <a:endParaRPr lang="es-ES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0844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short answers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52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Yes, [</a:t>
                      </a:r>
                      <a:r>
                        <a:rPr lang="es-ES" i="1"/>
                        <a:t>subject</a:t>
                      </a:r>
                      <a:r>
                        <a:rPr lang="es-ES"/>
                        <a:t>] </a:t>
                      </a:r>
                      <a:r>
                        <a:rPr lang="es-ES" b="1"/>
                        <a:t>could</a:t>
                      </a:r>
                      <a:r>
                        <a:rPr lang="es-ES" b="0"/>
                        <a:t>.</a:t>
                      </a:r>
                    </a:p>
                    <a:p>
                      <a:r>
                        <a:rPr lang="es-ES" b="0"/>
                        <a:t>No, [</a:t>
                      </a:r>
                      <a:r>
                        <a:rPr lang="es-ES" b="0" i="1"/>
                        <a:t>subject</a:t>
                      </a:r>
                      <a:r>
                        <a:rPr lang="es-ES" b="0"/>
                        <a:t>] </a:t>
                      </a:r>
                      <a:r>
                        <a:rPr lang="es-ES" b="1"/>
                        <a:t>couldn’t.</a:t>
                      </a:r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892452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A343CCD5-1D03-4E51-978A-98E58B8606A2}"/>
              </a:ext>
            </a:extLst>
          </p:cNvPr>
          <p:cNvSpPr txBox="1"/>
          <p:nvPr/>
        </p:nvSpPr>
        <p:spPr>
          <a:xfrm>
            <a:off x="5546270" y="638564"/>
            <a:ext cx="40448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s-ES" b="1"/>
              <a:t>AFFIRMATIVE &amp; NEGATIVE:</a:t>
            </a:r>
            <a:r>
              <a:rPr lang="es-ES"/>
              <a:t> </a:t>
            </a:r>
            <a:r>
              <a:rPr lang="es-ES">
                <a:solidFill>
                  <a:schemeClr val="accent4"/>
                </a:solidFill>
              </a:rPr>
              <a:t>[subject] </a:t>
            </a:r>
            <a:r>
              <a:rPr lang="es-ES"/>
              <a:t>+ </a:t>
            </a:r>
            <a:r>
              <a:rPr lang="es-ES" b="1">
                <a:solidFill>
                  <a:schemeClr val="accent6"/>
                </a:solidFill>
              </a:rPr>
              <a:t>could/couldn’t</a:t>
            </a:r>
            <a:r>
              <a:rPr lang="es-ES"/>
              <a:t> + </a:t>
            </a:r>
            <a:r>
              <a:rPr lang="es-ES" b="1">
                <a:solidFill>
                  <a:schemeClr val="accent5"/>
                </a:solidFill>
              </a:rPr>
              <a:t>infinitive verb </a:t>
            </a:r>
            <a:r>
              <a:rPr lang="es-ES"/>
              <a:t>+ ...</a:t>
            </a:r>
            <a:endParaRPr lang="es-ES" b="1"/>
          </a:p>
        </p:txBody>
      </p:sp>
      <p:sp>
        <p:nvSpPr>
          <p:cNvPr id="12" name="Rectángulo: esquina doblada 11">
            <a:extLst>
              <a:ext uri="{FF2B5EF4-FFF2-40B4-BE49-F238E27FC236}">
                <a16:creationId xmlns:a16="http://schemas.microsoft.com/office/drawing/2014/main" id="{EC551E4F-BBED-4C49-A36B-095FD19FFC04}"/>
              </a:ext>
            </a:extLst>
          </p:cNvPr>
          <p:cNvSpPr/>
          <p:nvPr/>
        </p:nvSpPr>
        <p:spPr>
          <a:xfrm>
            <a:off x="5497875" y="2088757"/>
            <a:ext cx="5913798" cy="405318"/>
          </a:xfrm>
          <a:prstGeom prst="foldedCorner">
            <a:avLst>
              <a:gd name="adj" fmla="val 34225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B6A33033-3AAC-4BC8-90FB-300D2B2DED24}"/>
              </a:ext>
            </a:extLst>
          </p:cNvPr>
          <p:cNvCxnSpPr>
            <a:stCxn id="15" idx="2"/>
            <a:endCxn id="14" idx="1"/>
          </p:cNvCxnSpPr>
          <p:nvPr/>
        </p:nvCxnSpPr>
        <p:spPr>
          <a:xfrm>
            <a:off x="5142450" y="2261638"/>
            <a:ext cx="355425" cy="88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046E97D-6F87-4367-B879-55D2A6F312FF}"/>
              </a:ext>
            </a:extLst>
          </p:cNvPr>
          <p:cNvSpPr txBox="1"/>
          <p:nvPr/>
        </p:nvSpPr>
        <p:spPr>
          <a:xfrm>
            <a:off x="5497875" y="2085842"/>
            <a:ext cx="5913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s-ES" b="1"/>
              <a:t>QUESTIONS:</a:t>
            </a:r>
            <a:r>
              <a:rPr lang="es-ES"/>
              <a:t> </a:t>
            </a:r>
            <a:r>
              <a:rPr lang="es-ES" b="1">
                <a:solidFill>
                  <a:schemeClr val="accent6"/>
                </a:solidFill>
              </a:rPr>
              <a:t>could</a:t>
            </a:r>
            <a:r>
              <a:rPr lang="es-ES"/>
              <a:t> + </a:t>
            </a:r>
            <a:r>
              <a:rPr lang="es-ES">
                <a:solidFill>
                  <a:schemeClr val="accent4"/>
                </a:solidFill>
              </a:rPr>
              <a:t>[subject] </a:t>
            </a:r>
            <a:r>
              <a:rPr lang="es-ES"/>
              <a:t>+ </a:t>
            </a:r>
            <a:r>
              <a:rPr lang="es-ES">
                <a:solidFill>
                  <a:schemeClr val="accent5"/>
                </a:solidFill>
              </a:rPr>
              <a:t>infinitive verb </a:t>
            </a:r>
            <a:r>
              <a:rPr lang="es-ES"/>
              <a:t>+ ...</a:t>
            </a:r>
            <a:endParaRPr lang="es-ES" b="1"/>
          </a:p>
        </p:txBody>
      </p:sp>
      <p:sp>
        <p:nvSpPr>
          <p:cNvPr id="15" name="Diagrama de flujo: conector 14">
            <a:extLst>
              <a:ext uri="{FF2B5EF4-FFF2-40B4-BE49-F238E27FC236}">
                <a16:creationId xmlns:a16="http://schemas.microsoft.com/office/drawing/2014/main" id="{CF807234-6A86-426F-AD94-FA01875B7102}"/>
              </a:ext>
            </a:extLst>
          </p:cNvPr>
          <p:cNvSpPr/>
          <p:nvPr/>
        </p:nvSpPr>
        <p:spPr>
          <a:xfrm>
            <a:off x="5142450" y="2211304"/>
            <a:ext cx="92278" cy="10066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Rectángulo: esquina doblada 16">
            <a:extLst>
              <a:ext uri="{FF2B5EF4-FFF2-40B4-BE49-F238E27FC236}">
                <a16:creationId xmlns:a16="http://schemas.microsoft.com/office/drawing/2014/main" id="{B6FBF582-8E67-4D01-9F09-03B3EC89EE93}"/>
              </a:ext>
            </a:extLst>
          </p:cNvPr>
          <p:cNvSpPr/>
          <p:nvPr/>
        </p:nvSpPr>
        <p:spPr>
          <a:xfrm>
            <a:off x="5492284" y="2803913"/>
            <a:ext cx="5061772" cy="739456"/>
          </a:xfrm>
          <a:prstGeom prst="foldedCorner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B7C205D2-06BD-4339-895B-A832BF6A25F1}"/>
              </a:ext>
            </a:extLst>
          </p:cNvPr>
          <p:cNvCxnSpPr>
            <a:cxnSpLocks/>
            <a:stCxn id="20" idx="2"/>
            <a:endCxn id="19" idx="1"/>
          </p:cNvCxnSpPr>
          <p:nvPr/>
        </p:nvCxnSpPr>
        <p:spPr>
          <a:xfrm>
            <a:off x="5142450" y="3140771"/>
            <a:ext cx="349834" cy="30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C0C03C72-9720-4C0A-855C-A8B56AE40A87}"/>
              </a:ext>
            </a:extLst>
          </p:cNvPr>
          <p:cNvSpPr txBox="1"/>
          <p:nvPr/>
        </p:nvSpPr>
        <p:spPr>
          <a:xfrm>
            <a:off x="5492284" y="2820639"/>
            <a:ext cx="5176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s-ES" b="1"/>
              <a:t>COULD/COULD’NT </a:t>
            </a:r>
            <a:r>
              <a:rPr lang="es-ES"/>
              <a:t>don’t differentiate the third person singular (he/she/it)</a:t>
            </a:r>
            <a:endParaRPr lang="es-ES" b="1"/>
          </a:p>
        </p:txBody>
      </p:sp>
      <p:sp>
        <p:nvSpPr>
          <p:cNvPr id="20" name="Diagrama de flujo: conector 19">
            <a:extLst>
              <a:ext uri="{FF2B5EF4-FFF2-40B4-BE49-F238E27FC236}">
                <a16:creationId xmlns:a16="http://schemas.microsoft.com/office/drawing/2014/main" id="{03E81324-8DE8-4B56-8769-19C06BD1411E}"/>
              </a:ext>
            </a:extLst>
          </p:cNvPr>
          <p:cNvSpPr/>
          <p:nvPr/>
        </p:nvSpPr>
        <p:spPr>
          <a:xfrm>
            <a:off x="5142450" y="3090437"/>
            <a:ext cx="92278" cy="10066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6012AB7E-0444-4B4C-A22C-AE509EBCC03E}"/>
              </a:ext>
            </a:extLst>
          </p:cNvPr>
          <p:cNvCxnSpPr>
            <a:cxnSpLocks/>
            <a:stCxn id="7" idx="5"/>
            <a:endCxn id="6" idx="1"/>
          </p:cNvCxnSpPr>
          <p:nvPr/>
        </p:nvCxnSpPr>
        <p:spPr>
          <a:xfrm>
            <a:off x="5234462" y="841248"/>
            <a:ext cx="311808" cy="2589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iagrama de flujo: conector 6">
            <a:extLst>
              <a:ext uri="{FF2B5EF4-FFF2-40B4-BE49-F238E27FC236}">
                <a16:creationId xmlns:a16="http://schemas.microsoft.com/office/drawing/2014/main" id="{33FC4838-B6E7-4996-B062-699972B398D5}"/>
              </a:ext>
            </a:extLst>
          </p:cNvPr>
          <p:cNvSpPr/>
          <p:nvPr/>
        </p:nvSpPr>
        <p:spPr>
          <a:xfrm>
            <a:off x="5155698" y="755322"/>
            <a:ext cx="92278" cy="10066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Diagrama de flujo: conector 26">
            <a:extLst>
              <a:ext uri="{FF2B5EF4-FFF2-40B4-BE49-F238E27FC236}">
                <a16:creationId xmlns:a16="http://schemas.microsoft.com/office/drawing/2014/main" id="{5D82D3CF-6A2D-4098-B412-DB9F79DCE86E}"/>
              </a:ext>
            </a:extLst>
          </p:cNvPr>
          <p:cNvSpPr/>
          <p:nvPr/>
        </p:nvSpPr>
        <p:spPr>
          <a:xfrm>
            <a:off x="5156724" y="1428715"/>
            <a:ext cx="92278" cy="10066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CE448C0E-A3BF-4138-9BE5-AAC5D5172E70}"/>
              </a:ext>
            </a:extLst>
          </p:cNvPr>
          <p:cNvCxnSpPr>
            <a:cxnSpLocks/>
            <a:stCxn id="27" idx="7"/>
            <a:endCxn id="6" idx="1"/>
          </p:cNvCxnSpPr>
          <p:nvPr/>
        </p:nvCxnSpPr>
        <p:spPr>
          <a:xfrm flipV="1">
            <a:off x="5235488" y="1100229"/>
            <a:ext cx="310782" cy="3432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86121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TM02900722[[fn=Sala de reuniones Ion]]</Template>
  <TotalTime>185</TotalTime>
  <Words>467</Words>
  <Application>Microsoft Office PowerPoint</Application>
  <PresentationFormat>Panorámica</PresentationFormat>
  <Paragraphs>121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Wingdings</vt:lpstr>
      <vt:lpstr>Wingdings 3</vt:lpstr>
      <vt:lpstr>Sala de reuniones Ion</vt:lpstr>
      <vt:lpstr>English unit 2: vocabulary and grammar</vt:lpstr>
      <vt:lpstr>VOCABULARY</vt:lpstr>
      <vt:lpstr>GRAMMAR (1)</vt:lpstr>
      <vt:lpstr>GRAMMAR (2)</vt:lpstr>
      <vt:lpstr>GRAMMAR (3)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unit 2: vocabulary and grammar</dc:title>
  <dc:creator>Eva Arnau</dc:creator>
  <cp:lastModifiedBy>Eva Arnau</cp:lastModifiedBy>
  <cp:revision>9</cp:revision>
  <dcterms:created xsi:type="dcterms:W3CDTF">2020-12-11T10:56:47Z</dcterms:created>
  <dcterms:modified xsi:type="dcterms:W3CDTF">2020-12-11T14:01:54Z</dcterms:modified>
</cp:coreProperties>
</file>