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58" r:id="rId8"/>
    <p:sldId id="263" r:id="rId9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374" autoAdjust="0"/>
  </p:normalViewPr>
  <p:slideViewPr>
    <p:cSldViewPr snapToGrid="0" showGuides="1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10/27/2020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567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942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321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1086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7933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2599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3170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4063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225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969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249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10/27/2020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2470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2" r:id="rId6"/>
    <p:sldLayoutId id="2147483688" r:id="rId7"/>
    <p:sldLayoutId id="2147483689" r:id="rId8"/>
    <p:sldLayoutId id="2147483690" r:id="rId9"/>
    <p:sldLayoutId id="2147483691" r:id="rId10"/>
    <p:sldLayoutId id="2147483693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D35AE2F-5E3A-49D9-8DE1-8A333BA408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483643B-C4ED-4ABC-9F3E-59EE67F26A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063240"/>
          </a:xfrm>
        </p:spPr>
        <p:txBody>
          <a:bodyPr>
            <a:normAutofit/>
          </a:bodyPr>
          <a:lstStyle/>
          <a:p>
            <a:pPr algn="ctr"/>
            <a:r>
              <a:rPr lang="es-ES"/>
              <a:t>Els temps d’indicatiu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05157D6-2BB8-473C-9339-0F56976D44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599432"/>
            <a:ext cx="9144000" cy="1225296"/>
          </a:xfrm>
        </p:spPr>
        <p:txBody>
          <a:bodyPr>
            <a:normAutofit/>
          </a:bodyPr>
          <a:lstStyle/>
          <a:p>
            <a:pPr algn="ctr"/>
            <a:r>
              <a:rPr lang="es-ES" sz="3200"/>
              <a:t>Terminacions verbs regulars en present, perfet, imperfet, passat simple, passat perifràstic i verbs irregulars en present: </a:t>
            </a:r>
            <a:r>
              <a:rPr lang="es-ES" sz="3200" i="1" u="sng"/>
              <a:t>ser, poder, voler, fer, tenir, haver, viure</a:t>
            </a:r>
            <a:r>
              <a:rPr lang="es-ES" sz="3200"/>
              <a:t> i en imperfet: </a:t>
            </a:r>
            <a:r>
              <a:rPr lang="es-ES" sz="3200" i="1" u="sng"/>
              <a:t>ser, fer, viure, beure</a:t>
            </a:r>
            <a:r>
              <a:rPr lang="es-ES" sz="3200"/>
              <a:t>.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04D8AD8F-EF7F-481F-B99A-B851389705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41942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6">
            <a:extLst>
              <a:ext uri="{FF2B5EF4-FFF2-40B4-BE49-F238E27FC236}">
                <a16:creationId xmlns:a16="http://schemas.microsoft.com/office/drawing/2014/main" id="{79EB4626-023C-436D-9F57-9EB4608090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38200" y="720953"/>
            <a:ext cx="10515600" cy="5416094"/>
          </a:xfrm>
          <a:custGeom>
            <a:avLst/>
            <a:gdLst>
              <a:gd name="connsiteX0" fmla="*/ 0 w 10515600"/>
              <a:gd name="connsiteY0" fmla="*/ 902700 h 5416094"/>
              <a:gd name="connsiteX1" fmla="*/ 902700 w 10515600"/>
              <a:gd name="connsiteY1" fmla="*/ 0 h 5416094"/>
              <a:gd name="connsiteX2" fmla="*/ 1746919 w 10515600"/>
              <a:gd name="connsiteY2" fmla="*/ 0 h 5416094"/>
              <a:gd name="connsiteX3" fmla="*/ 2329833 w 10515600"/>
              <a:gd name="connsiteY3" fmla="*/ 0 h 5416094"/>
              <a:gd name="connsiteX4" fmla="*/ 2825644 w 10515600"/>
              <a:gd name="connsiteY4" fmla="*/ 0 h 5416094"/>
              <a:gd name="connsiteX5" fmla="*/ 3582762 w 10515600"/>
              <a:gd name="connsiteY5" fmla="*/ 0 h 5416094"/>
              <a:gd name="connsiteX6" fmla="*/ 4165675 w 10515600"/>
              <a:gd name="connsiteY6" fmla="*/ 0 h 5416094"/>
              <a:gd name="connsiteX7" fmla="*/ 5009894 w 10515600"/>
              <a:gd name="connsiteY7" fmla="*/ 0 h 5416094"/>
              <a:gd name="connsiteX8" fmla="*/ 5505706 w 10515600"/>
              <a:gd name="connsiteY8" fmla="*/ 0 h 5416094"/>
              <a:gd name="connsiteX9" fmla="*/ 6349925 w 10515600"/>
              <a:gd name="connsiteY9" fmla="*/ 0 h 5416094"/>
              <a:gd name="connsiteX10" fmla="*/ 6758634 w 10515600"/>
              <a:gd name="connsiteY10" fmla="*/ 0 h 5416094"/>
              <a:gd name="connsiteX11" fmla="*/ 7428650 w 10515600"/>
              <a:gd name="connsiteY11" fmla="*/ 0 h 5416094"/>
              <a:gd name="connsiteX12" fmla="*/ 8098665 w 10515600"/>
              <a:gd name="connsiteY12" fmla="*/ 0 h 5416094"/>
              <a:gd name="connsiteX13" fmla="*/ 8681579 w 10515600"/>
              <a:gd name="connsiteY13" fmla="*/ 0 h 5416094"/>
              <a:gd name="connsiteX14" fmla="*/ 9612900 w 10515600"/>
              <a:gd name="connsiteY14" fmla="*/ 0 h 5416094"/>
              <a:gd name="connsiteX15" fmla="*/ 10515600 w 10515600"/>
              <a:gd name="connsiteY15" fmla="*/ 902700 h 5416094"/>
              <a:gd name="connsiteX16" fmla="*/ 10515600 w 10515600"/>
              <a:gd name="connsiteY16" fmla="*/ 1504482 h 5416094"/>
              <a:gd name="connsiteX17" fmla="*/ 10515600 w 10515600"/>
              <a:gd name="connsiteY17" fmla="*/ 2178479 h 5416094"/>
              <a:gd name="connsiteX18" fmla="*/ 10515600 w 10515600"/>
              <a:gd name="connsiteY18" fmla="*/ 2780261 h 5416094"/>
              <a:gd name="connsiteX19" fmla="*/ 10515600 w 10515600"/>
              <a:gd name="connsiteY19" fmla="*/ 3273722 h 5416094"/>
              <a:gd name="connsiteX20" fmla="*/ 10515600 w 10515600"/>
              <a:gd name="connsiteY20" fmla="*/ 3803291 h 5416094"/>
              <a:gd name="connsiteX21" fmla="*/ 10515600 w 10515600"/>
              <a:gd name="connsiteY21" fmla="*/ 4513394 h 5416094"/>
              <a:gd name="connsiteX22" fmla="*/ 9612900 w 10515600"/>
              <a:gd name="connsiteY22" fmla="*/ 5416094 h 5416094"/>
              <a:gd name="connsiteX23" fmla="*/ 9117089 w 10515600"/>
              <a:gd name="connsiteY23" fmla="*/ 5416094 h 5416094"/>
              <a:gd name="connsiteX24" fmla="*/ 8708379 w 10515600"/>
              <a:gd name="connsiteY24" fmla="*/ 5416094 h 5416094"/>
              <a:gd name="connsiteX25" fmla="*/ 8299670 w 10515600"/>
              <a:gd name="connsiteY25" fmla="*/ 5416094 h 5416094"/>
              <a:gd name="connsiteX26" fmla="*/ 7629654 w 10515600"/>
              <a:gd name="connsiteY26" fmla="*/ 5416094 h 5416094"/>
              <a:gd name="connsiteX27" fmla="*/ 7133843 w 10515600"/>
              <a:gd name="connsiteY27" fmla="*/ 5416094 h 5416094"/>
              <a:gd name="connsiteX28" fmla="*/ 6376726 w 10515600"/>
              <a:gd name="connsiteY28" fmla="*/ 5416094 h 5416094"/>
              <a:gd name="connsiteX29" fmla="*/ 5880914 w 10515600"/>
              <a:gd name="connsiteY29" fmla="*/ 5416094 h 5416094"/>
              <a:gd name="connsiteX30" fmla="*/ 5123797 w 10515600"/>
              <a:gd name="connsiteY30" fmla="*/ 5416094 h 5416094"/>
              <a:gd name="connsiteX31" fmla="*/ 4715088 w 10515600"/>
              <a:gd name="connsiteY31" fmla="*/ 5416094 h 5416094"/>
              <a:gd name="connsiteX32" fmla="*/ 3957970 w 10515600"/>
              <a:gd name="connsiteY32" fmla="*/ 5416094 h 5416094"/>
              <a:gd name="connsiteX33" fmla="*/ 3462159 w 10515600"/>
              <a:gd name="connsiteY33" fmla="*/ 5416094 h 5416094"/>
              <a:gd name="connsiteX34" fmla="*/ 3053449 w 10515600"/>
              <a:gd name="connsiteY34" fmla="*/ 5416094 h 5416094"/>
              <a:gd name="connsiteX35" fmla="*/ 2557638 w 10515600"/>
              <a:gd name="connsiteY35" fmla="*/ 5416094 h 5416094"/>
              <a:gd name="connsiteX36" fmla="*/ 1800521 w 10515600"/>
              <a:gd name="connsiteY36" fmla="*/ 5416094 h 5416094"/>
              <a:gd name="connsiteX37" fmla="*/ 902700 w 10515600"/>
              <a:gd name="connsiteY37" fmla="*/ 5416094 h 5416094"/>
              <a:gd name="connsiteX38" fmla="*/ 0 w 10515600"/>
              <a:gd name="connsiteY38" fmla="*/ 4513394 h 5416094"/>
              <a:gd name="connsiteX39" fmla="*/ 0 w 10515600"/>
              <a:gd name="connsiteY39" fmla="*/ 3911612 h 5416094"/>
              <a:gd name="connsiteX40" fmla="*/ 0 w 10515600"/>
              <a:gd name="connsiteY40" fmla="*/ 3309829 h 5416094"/>
              <a:gd name="connsiteX41" fmla="*/ 0 w 10515600"/>
              <a:gd name="connsiteY41" fmla="*/ 2780261 h 5416094"/>
              <a:gd name="connsiteX42" fmla="*/ 0 w 10515600"/>
              <a:gd name="connsiteY42" fmla="*/ 2106265 h 5416094"/>
              <a:gd name="connsiteX43" fmla="*/ 0 w 10515600"/>
              <a:gd name="connsiteY43" fmla="*/ 1504482 h 5416094"/>
              <a:gd name="connsiteX44" fmla="*/ 0 w 10515600"/>
              <a:gd name="connsiteY44" fmla="*/ 902700 h 5416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10515600" h="5416094" extrusionOk="0">
                <a:moveTo>
                  <a:pt x="0" y="902700"/>
                </a:moveTo>
                <a:cubicBezTo>
                  <a:pt x="-57306" y="368805"/>
                  <a:pt x="305054" y="37193"/>
                  <a:pt x="902700" y="0"/>
                </a:cubicBezTo>
                <a:cubicBezTo>
                  <a:pt x="1280419" y="-35006"/>
                  <a:pt x="1407743" y="-35339"/>
                  <a:pt x="1746919" y="0"/>
                </a:cubicBezTo>
                <a:cubicBezTo>
                  <a:pt x="2086095" y="35339"/>
                  <a:pt x="2146539" y="-12333"/>
                  <a:pt x="2329833" y="0"/>
                </a:cubicBezTo>
                <a:cubicBezTo>
                  <a:pt x="2513127" y="12333"/>
                  <a:pt x="2706706" y="12952"/>
                  <a:pt x="2825644" y="0"/>
                </a:cubicBezTo>
                <a:cubicBezTo>
                  <a:pt x="2944582" y="-12952"/>
                  <a:pt x="3420817" y="-27100"/>
                  <a:pt x="3582762" y="0"/>
                </a:cubicBezTo>
                <a:cubicBezTo>
                  <a:pt x="3744707" y="27100"/>
                  <a:pt x="4023584" y="-9167"/>
                  <a:pt x="4165675" y="0"/>
                </a:cubicBezTo>
                <a:cubicBezTo>
                  <a:pt x="4307766" y="9167"/>
                  <a:pt x="4770188" y="27031"/>
                  <a:pt x="5009894" y="0"/>
                </a:cubicBezTo>
                <a:cubicBezTo>
                  <a:pt x="5249600" y="-27031"/>
                  <a:pt x="5349881" y="-194"/>
                  <a:pt x="5505706" y="0"/>
                </a:cubicBezTo>
                <a:cubicBezTo>
                  <a:pt x="5661531" y="194"/>
                  <a:pt x="6129254" y="-29363"/>
                  <a:pt x="6349925" y="0"/>
                </a:cubicBezTo>
                <a:cubicBezTo>
                  <a:pt x="6570596" y="29363"/>
                  <a:pt x="6581199" y="-14617"/>
                  <a:pt x="6758634" y="0"/>
                </a:cubicBezTo>
                <a:cubicBezTo>
                  <a:pt x="6936069" y="14617"/>
                  <a:pt x="7246491" y="25675"/>
                  <a:pt x="7428650" y="0"/>
                </a:cubicBezTo>
                <a:cubicBezTo>
                  <a:pt x="7610809" y="-25675"/>
                  <a:pt x="7825190" y="-17078"/>
                  <a:pt x="8098665" y="0"/>
                </a:cubicBezTo>
                <a:cubicBezTo>
                  <a:pt x="8372141" y="17078"/>
                  <a:pt x="8559625" y="-21568"/>
                  <a:pt x="8681579" y="0"/>
                </a:cubicBezTo>
                <a:cubicBezTo>
                  <a:pt x="8803533" y="21568"/>
                  <a:pt x="9307226" y="-46066"/>
                  <a:pt x="9612900" y="0"/>
                </a:cubicBezTo>
                <a:cubicBezTo>
                  <a:pt x="10119954" y="-10560"/>
                  <a:pt x="10418674" y="366684"/>
                  <a:pt x="10515600" y="902700"/>
                </a:cubicBezTo>
                <a:cubicBezTo>
                  <a:pt x="10494548" y="1140809"/>
                  <a:pt x="10524881" y="1252168"/>
                  <a:pt x="10515600" y="1504482"/>
                </a:cubicBezTo>
                <a:cubicBezTo>
                  <a:pt x="10506319" y="1756796"/>
                  <a:pt x="10494309" y="1995078"/>
                  <a:pt x="10515600" y="2178479"/>
                </a:cubicBezTo>
                <a:cubicBezTo>
                  <a:pt x="10536891" y="2361880"/>
                  <a:pt x="10522845" y="2487483"/>
                  <a:pt x="10515600" y="2780261"/>
                </a:cubicBezTo>
                <a:cubicBezTo>
                  <a:pt x="10508355" y="3073039"/>
                  <a:pt x="10533694" y="3138252"/>
                  <a:pt x="10515600" y="3273722"/>
                </a:cubicBezTo>
                <a:cubicBezTo>
                  <a:pt x="10497506" y="3409192"/>
                  <a:pt x="10514952" y="3569910"/>
                  <a:pt x="10515600" y="3803291"/>
                </a:cubicBezTo>
                <a:cubicBezTo>
                  <a:pt x="10516248" y="4036672"/>
                  <a:pt x="10499126" y="4317688"/>
                  <a:pt x="10515600" y="4513394"/>
                </a:cubicBezTo>
                <a:cubicBezTo>
                  <a:pt x="10585499" y="4997151"/>
                  <a:pt x="10115437" y="5453981"/>
                  <a:pt x="9612900" y="5416094"/>
                </a:cubicBezTo>
                <a:cubicBezTo>
                  <a:pt x="9473271" y="5418358"/>
                  <a:pt x="9316384" y="5423764"/>
                  <a:pt x="9117089" y="5416094"/>
                </a:cubicBezTo>
                <a:cubicBezTo>
                  <a:pt x="8917794" y="5408424"/>
                  <a:pt x="8902141" y="5433256"/>
                  <a:pt x="8708379" y="5416094"/>
                </a:cubicBezTo>
                <a:cubicBezTo>
                  <a:pt x="8514617" y="5398933"/>
                  <a:pt x="8454700" y="5422387"/>
                  <a:pt x="8299670" y="5416094"/>
                </a:cubicBezTo>
                <a:cubicBezTo>
                  <a:pt x="8144640" y="5409801"/>
                  <a:pt x="7907022" y="5398388"/>
                  <a:pt x="7629654" y="5416094"/>
                </a:cubicBezTo>
                <a:cubicBezTo>
                  <a:pt x="7352286" y="5433800"/>
                  <a:pt x="7244777" y="5409877"/>
                  <a:pt x="7133843" y="5416094"/>
                </a:cubicBezTo>
                <a:cubicBezTo>
                  <a:pt x="7022909" y="5422311"/>
                  <a:pt x="6748865" y="5379753"/>
                  <a:pt x="6376726" y="5416094"/>
                </a:cubicBezTo>
                <a:cubicBezTo>
                  <a:pt x="6004587" y="5452435"/>
                  <a:pt x="5991442" y="5438860"/>
                  <a:pt x="5880914" y="5416094"/>
                </a:cubicBezTo>
                <a:cubicBezTo>
                  <a:pt x="5770386" y="5393328"/>
                  <a:pt x="5294303" y="5440618"/>
                  <a:pt x="5123797" y="5416094"/>
                </a:cubicBezTo>
                <a:cubicBezTo>
                  <a:pt x="4953291" y="5391570"/>
                  <a:pt x="4828705" y="5430421"/>
                  <a:pt x="4715088" y="5416094"/>
                </a:cubicBezTo>
                <a:cubicBezTo>
                  <a:pt x="4601471" y="5401767"/>
                  <a:pt x="4227806" y="5381491"/>
                  <a:pt x="3957970" y="5416094"/>
                </a:cubicBezTo>
                <a:cubicBezTo>
                  <a:pt x="3688134" y="5450697"/>
                  <a:pt x="3670638" y="5425309"/>
                  <a:pt x="3462159" y="5416094"/>
                </a:cubicBezTo>
                <a:cubicBezTo>
                  <a:pt x="3253680" y="5406879"/>
                  <a:pt x="3167443" y="5432031"/>
                  <a:pt x="3053449" y="5416094"/>
                </a:cubicBezTo>
                <a:cubicBezTo>
                  <a:pt x="2939455" y="5400158"/>
                  <a:pt x="2701485" y="5433995"/>
                  <a:pt x="2557638" y="5416094"/>
                </a:cubicBezTo>
                <a:cubicBezTo>
                  <a:pt x="2413791" y="5398193"/>
                  <a:pt x="2168647" y="5424510"/>
                  <a:pt x="1800521" y="5416094"/>
                </a:cubicBezTo>
                <a:cubicBezTo>
                  <a:pt x="1432395" y="5407678"/>
                  <a:pt x="1261364" y="5454497"/>
                  <a:pt x="902700" y="5416094"/>
                </a:cubicBezTo>
                <a:cubicBezTo>
                  <a:pt x="519468" y="5419760"/>
                  <a:pt x="63003" y="5077223"/>
                  <a:pt x="0" y="4513394"/>
                </a:cubicBezTo>
                <a:cubicBezTo>
                  <a:pt x="-20265" y="4243495"/>
                  <a:pt x="27650" y="4053844"/>
                  <a:pt x="0" y="3911612"/>
                </a:cubicBezTo>
                <a:cubicBezTo>
                  <a:pt x="-27650" y="3769380"/>
                  <a:pt x="24988" y="3469350"/>
                  <a:pt x="0" y="3309829"/>
                </a:cubicBezTo>
                <a:cubicBezTo>
                  <a:pt x="-24988" y="3150308"/>
                  <a:pt x="-16973" y="2933511"/>
                  <a:pt x="0" y="2780261"/>
                </a:cubicBezTo>
                <a:cubicBezTo>
                  <a:pt x="16973" y="2627011"/>
                  <a:pt x="-11552" y="2315258"/>
                  <a:pt x="0" y="2106265"/>
                </a:cubicBezTo>
                <a:cubicBezTo>
                  <a:pt x="11552" y="1897272"/>
                  <a:pt x="-9167" y="1726905"/>
                  <a:pt x="0" y="1504482"/>
                </a:cubicBezTo>
                <a:cubicBezTo>
                  <a:pt x="9167" y="1282059"/>
                  <a:pt x="10972" y="1160784"/>
                  <a:pt x="0" y="902700"/>
                </a:cubicBezTo>
                <a:close/>
              </a:path>
            </a:pathLst>
          </a:custGeom>
          <a:noFill/>
          <a:ln w="60325" cap="rnd">
            <a:solidFill>
              <a:schemeClr val="tx1"/>
            </a:solidFill>
            <a:round/>
            <a:extLst>
              <a:ext uri="{C807C97D-BFC1-408E-A445-0C87EB9F89A2}">
                <ask:lineSketchStyleProps xmlns="" xmlns:ask="http://schemas.microsoft.com/office/drawing/2018/sketchyshapes" sd="1219033472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741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98B2C7-BAED-4328-B9C7-541E10218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939943" cy="1325563"/>
          </a:xfrm>
        </p:spPr>
        <p:txBody>
          <a:bodyPr/>
          <a:lstStyle/>
          <a:p>
            <a:r>
              <a:rPr lang="es-ES"/>
              <a:t>Terminacions verbs regulars (1/5).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C47EDFE-BBB3-48AA-BC18-5FCFA76741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297" y="2829149"/>
            <a:ext cx="3333750" cy="603320"/>
          </a:xfrm>
        </p:spPr>
        <p:txBody>
          <a:bodyPr/>
          <a:lstStyle/>
          <a:p>
            <a:pPr lvl="1">
              <a:buFont typeface="Courier New" panose="02070309020205020404" pitchFamily="49" charset="0"/>
              <a:buChar char="o"/>
            </a:pPr>
            <a:r>
              <a:rPr lang="es-ES" sz="3200"/>
              <a:t>1ª conjugació (-AR):</a:t>
            </a:r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0492930B-9DDB-4925-A7E6-3CC7F74F67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1462451"/>
              </p:ext>
            </p:extLst>
          </p:nvPr>
        </p:nvGraphicFramePr>
        <p:xfrm>
          <a:off x="286723" y="3757299"/>
          <a:ext cx="1733550" cy="14395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66775">
                  <a:extLst>
                    <a:ext uri="{9D8B030D-6E8A-4147-A177-3AD203B41FA5}">
                      <a16:colId xmlns:a16="http://schemas.microsoft.com/office/drawing/2014/main" val="275965337"/>
                    </a:ext>
                  </a:extLst>
                </a:gridCol>
                <a:gridCol w="866775">
                  <a:extLst>
                    <a:ext uri="{9D8B030D-6E8A-4147-A177-3AD203B41FA5}">
                      <a16:colId xmlns:a16="http://schemas.microsoft.com/office/drawing/2014/main" val="1784699100"/>
                    </a:ext>
                  </a:extLst>
                </a:gridCol>
              </a:tblGrid>
              <a:tr h="491194">
                <a:tc>
                  <a:txBody>
                    <a:bodyPr/>
                    <a:lstStyle/>
                    <a:p>
                      <a:r>
                        <a:rPr lang="es-ES" sz="2400"/>
                        <a:t>Ball</a:t>
                      </a:r>
                      <a:r>
                        <a:rPr lang="es-ES" sz="2400" strike="sngStrike" baseline="0"/>
                        <a:t>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400"/>
                        <a:t>Ball-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8151365"/>
                  </a:ext>
                </a:extLst>
              </a:tr>
              <a:tr h="491194">
                <a:tc>
                  <a:txBody>
                    <a:bodyPr/>
                    <a:lstStyle/>
                    <a:p>
                      <a:r>
                        <a:rPr lang="es-ES" sz="2400"/>
                        <a:t>Cant</a:t>
                      </a:r>
                      <a:r>
                        <a:rPr lang="es-ES" sz="2400" strike="sngStrike" baseline="0"/>
                        <a:t>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400"/>
                        <a:t>Cant-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1748230"/>
                  </a:ext>
                </a:extLst>
              </a:tr>
              <a:tr h="353146">
                <a:tc>
                  <a:txBody>
                    <a:bodyPr/>
                    <a:lstStyle/>
                    <a:p>
                      <a:r>
                        <a:rPr lang="es-ES" sz="2400"/>
                        <a:t>Compr</a:t>
                      </a:r>
                      <a:r>
                        <a:rPr lang="es-ES" sz="2400" strike="sngStrike" baseline="0"/>
                        <a:t>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400"/>
                        <a:t>Compr-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2088262"/>
                  </a:ext>
                </a:extLst>
              </a:tr>
            </a:tbl>
          </a:graphicData>
        </a:graphic>
      </p:graphicFrame>
      <p:sp>
        <p:nvSpPr>
          <p:cNvPr id="6" name="CuadroTexto 5">
            <a:extLst>
              <a:ext uri="{FF2B5EF4-FFF2-40B4-BE49-F238E27FC236}">
                <a16:creationId xmlns:a16="http://schemas.microsoft.com/office/drawing/2014/main" id="{629EA1C3-A7F5-49E3-9130-EF8991A7D85C}"/>
              </a:ext>
            </a:extLst>
          </p:cNvPr>
          <p:cNvSpPr txBox="1"/>
          <p:nvPr/>
        </p:nvSpPr>
        <p:spPr>
          <a:xfrm>
            <a:off x="2338730" y="3432468"/>
            <a:ext cx="12817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/>
              <a:t>Jo: </a:t>
            </a:r>
            <a:r>
              <a:rPr lang="es-ES" sz="2400" u="sng"/>
              <a:t>-e</a:t>
            </a:r>
          </a:p>
          <a:p>
            <a:r>
              <a:rPr lang="es-ES" sz="2400"/>
              <a:t>Tu: </a:t>
            </a:r>
            <a:r>
              <a:rPr lang="es-ES" sz="2400" u="sng"/>
              <a:t>-es</a:t>
            </a:r>
          </a:p>
          <a:p>
            <a:r>
              <a:rPr lang="es-ES" sz="2400"/>
              <a:t>Ell/Ella: </a:t>
            </a:r>
            <a:r>
              <a:rPr lang="es-ES" sz="2400" u="sng"/>
              <a:t>-a</a:t>
            </a:r>
          </a:p>
          <a:p>
            <a:r>
              <a:rPr lang="es-ES" sz="2400"/>
              <a:t>Nosaltres: </a:t>
            </a:r>
            <a:r>
              <a:rPr lang="es-ES" sz="2400" u="sng"/>
              <a:t>-em</a:t>
            </a:r>
          </a:p>
          <a:p>
            <a:r>
              <a:rPr lang="es-ES" sz="2400"/>
              <a:t>Vosaltres: </a:t>
            </a:r>
            <a:r>
              <a:rPr lang="es-ES" sz="2400" u="sng"/>
              <a:t>-eu</a:t>
            </a:r>
          </a:p>
          <a:p>
            <a:r>
              <a:rPr lang="es-ES" sz="2400"/>
              <a:t>Ells/elles: </a:t>
            </a:r>
            <a:r>
              <a:rPr lang="es-ES" sz="2400" u="sng"/>
              <a:t>-en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726DC360-D802-4243-88C5-EADC96543E70}"/>
              </a:ext>
            </a:extLst>
          </p:cNvPr>
          <p:cNvSpPr txBox="1"/>
          <p:nvPr/>
        </p:nvSpPr>
        <p:spPr>
          <a:xfrm>
            <a:off x="2156642" y="3432468"/>
            <a:ext cx="22780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/>
              <a:t>+</a:t>
            </a:r>
          </a:p>
          <a:p>
            <a:r>
              <a:rPr lang="es-ES" sz="2400"/>
              <a:t>+</a:t>
            </a:r>
          </a:p>
          <a:p>
            <a:r>
              <a:rPr lang="es-ES" sz="2400"/>
              <a:t>+</a:t>
            </a:r>
          </a:p>
          <a:p>
            <a:r>
              <a:rPr lang="es-ES" sz="2400"/>
              <a:t>+</a:t>
            </a:r>
          </a:p>
          <a:p>
            <a:r>
              <a:rPr lang="es-ES" sz="2400"/>
              <a:t>+</a:t>
            </a:r>
          </a:p>
          <a:p>
            <a:r>
              <a:rPr lang="es-ES" sz="2400"/>
              <a:t>+</a:t>
            </a:r>
          </a:p>
        </p:txBody>
      </p:sp>
      <p:sp>
        <p:nvSpPr>
          <p:cNvPr id="8" name="Abrir llave 7">
            <a:extLst>
              <a:ext uri="{FF2B5EF4-FFF2-40B4-BE49-F238E27FC236}">
                <a16:creationId xmlns:a16="http://schemas.microsoft.com/office/drawing/2014/main" id="{AA38C374-6E11-4247-A0C5-7FA09E21F0C9}"/>
              </a:ext>
            </a:extLst>
          </p:cNvPr>
          <p:cNvSpPr/>
          <p:nvPr/>
        </p:nvSpPr>
        <p:spPr>
          <a:xfrm>
            <a:off x="2156642" y="3543643"/>
            <a:ext cx="45719" cy="2085975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Marcador de contenido 2">
            <a:extLst>
              <a:ext uri="{FF2B5EF4-FFF2-40B4-BE49-F238E27FC236}">
                <a16:creationId xmlns:a16="http://schemas.microsoft.com/office/drawing/2014/main" id="{F8BB726B-0D9F-42D7-AF2D-68BED5AB0471}"/>
              </a:ext>
            </a:extLst>
          </p:cNvPr>
          <p:cNvSpPr txBox="1">
            <a:spLocks/>
          </p:cNvSpPr>
          <p:nvPr/>
        </p:nvSpPr>
        <p:spPr>
          <a:xfrm>
            <a:off x="3913054" y="2819730"/>
            <a:ext cx="3333750" cy="6887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Font typeface="Courier New" panose="02070309020205020404" pitchFamily="49" charset="0"/>
              <a:buChar char="o"/>
            </a:pPr>
            <a:r>
              <a:rPr lang="es-ES" sz="3200"/>
              <a:t>2ª conjugació (-ER/-RE):</a:t>
            </a:r>
          </a:p>
        </p:txBody>
      </p:sp>
      <p:graphicFrame>
        <p:nvGraphicFramePr>
          <p:cNvPr id="14" name="Tabla 4">
            <a:extLst>
              <a:ext uri="{FF2B5EF4-FFF2-40B4-BE49-F238E27FC236}">
                <a16:creationId xmlns:a16="http://schemas.microsoft.com/office/drawing/2014/main" id="{FA053321-BF1D-4B9B-A79A-B38CFDD10E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0739969"/>
              </p:ext>
            </p:extLst>
          </p:nvPr>
        </p:nvGraphicFramePr>
        <p:xfrm>
          <a:off x="4072278" y="3833296"/>
          <a:ext cx="1733550" cy="14395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66775">
                  <a:extLst>
                    <a:ext uri="{9D8B030D-6E8A-4147-A177-3AD203B41FA5}">
                      <a16:colId xmlns:a16="http://schemas.microsoft.com/office/drawing/2014/main" val="275965337"/>
                    </a:ext>
                  </a:extLst>
                </a:gridCol>
                <a:gridCol w="866775">
                  <a:extLst>
                    <a:ext uri="{9D8B030D-6E8A-4147-A177-3AD203B41FA5}">
                      <a16:colId xmlns:a16="http://schemas.microsoft.com/office/drawing/2014/main" val="1784699100"/>
                    </a:ext>
                  </a:extLst>
                </a:gridCol>
              </a:tblGrid>
              <a:tr h="491194">
                <a:tc>
                  <a:txBody>
                    <a:bodyPr/>
                    <a:lstStyle/>
                    <a:p>
                      <a:r>
                        <a:rPr lang="es-ES" sz="2400"/>
                        <a:t>Perd</a:t>
                      </a:r>
                      <a:r>
                        <a:rPr lang="es-ES" sz="2400" strike="sngStrike" baseline="0"/>
                        <a:t>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400"/>
                        <a:t>Perd-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8151365"/>
                  </a:ext>
                </a:extLst>
              </a:tr>
              <a:tr h="491194">
                <a:tc>
                  <a:txBody>
                    <a:bodyPr/>
                    <a:lstStyle/>
                    <a:p>
                      <a:r>
                        <a:rPr lang="es-ES" sz="2400"/>
                        <a:t>Tém</a:t>
                      </a:r>
                      <a:r>
                        <a:rPr lang="es-ES" sz="2400" strike="sngStrike" baseline="0"/>
                        <a:t>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400"/>
                        <a:t>Tem-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1748230"/>
                  </a:ext>
                </a:extLst>
              </a:tr>
              <a:tr h="353146">
                <a:tc>
                  <a:txBody>
                    <a:bodyPr/>
                    <a:lstStyle/>
                    <a:p>
                      <a:r>
                        <a:rPr lang="es-ES" sz="2400"/>
                        <a:t>Cór</a:t>
                      </a:r>
                      <a:r>
                        <a:rPr lang="es-ES" sz="2400" strike="noStrike" baseline="0"/>
                        <a:t>r</a:t>
                      </a:r>
                      <a:r>
                        <a:rPr lang="es-ES" sz="2400" strike="sngStrike" baseline="0"/>
                        <a:t>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400"/>
                        <a:t>Corr-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2088262"/>
                  </a:ext>
                </a:extLst>
              </a:tr>
            </a:tbl>
          </a:graphicData>
        </a:graphic>
      </p:graphicFrame>
      <p:sp>
        <p:nvSpPr>
          <p:cNvPr id="15" name="CuadroTexto 14">
            <a:extLst>
              <a:ext uri="{FF2B5EF4-FFF2-40B4-BE49-F238E27FC236}">
                <a16:creationId xmlns:a16="http://schemas.microsoft.com/office/drawing/2014/main" id="{77997626-ECF3-4CDA-B6D0-4C7CC79C9FDD}"/>
              </a:ext>
            </a:extLst>
          </p:cNvPr>
          <p:cNvSpPr txBox="1"/>
          <p:nvPr/>
        </p:nvSpPr>
        <p:spPr>
          <a:xfrm>
            <a:off x="6124285" y="3508465"/>
            <a:ext cx="12817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/>
              <a:t>Jo: </a:t>
            </a:r>
            <a:r>
              <a:rPr lang="es-ES" sz="2400" u="sng"/>
              <a:t>/</a:t>
            </a:r>
          </a:p>
          <a:p>
            <a:r>
              <a:rPr lang="es-ES" sz="2400"/>
              <a:t>Tu: </a:t>
            </a:r>
            <a:r>
              <a:rPr lang="es-ES" sz="2400" u="sng"/>
              <a:t>-s</a:t>
            </a:r>
          </a:p>
          <a:p>
            <a:r>
              <a:rPr lang="es-ES" sz="2400"/>
              <a:t>Ell/Ella: </a:t>
            </a:r>
            <a:r>
              <a:rPr lang="es-ES" sz="2400" u="sng"/>
              <a:t>/</a:t>
            </a:r>
          </a:p>
          <a:p>
            <a:r>
              <a:rPr lang="es-ES" sz="2400"/>
              <a:t>Nosaltres: </a:t>
            </a:r>
            <a:r>
              <a:rPr lang="es-ES" sz="2400" u="sng"/>
              <a:t>-em</a:t>
            </a:r>
          </a:p>
          <a:p>
            <a:r>
              <a:rPr lang="es-ES" sz="2400"/>
              <a:t>Vosaltres: </a:t>
            </a:r>
            <a:r>
              <a:rPr lang="es-ES" sz="2400" u="sng"/>
              <a:t>-eu</a:t>
            </a:r>
          </a:p>
          <a:p>
            <a:r>
              <a:rPr lang="es-ES" sz="2400"/>
              <a:t>Ells/elles: </a:t>
            </a:r>
            <a:r>
              <a:rPr lang="es-ES" sz="2400" u="sng"/>
              <a:t>-en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8A19C882-2BA6-4C70-920B-EF1DCA3CC9C9}"/>
              </a:ext>
            </a:extLst>
          </p:cNvPr>
          <p:cNvSpPr txBox="1"/>
          <p:nvPr/>
        </p:nvSpPr>
        <p:spPr>
          <a:xfrm>
            <a:off x="5942197" y="3508465"/>
            <a:ext cx="28482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/>
              <a:t>+</a:t>
            </a:r>
          </a:p>
          <a:p>
            <a:r>
              <a:rPr lang="es-ES" sz="2400"/>
              <a:t>+</a:t>
            </a:r>
          </a:p>
          <a:p>
            <a:r>
              <a:rPr lang="es-ES" sz="2400"/>
              <a:t>+</a:t>
            </a:r>
          </a:p>
          <a:p>
            <a:r>
              <a:rPr lang="es-ES" sz="2400"/>
              <a:t>+</a:t>
            </a:r>
          </a:p>
          <a:p>
            <a:r>
              <a:rPr lang="es-ES" sz="2400"/>
              <a:t>+</a:t>
            </a:r>
          </a:p>
          <a:p>
            <a:r>
              <a:rPr lang="es-ES" sz="2400"/>
              <a:t>+</a:t>
            </a:r>
          </a:p>
        </p:txBody>
      </p:sp>
      <p:sp>
        <p:nvSpPr>
          <p:cNvPr id="17" name="Abrir llave 16">
            <a:extLst>
              <a:ext uri="{FF2B5EF4-FFF2-40B4-BE49-F238E27FC236}">
                <a16:creationId xmlns:a16="http://schemas.microsoft.com/office/drawing/2014/main" id="{7FFA88F1-5622-4E77-8662-357A8D40DDAF}"/>
              </a:ext>
            </a:extLst>
          </p:cNvPr>
          <p:cNvSpPr/>
          <p:nvPr/>
        </p:nvSpPr>
        <p:spPr>
          <a:xfrm>
            <a:off x="5942197" y="3619640"/>
            <a:ext cx="45719" cy="2085975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9" name="Imagen 18">
            <a:extLst>
              <a:ext uri="{FF2B5EF4-FFF2-40B4-BE49-F238E27FC236}">
                <a16:creationId xmlns:a16="http://schemas.microsoft.com/office/drawing/2014/main" id="{01FABBF8-D379-4E49-A02C-192723B0FAC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9969" b="21684"/>
          <a:stretch/>
        </p:blipFill>
        <p:spPr>
          <a:xfrm rot="10800000">
            <a:off x="86698" y="2668742"/>
            <a:ext cx="3699120" cy="170865"/>
          </a:xfrm>
          <a:prstGeom prst="rect">
            <a:avLst/>
          </a:prstGeom>
        </p:spPr>
      </p:pic>
      <p:sp>
        <p:nvSpPr>
          <p:cNvPr id="18" name="Rectángulo: esquina doblada 17">
            <a:extLst>
              <a:ext uri="{FF2B5EF4-FFF2-40B4-BE49-F238E27FC236}">
                <a16:creationId xmlns:a16="http://schemas.microsoft.com/office/drawing/2014/main" id="{FBD8B71B-15E6-431F-A7FE-C656D3E1EE5F}"/>
              </a:ext>
            </a:extLst>
          </p:cNvPr>
          <p:cNvSpPr/>
          <p:nvPr/>
        </p:nvSpPr>
        <p:spPr>
          <a:xfrm>
            <a:off x="123216" y="2743733"/>
            <a:ext cx="3653469" cy="3466719"/>
          </a:xfrm>
          <a:prstGeom prst="foldedCorner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21" name="Imagen 20">
            <a:extLst>
              <a:ext uri="{FF2B5EF4-FFF2-40B4-BE49-F238E27FC236}">
                <a16:creationId xmlns:a16="http://schemas.microsoft.com/office/drawing/2014/main" id="{7C995D7E-B2A1-4F05-8085-E5E49D2BD5F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9969" b="21684"/>
          <a:stretch/>
        </p:blipFill>
        <p:spPr>
          <a:xfrm rot="10800000">
            <a:off x="3922187" y="2668743"/>
            <a:ext cx="3758004" cy="170865"/>
          </a:xfrm>
          <a:prstGeom prst="rect">
            <a:avLst/>
          </a:prstGeom>
        </p:spPr>
      </p:pic>
      <p:sp>
        <p:nvSpPr>
          <p:cNvPr id="20" name="Rectángulo: esquina doblada 19">
            <a:extLst>
              <a:ext uri="{FF2B5EF4-FFF2-40B4-BE49-F238E27FC236}">
                <a16:creationId xmlns:a16="http://schemas.microsoft.com/office/drawing/2014/main" id="{D48E8DD1-9845-42B9-B947-1C43B1B07B33}"/>
              </a:ext>
            </a:extLst>
          </p:cNvPr>
          <p:cNvSpPr/>
          <p:nvPr/>
        </p:nvSpPr>
        <p:spPr>
          <a:xfrm>
            <a:off x="3979093" y="2754178"/>
            <a:ext cx="3666102" cy="3466717"/>
          </a:xfrm>
          <a:prstGeom prst="foldedCorner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27" name="Tabla 4">
            <a:extLst>
              <a:ext uri="{FF2B5EF4-FFF2-40B4-BE49-F238E27FC236}">
                <a16:creationId xmlns:a16="http://schemas.microsoft.com/office/drawing/2014/main" id="{F71ED936-0DB1-4AD1-8C3E-04ACF065AB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0888514"/>
              </p:ext>
            </p:extLst>
          </p:nvPr>
        </p:nvGraphicFramePr>
        <p:xfrm>
          <a:off x="7991086" y="3757299"/>
          <a:ext cx="1733550" cy="14395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66775">
                  <a:extLst>
                    <a:ext uri="{9D8B030D-6E8A-4147-A177-3AD203B41FA5}">
                      <a16:colId xmlns:a16="http://schemas.microsoft.com/office/drawing/2014/main" val="275965337"/>
                    </a:ext>
                  </a:extLst>
                </a:gridCol>
                <a:gridCol w="866775">
                  <a:extLst>
                    <a:ext uri="{9D8B030D-6E8A-4147-A177-3AD203B41FA5}">
                      <a16:colId xmlns:a16="http://schemas.microsoft.com/office/drawing/2014/main" val="1784699100"/>
                    </a:ext>
                  </a:extLst>
                </a:gridCol>
              </a:tblGrid>
              <a:tr h="491194">
                <a:tc>
                  <a:txBody>
                    <a:bodyPr/>
                    <a:lstStyle/>
                    <a:p>
                      <a:r>
                        <a:rPr lang="es-ES" sz="2400"/>
                        <a:t>Dorm</a:t>
                      </a:r>
                      <a:r>
                        <a:rPr lang="es-ES" sz="2400" strike="sngStrike" baseline="0"/>
                        <a:t>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400"/>
                        <a:t>Dorm-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8151365"/>
                  </a:ext>
                </a:extLst>
              </a:tr>
              <a:tr h="491194">
                <a:tc>
                  <a:txBody>
                    <a:bodyPr/>
                    <a:lstStyle/>
                    <a:p>
                      <a:r>
                        <a:rPr lang="es-ES" sz="2400"/>
                        <a:t>Sent</a:t>
                      </a:r>
                      <a:r>
                        <a:rPr lang="es-ES" sz="2400" strike="sngStrike" baseline="0"/>
                        <a:t>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400"/>
                        <a:t>Sent-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1748230"/>
                  </a:ext>
                </a:extLst>
              </a:tr>
              <a:tr h="353146">
                <a:tc>
                  <a:txBody>
                    <a:bodyPr/>
                    <a:lstStyle/>
                    <a:p>
                      <a:r>
                        <a:rPr lang="es-ES" sz="2400"/>
                        <a:t>Serv</a:t>
                      </a:r>
                      <a:r>
                        <a:rPr lang="es-ES" sz="2400" strike="sngStrike" baseline="0"/>
                        <a:t>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400"/>
                        <a:t>Serv-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2088262"/>
                  </a:ext>
                </a:extLst>
              </a:tr>
            </a:tbl>
          </a:graphicData>
        </a:graphic>
      </p:graphicFrame>
      <p:sp>
        <p:nvSpPr>
          <p:cNvPr id="28" name="CuadroTexto 27">
            <a:extLst>
              <a:ext uri="{FF2B5EF4-FFF2-40B4-BE49-F238E27FC236}">
                <a16:creationId xmlns:a16="http://schemas.microsoft.com/office/drawing/2014/main" id="{232D3403-8ACE-4043-BD7E-1DE5B88002B3}"/>
              </a:ext>
            </a:extLst>
          </p:cNvPr>
          <p:cNvSpPr txBox="1"/>
          <p:nvPr/>
        </p:nvSpPr>
        <p:spPr>
          <a:xfrm>
            <a:off x="10043092" y="3547132"/>
            <a:ext cx="186218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/>
              <a:t>Jo: </a:t>
            </a:r>
            <a:r>
              <a:rPr lang="es-ES" sz="2400" u="sng">
                <a:solidFill>
                  <a:schemeClr val="accent1"/>
                </a:solidFill>
              </a:rPr>
              <a:t>/</a:t>
            </a:r>
            <a:r>
              <a:rPr lang="es-ES" sz="2400"/>
              <a:t> / </a:t>
            </a:r>
            <a:r>
              <a:rPr lang="es-ES" sz="2400" u="sng">
                <a:solidFill>
                  <a:schemeClr val="accent2"/>
                </a:solidFill>
              </a:rPr>
              <a:t>-isc</a:t>
            </a:r>
            <a:endParaRPr lang="es-ES" sz="2400" u="sng"/>
          </a:p>
          <a:p>
            <a:r>
              <a:rPr lang="es-ES" sz="2400"/>
              <a:t>Tu: </a:t>
            </a:r>
            <a:r>
              <a:rPr lang="es-ES" sz="2400" u="sng">
                <a:solidFill>
                  <a:schemeClr val="accent1"/>
                </a:solidFill>
              </a:rPr>
              <a:t>-s</a:t>
            </a:r>
            <a:r>
              <a:rPr lang="es-ES" sz="2400">
                <a:solidFill>
                  <a:schemeClr val="accent1"/>
                </a:solidFill>
              </a:rPr>
              <a:t> </a:t>
            </a:r>
            <a:r>
              <a:rPr lang="es-ES" sz="2400">
                <a:solidFill>
                  <a:schemeClr val="tx2"/>
                </a:solidFill>
              </a:rPr>
              <a:t>/ </a:t>
            </a:r>
            <a:r>
              <a:rPr lang="es-ES" sz="2400" u="sng">
                <a:solidFill>
                  <a:schemeClr val="accent2"/>
                </a:solidFill>
              </a:rPr>
              <a:t>-eixes</a:t>
            </a:r>
            <a:endParaRPr lang="es-ES" sz="2400" u="sng">
              <a:solidFill>
                <a:schemeClr val="tx2"/>
              </a:solidFill>
            </a:endParaRPr>
          </a:p>
          <a:p>
            <a:r>
              <a:rPr lang="es-ES" sz="2400"/>
              <a:t>Ell/Ella: </a:t>
            </a:r>
            <a:r>
              <a:rPr lang="es-ES" sz="2400" u="sng">
                <a:solidFill>
                  <a:schemeClr val="accent1"/>
                </a:solidFill>
              </a:rPr>
              <a:t>/</a:t>
            </a:r>
            <a:r>
              <a:rPr lang="es-ES" sz="2400">
                <a:solidFill>
                  <a:schemeClr val="tx2"/>
                </a:solidFill>
              </a:rPr>
              <a:t> / </a:t>
            </a:r>
            <a:r>
              <a:rPr lang="es-ES" sz="2400" u="sng">
                <a:solidFill>
                  <a:schemeClr val="accent2"/>
                </a:solidFill>
              </a:rPr>
              <a:t>-eix</a:t>
            </a:r>
            <a:endParaRPr lang="es-ES" sz="2400" u="sng">
              <a:solidFill>
                <a:schemeClr val="accent1"/>
              </a:solidFill>
            </a:endParaRPr>
          </a:p>
          <a:p>
            <a:r>
              <a:rPr lang="es-ES" sz="2400"/>
              <a:t>Nosaltres: </a:t>
            </a:r>
            <a:r>
              <a:rPr lang="es-ES" sz="2400" u="sng">
                <a:solidFill>
                  <a:schemeClr val="accent1"/>
                </a:solidFill>
              </a:rPr>
              <a:t>-im</a:t>
            </a:r>
            <a:r>
              <a:rPr lang="es-ES" sz="2400">
                <a:solidFill>
                  <a:schemeClr val="tx2"/>
                </a:solidFill>
              </a:rPr>
              <a:t> / </a:t>
            </a:r>
            <a:r>
              <a:rPr lang="es-ES" sz="2400" u="sng">
                <a:solidFill>
                  <a:schemeClr val="accent2"/>
                </a:solidFill>
              </a:rPr>
              <a:t>-im</a:t>
            </a:r>
            <a:endParaRPr lang="es-ES" sz="2400" u="sng">
              <a:solidFill>
                <a:schemeClr val="accent1"/>
              </a:solidFill>
            </a:endParaRPr>
          </a:p>
          <a:p>
            <a:r>
              <a:rPr lang="es-ES" sz="2400"/>
              <a:t>Vosaltres: </a:t>
            </a:r>
            <a:r>
              <a:rPr lang="es-ES" sz="2400" u="sng">
                <a:solidFill>
                  <a:schemeClr val="accent1"/>
                </a:solidFill>
              </a:rPr>
              <a:t>-iu</a:t>
            </a:r>
            <a:r>
              <a:rPr lang="es-ES" sz="2400">
                <a:solidFill>
                  <a:schemeClr val="accent1"/>
                </a:solidFill>
              </a:rPr>
              <a:t> </a:t>
            </a:r>
            <a:r>
              <a:rPr lang="es-ES" sz="2400">
                <a:solidFill>
                  <a:schemeClr val="tx2"/>
                </a:solidFill>
              </a:rPr>
              <a:t>/ </a:t>
            </a:r>
            <a:r>
              <a:rPr lang="es-ES" sz="2400" u="sng">
                <a:solidFill>
                  <a:schemeClr val="accent2"/>
                </a:solidFill>
              </a:rPr>
              <a:t>-iu</a:t>
            </a:r>
            <a:endParaRPr lang="es-ES" sz="2400" u="sng">
              <a:solidFill>
                <a:schemeClr val="accent1"/>
              </a:solidFill>
            </a:endParaRPr>
          </a:p>
          <a:p>
            <a:r>
              <a:rPr lang="es-ES" sz="2400"/>
              <a:t>Ells/elles: </a:t>
            </a:r>
            <a:r>
              <a:rPr lang="es-ES" sz="2400" u="sng">
                <a:solidFill>
                  <a:schemeClr val="accent1"/>
                </a:solidFill>
              </a:rPr>
              <a:t>-en</a:t>
            </a:r>
            <a:r>
              <a:rPr lang="es-ES" sz="2400">
                <a:solidFill>
                  <a:schemeClr val="tx2"/>
                </a:solidFill>
              </a:rPr>
              <a:t> / </a:t>
            </a:r>
            <a:r>
              <a:rPr lang="es-ES" sz="2400" u="sng">
                <a:solidFill>
                  <a:schemeClr val="accent2"/>
                </a:solidFill>
              </a:rPr>
              <a:t>-eixen</a:t>
            </a:r>
            <a:endParaRPr lang="es-ES" sz="2400" u="sng">
              <a:solidFill>
                <a:schemeClr val="accent1"/>
              </a:solidFill>
            </a:endParaRP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288723A5-9005-4FAC-A8DB-6905A302DC01}"/>
              </a:ext>
            </a:extLst>
          </p:cNvPr>
          <p:cNvSpPr txBox="1"/>
          <p:nvPr/>
        </p:nvSpPr>
        <p:spPr>
          <a:xfrm>
            <a:off x="9861005" y="3547132"/>
            <a:ext cx="28482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/>
              <a:t>+</a:t>
            </a:r>
          </a:p>
          <a:p>
            <a:r>
              <a:rPr lang="es-ES" sz="2400"/>
              <a:t>+</a:t>
            </a:r>
          </a:p>
          <a:p>
            <a:r>
              <a:rPr lang="es-ES" sz="2400"/>
              <a:t>+</a:t>
            </a:r>
          </a:p>
          <a:p>
            <a:r>
              <a:rPr lang="es-ES" sz="2400"/>
              <a:t>+</a:t>
            </a:r>
          </a:p>
          <a:p>
            <a:r>
              <a:rPr lang="es-ES" sz="2400"/>
              <a:t>+</a:t>
            </a:r>
          </a:p>
          <a:p>
            <a:r>
              <a:rPr lang="es-ES" sz="2400"/>
              <a:t>+</a:t>
            </a:r>
          </a:p>
        </p:txBody>
      </p:sp>
      <p:sp>
        <p:nvSpPr>
          <p:cNvPr id="30" name="Abrir llave 29">
            <a:extLst>
              <a:ext uri="{FF2B5EF4-FFF2-40B4-BE49-F238E27FC236}">
                <a16:creationId xmlns:a16="http://schemas.microsoft.com/office/drawing/2014/main" id="{B26A7723-0DFC-4E10-A07B-D818AB4333FF}"/>
              </a:ext>
            </a:extLst>
          </p:cNvPr>
          <p:cNvSpPr/>
          <p:nvPr/>
        </p:nvSpPr>
        <p:spPr>
          <a:xfrm>
            <a:off x="9861005" y="3697525"/>
            <a:ext cx="45719" cy="2085975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31" name="Imagen 30">
            <a:extLst>
              <a:ext uri="{FF2B5EF4-FFF2-40B4-BE49-F238E27FC236}">
                <a16:creationId xmlns:a16="http://schemas.microsoft.com/office/drawing/2014/main" id="{E348253C-D8B5-4261-A50C-A03ABF8E005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9969" b="21684"/>
          <a:stretch/>
        </p:blipFill>
        <p:spPr>
          <a:xfrm rot="10800000">
            <a:off x="7827283" y="2658298"/>
            <a:ext cx="4135573" cy="188032"/>
          </a:xfrm>
          <a:prstGeom prst="rect">
            <a:avLst/>
          </a:prstGeom>
        </p:spPr>
      </p:pic>
      <p:sp>
        <p:nvSpPr>
          <p:cNvPr id="32" name="Rectángulo: esquina doblada 31">
            <a:extLst>
              <a:ext uri="{FF2B5EF4-FFF2-40B4-BE49-F238E27FC236}">
                <a16:creationId xmlns:a16="http://schemas.microsoft.com/office/drawing/2014/main" id="{D6D3B8D5-192B-4696-8EC6-D5177E21533B}"/>
              </a:ext>
            </a:extLst>
          </p:cNvPr>
          <p:cNvSpPr/>
          <p:nvPr/>
        </p:nvSpPr>
        <p:spPr>
          <a:xfrm>
            <a:off x="7862280" y="2743734"/>
            <a:ext cx="4042998" cy="3466717"/>
          </a:xfrm>
          <a:prstGeom prst="foldedCorner">
            <a:avLst>
              <a:gd name="adj" fmla="val 11827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3" name="Marcador de contenido 2">
            <a:extLst>
              <a:ext uri="{FF2B5EF4-FFF2-40B4-BE49-F238E27FC236}">
                <a16:creationId xmlns:a16="http://schemas.microsoft.com/office/drawing/2014/main" id="{21CA9453-869E-4A8A-9020-01DC6A08823C}"/>
              </a:ext>
            </a:extLst>
          </p:cNvPr>
          <p:cNvSpPr txBox="1">
            <a:spLocks/>
          </p:cNvSpPr>
          <p:nvPr/>
        </p:nvSpPr>
        <p:spPr>
          <a:xfrm>
            <a:off x="7827283" y="2829148"/>
            <a:ext cx="3333750" cy="6793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Font typeface="Courier New" panose="02070309020205020404" pitchFamily="49" charset="0"/>
              <a:buChar char="o"/>
            </a:pPr>
            <a:r>
              <a:rPr lang="es-ES" sz="3200"/>
              <a:t>3ª conjugació (-IR):</a:t>
            </a: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755324BA-EAD5-42E9-8481-9CC9E74C1322}"/>
              </a:ext>
            </a:extLst>
          </p:cNvPr>
          <p:cNvSpPr txBox="1"/>
          <p:nvPr/>
        </p:nvSpPr>
        <p:spPr>
          <a:xfrm>
            <a:off x="9883864" y="3310868"/>
            <a:ext cx="23988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u="sng">
                <a:solidFill>
                  <a:schemeClr val="accent1"/>
                </a:solidFill>
              </a:rPr>
              <a:t>Mode PUR </a:t>
            </a:r>
            <a:r>
              <a:rPr lang="es-ES"/>
              <a:t>/ </a:t>
            </a:r>
            <a:r>
              <a:rPr lang="es-ES" u="sng">
                <a:solidFill>
                  <a:schemeClr val="accent2"/>
                </a:solidFill>
              </a:rPr>
              <a:t>Mode INDICATIU</a:t>
            </a:r>
          </a:p>
        </p:txBody>
      </p:sp>
      <p:sp>
        <p:nvSpPr>
          <p:cNvPr id="25" name="Marcador de contenido 2">
            <a:extLst>
              <a:ext uri="{FF2B5EF4-FFF2-40B4-BE49-F238E27FC236}">
                <a16:creationId xmlns:a16="http://schemas.microsoft.com/office/drawing/2014/main" id="{58894D21-35ED-462E-9786-018015E1A1E8}"/>
              </a:ext>
            </a:extLst>
          </p:cNvPr>
          <p:cNvSpPr txBox="1">
            <a:spLocks/>
          </p:cNvSpPr>
          <p:nvPr/>
        </p:nvSpPr>
        <p:spPr>
          <a:xfrm>
            <a:off x="283075" y="1776103"/>
            <a:ext cx="1554114" cy="9418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4400" u="sng"/>
              <a:t>Present</a:t>
            </a:r>
            <a:r>
              <a:rPr lang="es-ES" sz="3600" u="sng"/>
              <a:t>:</a:t>
            </a:r>
            <a:endParaRPr lang="es-ES" sz="3600"/>
          </a:p>
        </p:txBody>
      </p:sp>
    </p:spTree>
    <p:extLst>
      <p:ext uri="{BB962C8B-B14F-4D97-AF65-F5344CB8AC3E}">
        <p14:creationId xmlns:p14="http://schemas.microsoft.com/office/powerpoint/2010/main" val="33012864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Imagen 25">
            <a:extLst>
              <a:ext uri="{FF2B5EF4-FFF2-40B4-BE49-F238E27FC236}">
                <a16:creationId xmlns:a16="http://schemas.microsoft.com/office/drawing/2014/main" id="{C8DCC7F5-38D1-4097-9D2D-6DF69B3E0FB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9969" b="21684"/>
          <a:stretch/>
        </p:blipFill>
        <p:spPr>
          <a:xfrm rot="10800000">
            <a:off x="-54" y="2618836"/>
            <a:ext cx="4112147" cy="212810"/>
          </a:xfrm>
          <a:prstGeom prst="rect">
            <a:avLst/>
          </a:prstGeom>
        </p:spPr>
      </p:pic>
      <p:pic>
        <p:nvPicPr>
          <p:cNvPr id="64" name="Imagen 63">
            <a:extLst>
              <a:ext uri="{FF2B5EF4-FFF2-40B4-BE49-F238E27FC236}">
                <a16:creationId xmlns:a16="http://schemas.microsoft.com/office/drawing/2014/main" id="{5CD4744C-C30C-445B-8EED-297ED798F9D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9969" b="21684"/>
          <a:stretch/>
        </p:blipFill>
        <p:spPr>
          <a:xfrm rot="10800000">
            <a:off x="4028314" y="2611567"/>
            <a:ext cx="4112147" cy="21281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E98B2C7-BAED-4328-B9C7-541E10218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353800" cy="1325563"/>
          </a:xfrm>
        </p:spPr>
        <p:txBody>
          <a:bodyPr>
            <a:normAutofit/>
          </a:bodyPr>
          <a:lstStyle/>
          <a:p>
            <a:r>
              <a:rPr lang="es-ES"/>
              <a:t>Terminacions verbs regulars (2/5).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C47EDFE-BBB3-48AA-BC18-5FCFA76741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302502" y="2807515"/>
            <a:ext cx="3333750" cy="681799"/>
          </a:xfrm>
        </p:spPr>
        <p:txBody>
          <a:bodyPr/>
          <a:lstStyle/>
          <a:p>
            <a:pPr lvl="1">
              <a:buFont typeface="Courier New" panose="02070309020205020404" pitchFamily="49" charset="0"/>
              <a:buChar char="o"/>
            </a:pPr>
            <a:r>
              <a:rPr lang="es-ES" sz="3200"/>
              <a:t>1ª conjugació (-AR):</a:t>
            </a:r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0492930B-9DDB-4925-A7E6-3CC7F74F67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9273258"/>
              </p:ext>
            </p:extLst>
          </p:nvPr>
        </p:nvGraphicFramePr>
        <p:xfrm>
          <a:off x="1615655" y="3759795"/>
          <a:ext cx="1733550" cy="14395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66775">
                  <a:extLst>
                    <a:ext uri="{9D8B030D-6E8A-4147-A177-3AD203B41FA5}">
                      <a16:colId xmlns:a16="http://schemas.microsoft.com/office/drawing/2014/main" val="275965337"/>
                    </a:ext>
                  </a:extLst>
                </a:gridCol>
                <a:gridCol w="866775">
                  <a:extLst>
                    <a:ext uri="{9D8B030D-6E8A-4147-A177-3AD203B41FA5}">
                      <a16:colId xmlns:a16="http://schemas.microsoft.com/office/drawing/2014/main" val="1784699100"/>
                    </a:ext>
                  </a:extLst>
                </a:gridCol>
              </a:tblGrid>
              <a:tr h="491194">
                <a:tc>
                  <a:txBody>
                    <a:bodyPr/>
                    <a:lstStyle/>
                    <a:p>
                      <a:r>
                        <a:rPr lang="es-ES" sz="2400"/>
                        <a:t>Ball</a:t>
                      </a:r>
                      <a:r>
                        <a:rPr lang="es-ES" sz="2400" strike="sngStrike" baseline="0"/>
                        <a:t>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400"/>
                        <a:t>Ball-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8151365"/>
                  </a:ext>
                </a:extLst>
              </a:tr>
              <a:tr h="491194">
                <a:tc>
                  <a:txBody>
                    <a:bodyPr/>
                    <a:lstStyle/>
                    <a:p>
                      <a:r>
                        <a:rPr lang="es-ES" sz="2400"/>
                        <a:t>Cant</a:t>
                      </a:r>
                      <a:r>
                        <a:rPr lang="es-ES" sz="2400" strike="sngStrike" baseline="0"/>
                        <a:t>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400"/>
                        <a:t>Cant-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1748230"/>
                  </a:ext>
                </a:extLst>
              </a:tr>
              <a:tr h="353146">
                <a:tc>
                  <a:txBody>
                    <a:bodyPr/>
                    <a:lstStyle/>
                    <a:p>
                      <a:r>
                        <a:rPr lang="es-ES" sz="2400"/>
                        <a:t>Compr</a:t>
                      </a:r>
                      <a:r>
                        <a:rPr lang="es-ES" sz="2400" strike="sngStrike" baseline="0"/>
                        <a:t>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400"/>
                        <a:t>Compr-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2088262"/>
                  </a:ext>
                </a:extLst>
              </a:tr>
            </a:tbl>
          </a:graphicData>
        </a:graphic>
      </p:graphicFrame>
      <p:sp>
        <p:nvSpPr>
          <p:cNvPr id="6" name="CuadroTexto 5">
            <a:extLst>
              <a:ext uri="{FF2B5EF4-FFF2-40B4-BE49-F238E27FC236}">
                <a16:creationId xmlns:a16="http://schemas.microsoft.com/office/drawing/2014/main" id="{629EA1C3-A7F5-49E3-9130-EF8991A7D85C}"/>
              </a:ext>
            </a:extLst>
          </p:cNvPr>
          <p:cNvSpPr txBox="1"/>
          <p:nvPr/>
        </p:nvSpPr>
        <p:spPr>
          <a:xfrm>
            <a:off x="3619893" y="4256072"/>
            <a:ext cx="5134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u="sng"/>
              <a:t>-at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726DC360-D802-4243-88C5-EADC96543E70}"/>
              </a:ext>
            </a:extLst>
          </p:cNvPr>
          <p:cNvSpPr txBox="1"/>
          <p:nvPr/>
        </p:nvSpPr>
        <p:spPr>
          <a:xfrm>
            <a:off x="3440998" y="3524679"/>
            <a:ext cx="20828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2400"/>
          </a:p>
          <a:p>
            <a:endParaRPr lang="es-ES" sz="2400"/>
          </a:p>
          <a:p>
            <a:r>
              <a:rPr lang="es-ES" sz="2400"/>
              <a:t>+</a:t>
            </a:r>
          </a:p>
          <a:p>
            <a:endParaRPr lang="es-ES" sz="2400"/>
          </a:p>
          <a:p>
            <a:endParaRPr lang="es-ES" sz="2400"/>
          </a:p>
        </p:txBody>
      </p:sp>
      <p:sp>
        <p:nvSpPr>
          <p:cNvPr id="8" name="Abrir llave 7">
            <a:extLst>
              <a:ext uri="{FF2B5EF4-FFF2-40B4-BE49-F238E27FC236}">
                <a16:creationId xmlns:a16="http://schemas.microsoft.com/office/drawing/2014/main" id="{AA38C374-6E11-4247-A0C5-7FA09E21F0C9}"/>
              </a:ext>
            </a:extLst>
          </p:cNvPr>
          <p:cNvSpPr/>
          <p:nvPr/>
        </p:nvSpPr>
        <p:spPr>
          <a:xfrm>
            <a:off x="3453123" y="3464388"/>
            <a:ext cx="45719" cy="2085975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Rectángulo: esquina doblada 17">
            <a:extLst>
              <a:ext uri="{FF2B5EF4-FFF2-40B4-BE49-F238E27FC236}">
                <a16:creationId xmlns:a16="http://schemas.microsoft.com/office/drawing/2014/main" id="{FBD8B71B-15E6-431F-A7FE-C656D3E1EE5F}"/>
              </a:ext>
            </a:extLst>
          </p:cNvPr>
          <p:cNvSpPr/>
          <p:nvPr/>
        </p:nvSpPr>
        <p:spPr>
          <a:xfrm>
            <a:off x="52747" y="2717973"/>
            <a:ext cx="3970310" cy="3466719"/>
          </a:xfrm>
          <a:prstGeom prst="foldedCorner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" name="Marcador de contenido 2">
            <a:extLst>
              <a:ext uri="{FF2B5EF4-FFF2-40B4-BE49-F238E27FC236}">
                <a16:creationId xmlns:a16="http://schemas.microsoft.com/office/drawing/2014/main" id="{58894D21-35ED-462E-9786-018015E1A1E8}"/>
              </a:ext>
            </a:extLst>
          </p:cNvPr>
          <p:cNvSpPr txBox="1">
            <a:spLocks/>
          </p:cNvSpPr>
          <p:nvPr/>
        </p:nvSpPr>
        <p:spPr>
          <a:xfrm>
            <a:off x="283075" y="1776103"/>
            <a:ext cx="1554114" cy="9418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4400" u="sng"/>
              <a:t>Perfet</a:t>
            </a:r>
            <a:r>
              <a:rPr lang="es-ES" sz="3600" u="sng"/>
              <a:t>:</a:t>
            </a:r>
            <a:endParaRPr lang="es-ES" sz="3600"/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8FFBBF79-CC54-4B7B-9A7A-73BC219BF09D}"/>
              </a:ext>
            </a:extLst>
          </p:cNvPr>
          <p:cNvSpPr txBox="1"/>
          <p:nvPr/>
        </p:nvSpPr>
        <p:spPr>
          <a:xfrm>
            <a:off x="52746" y="3345945"/>
            <a:ext cx="150399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/>
              <a:t>Jo: </a:t>
            </a:r>
            <a:r>
              <a:rPr lang="es-ES" sz="2400" u="sng"/>
              <a:t>He</a:t>
            </a:r>
          </a:p>
          <a:p>
            <a:r>
              <a:rPr lang="es-ES" sz="2400"/>
              <a:t>Tu: </a:t>
            </a:r>
            <a:r>
              <a:rPr lang="es-ES" sz="2400" u="sng"/>
              <a:t>Has</a:t>
            </a:r>
          </a:p>
          <a:p>
            <a:r>
              <a:rPr lang="es-ES" sz="2400"/>
              <a:t>Ell/Ella: </a:t>
            </a:r>
            <a:r>
              <a:rPr lang="es-ES" sz="2400" u="sng"/>
              <a:t>Han</a:t>
            </a:r>
          </a:p>
          <a:p>
            <a:r>
              <a:rPr lang="es-ES" sz="2400"/>
              <a:t>Nosaltres: </a:t>
            </a:r>
            <a:r>
              <a:rPr lang="es-ES" sz="2400" u="sng"/>
              <a:t>Hem</a:t>
            </a:r>
          </a:p>
          <a:p>
            <a:r>
              <a:rPr lang="es-ES" sz="2400"/>
              <a:t>Vosaltres: </a:t>
            </a:r>
            <a:r>
              <a:rPr lang="es-ES" sz="2400" u="sng"/>
              <a:t>Heu</a:t>
            </a:r>
          </a:p>
          <a:p>
            <a:r>
              <a:rPr lang="es-ES" sz="2400"/>
              <a:t>Ells/elles: </a:t>
            </a:r>
            <a:r>
              <a:rPr lang="es-ES" sz="2400" u="sng"/>
              <a:t>Han</a:t>
            </a:r>
          </a:p>
        </p:txBody>
      </p:sp>
      <p:sp>
        <p:nvSpPr>
          <p:cNvPr id="43" name="Abrir llave 42">
            <a:extLst>
              <a:ext uri="{FF2B5EF4-FFF2-40B4-BE49-F238E27FC236}">
                <a16:creationId xmlns:a16="http://schemas.microsoft.com/office/drawing/2014/main" id="{AE0E492F-555C-4A40-8A18-BA544ACD18C0}"/>
              </a:ext>
            </a:extLst>
          </p:cNvPr>
          <p:cNvSpPr/>
          <p:nvPr/>
        </p:nvSpPr>
        <p:spPr>
          <a:xfrm rot="10800000">
            <a:off x="1437800" y="3464388"/>
            <a:ext cx="45719" cy="2085975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CuadroTexto 43">
            <a:extLst>
              <a:ext uri="{FF2B5EF4-FFF2-40B4-BE49-F238E27FC236}">
                <a16:creationId xmlns:a16="http://schemas.microsoft.com/office/drawing/2014/main" id="{A6826C0F-7C08-4B23-A0EF-C856C15D40D0}"/>
              </a:ext>
            </a:extLst>
          </p:cNvPr>
          <p:cNvSpPr txBox="1"/>
          <p:nvPr/>
        </p:nvSpPr>
        <p:spPr>
          <a:xfrm>
            <a:off x="1150602" y="3353215"/>
            <a:ext cx="22780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/>
              <a:t>+</a:t>
            </a:r>
          </a:p>
          <a:p>
            <a:r>
              <a:rPr lang="es-ES" sz="2400"/>
              <a:t>+</a:t>
            </a:r>
          </a:p>
          <a:p>
            <a:r>
              <a:rPr lang="es-ES" sz="2400"/>
              <a:t>+</a:t>
            </a:r>
          </a:p>
          <a:p>
            <a:r>
              <a:rPr lang="es-ES" sz="2400"/>
              <a:t>+</a:t>
            </a:r>
          </a:p>
          <a:p>
            <a:r>
              <a:rPr lang="es-ES" sz="2400"/>
              <a:t>+</a:t>
            </a:r>
          </a:p>
          <a:p>
            <a:r>
              <a:rPr lang="es-ES" sz="2400"/>
              <a:t>+</a:t>
            </a:r>
          </a:p>
        </p:txBody>
      </p:sp>
      <p:sp>
        <p:nvSpPr>
          <p:cNvPr id="65" name="Marcador de contenido 2">
            <a:extLst>
              <a:ext uri="{FF2B5EF4-FFF2-40B4-BE49-F238E27FC236}">
                <a16:creationId xmlns:a16="http://schemas.microsoft.com/office/drawing/2014/main" id="{D6243955-C7DC-4F03-B2C8-DE9F2FB5C400}"/>
              </a:ext>
            </a:extLst>
          </p:cNvPr>
          <p:cNvSpPr txBox="1">
            <a:spLocks/>
          </p:cNvSpPr>
          <p:nvPr/>
        </p:nvSpPr>
        <p:spPr>
          <a:xfrm>
            <a:off x="3725866" y="2800246"/>
            <a:ext cx="3333750" cy="681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Font typeface="Courier New" panose="02070309020205020404" pitchFamily="49" charset="0"/>
              <a:buChar char="o"/>
            </a:pPr>
            <a:r>
              <a:rPr lang="es-ES" sz="3200"/>
              <a:t>2ª conjugació (-ER/-RE):</a:t>
            </a:r>
          </a:p>
        </p:txBody>
      </p:sp>
      <p:graphicFrame>
        <p:nvGraphicFramePr>
          <p:cNvPr id="66" name="Tabla 4">
            <a:extLst>
              <a:ext uri="{FF2B5EF4-FFF2-40B4-BE49-F238E27FC236}">
                <a16:creationId xmlns:a16="http://schemas.microsoft.com/office/drawing/2014/main" id="{FC9FB751-C728-4715-BB1A-1C8618A037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4966641"/>
              </p:ext>
            </p:extLst>
          </p:nvPr>
        </p:nvGraphicFramePr>
        <p:xfrm>
          <a:off x="5633608" y="3745255"/>
          <a:ext cx="1733550" cy="14395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66775">
                  <a:extLst>
                    <a:ext uri="{9D8B030D-6E8A-4147-A177-3AD203B41FA5}">
                      <a16:colId xmlns:a16="http://schemas.microsoft.com/office/drawing/2014/main" val="275965337"/>
                    </a:ext>
                  </a:extLst>
                </a:gridCol>
                <a:gridCol w="866775">
                  <a:extLst>
                    <a:ext uri="{9D8B030D-6E8A-4147-A177-3AD203B41FA5}">
                      <a16:colId xmlns:a16="http://schemas.microsoft.com/office/drawing/2014/main" val="1784699100"/>
                    </a:ext>
                  </a:extLst>
                </a:gridCol>
              </a:tblGrid>
              <a:tr h="491194">
                <a:tc>
                  <a:txBody>
                    <a:bodyPr/>
                    <a:lstStyle/>
                    <a:p>
                      <a:r>
                        <a:rPr lang="es-ES" sz="2400"/>
                        <a:t>Perd</a:t>
                      </a:r>
                      <a:r>
                        <a:rPr lang="es-ES" sz="2400" strike="sngStrike" baseline="0"/>
                        <a:t>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400"/>
                        <a:t>Perd-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8151365"/>
                  </a:ext>
                </a:extLst>
              </a:tr>
              <a:tr h="491194">
                <a:tc>
                  <a:txBody>
                    <a:bodyPr/>
                    <a:lstStyle/>
                    <a:p>
                      <a:r>
                        <a:rPr lang="es-ES" sz="2400"/>
                        <a:t>Tém</a:t>
                      </a:r>
                      <a:r>
                        <a:rPr lang="es-ES" sz="2400" strike="sngStrike" baseline="0"/>
                        <a:t>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400"/>
                        <a:t>Tem-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1748230"/>
                  </a:ext>
                </a:extLst>
              </a:tr>
              <a:tr h="353146">
                <a:tc>
                  <a:txBody>
                    <a:bodyPr/>
                    <a:lstStyle/>
                    <a:p>
                      <a:r>
                        <a:rPr lang="es-ES" sz="2400"/>
                        <a:t>Córr</a:t>
                      </a:r>
                      <a:r>
                        <a:rPr lang="es-ES" sz="2400" strike="sngStrike" baseline="0"/>
                        <a:t>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400"/>
                        <a:t>Corr-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2088262"/>
                  </a:ext>
                </a:extLst>
              </a:tr>
            </a:tbl>
          </a:graphicData>
        </a:graphic>
      </p:graphicFrame>
      <p:sp>
        <p:nvSpPr>
          <p:cNvPr id="67" name="CuadroTexto 66">
            <a:extLst>
              <a:ext uri="{FF2B5EF4-FFF2-40B4-BE49-F238E27FC236}">
                <a16:creationId xmlns:a16="http://schemas.microsoft.com/office/drawing/2014/main" id="{AC24CF18-6FF5-426A-AA7D-981D842C220F}"/>
              </a:ext>
            </a:extLst>
          </p:cNvPr>
          <p:cNvSpPr txBox="1"/>
          <p:nvPr/>
        </p:nvSpPr>
        <p:spPr>
          <a:xfrm>
            <a:off x="7613890" y="4219706"/>
            <a:ext cx="5034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u="sng"/>
              <a:t>-ut</a:t>
            </a:r>
          </a:p>
        </p:txBody>
      </p:sp>
      <p:sp>
        <p:nvSpPr>
          <p:cNvPr id="68" name="CuadroTexto 67">
            <a:extLst>
              <a:ext uri="{FF2B5EF4-FFF2-40B4-BE49-F238E27FC236}">
                <a16:creationId xmlns:a16="http://schemas.microsoft.com/office/drawing/2014/main" id="{991687AC-4916-4E21-8139-E290AE0C4F3E}"/>
              </a:ext>
            </a:extLst>
          </p:cNvPr>
          <p:cNvSpPr txBox="1"/>
          <p:nvPr/>
        </p:nvSpPr>
        <p:spPr>
          <a:xfrm>
            <a:off x="7465660" y="3504756"/>
            <a:ext cx="20828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2400"/>
          </a:p>
          <a:p>
            <a:endParaRPr lang="es-ES" sz="2400"/>
          </a:p>
          <a:p>
            <a:r>
              <a:rPr lang="es-ES" sz="2400"/>
              <a:t>+</a:t>
            </a:r>
          </a:p>
          <a:p>
            <a:endParaRPr lang="es-ES" sz="2400"/>
          </a:p>
          <a:p>
            <a:endParaRPr lang="es-ES" sz="2400"/>
          </a:p>
        </p:txBody>
      </p:sp>
      <p:sp>
        <p:nvSpPr>
          <p:cNvPr id="69" name="Abrir llave 68">
            <a:extLst>
              <a:ext uri="{FF2B5EF4-FFF2-40B4-BE49-F238E27FC236}">
                <a16:creationId xmlns:a16="http://schemas.microsoft.com/office/drawing/2014/main" id="{9EAE53B0-9D23-4B67-AE8F-2C39569A533E}"/>
              </a:ext>
            </a:extLst>
          </p:cNvPr>
          <p:cNvSpPr/>
          <p:nvPr/>
        </p:nvSpPr>
        <p:spPr>
          <a:xfrm>
            <a:off x="7481113" y="3451187"/>
            <a:ext cx="45719" cy="2085975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0" name="Rectángulo: esquina doblada 69">
            <a:extLst>
              <a:ext uri="{FF2B5EF4-FFF2-40B4-BE49-F238E27FC236}">
                <a16:creationId xmlns:a16="http://schemas.microsoft.com/office/drawing/2014/main" id="{4984642F-F604-4465-B287-2D5BF2ECCA15}"/>
              </a:ext>
            </a:extLst>
          </p:cNvPr>
          <p:cNvSpPr/>
          <p:nvPr/>
        </p:nvSpPr>
        <p:spPr>
          <a:xfrm>
            <a:off x="4081115" y="2710704"/>
            <a:ext cx="3970310" cy="3466719"/>
          </a:xfrm>
          <a:prstGeom prst="foldedCorner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1" name="CuadroTexto 70">
            <a:extLst>
              <a:ext uri="{FF2B5EF4-FFF2-40B4-BE49-F238E27FC236}">
                <a16:creationId xmlns:a16="http://schemas.microsoft.com/office/drawing/2014/main" id="{9039C090-20ED-4C17-9EBD-8AA7FE59D47C}"/>
              </a:ext>
            </a:extLst>
          </p:cNvPr>
          <p:cNvSpPr txBox="1"/>
          <p:nvPr/>
        </p:nvSpPr>
        <p:spPr>
          <a:xfrm>
            <a:off x="4096688" y="3345945"/>
            <a:ext cx="150399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/>
              <a:t>Jo: </a:t>
            </a:r>
            <a:r>
              <a:rPr lang="es-ES" sz="2400" u="sng"/>
              <a:t>He</a:t>
            </a:r>
          </a:p>
          <a:p>
            <a:r>
              <a:rPr lang="es-ES" sz="2400"/>
              <a:t>Tu: </a:t>
            </a:r>
            <a:r>
              <a:rPr lang="es-ES" sz="2400" u="sng"/>
              <a:t>Has</a:t>
            </a:r>
          </a:p>
          <a:p>
            <a:r>
              <a:rPr lang="es-ES" sz="2400"/>
              <a:t>Ell/Ella: </a:t>
            </a:r>
            <a:r>
              <a:rPr lang="es-ES" sz="2400" u="sng"/>
              <a:t>Han</a:t>
            </a:r>
          </a:p>
          <a:p>
            <a:r>
              <a:rPr lang="es-ES" sz="2400"/>
              <a:t>Nosaltres: </a:t>
            </a:r>
            <a:r>
              <a:rPr lang="es-ES" sz="2400" u="sng"/>
              <a:t>Hem</a:t>
            </a:r>
          </a:p>
          <a:p>
            <a:r>
              <a:rPr lang="es-ES" sz="2400"/>
              <a:t>Vosaltres: </a:t>
            </a:r>
            <a:r>
              <a:rPr lang="es-ES" sz="2400" u="sng"/>
              <a:t>Heu</a:t>
            </a:r>
          </a:p>
          <a:p>
            <a:r>
              <a:rPr lang="es-ES" sz="2400"/>
              <a:t>Ells/elles: </a:t>
            </a:r>
            <a:r>
              <a:rPr lang="es-ES" sz="2400" u="sng"/>
              <a:t>Han</a:t>
            </a:r>
          </a:p>
        </p:txBody>
      </p:sp>
      <p:sp>
        <p:nvSpPr>
          <p:cNvPr id="72" name="Abrir llave 71">
            <a:extLst>
              <a:ext uri="{FF2B5EF4-FFF2-40B4-BE49-F238E27FC236}">
                <a16:creationId xmlns:a16="http://schemas.microsoft.com/office/drawing/2014/main" id="{C7F0A03E-E986-4819-A287-83F3C8A2C816}"/>
              </a:ext>
            </a:extLst>
          </p:cNvPr>
          <p:cNvSpPr/>
          <p:nvPr/>
        </p:nvSpPr>
        <p:spPr>
          <a:xfrm rot="10800000">
            <a:off x="5448805" y="3457119"/>
            <a:ext cx="45719" cy="2085975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3" name="CuadroTexto 72">
            <a:extLst>
              <a:ext uri="{FF2B5EF4-FFF2-40B4-BE49-F238E27FC236}">
                <a16:creationId xmlns:a16="http://schemas.microsoft.com/office/drawing/2014/main" id="{D2A02606-947C-4ECC-B76A-6E462B9BB47B}"/>
              </a:ext>
            </a:extLst>
          </p:cNvPr>
          <p:cNvSpPr txBox="1"/>
          <p:nvPr/>
        </p:nvSpPr>
        <p:spPr>
          <a:xfrm>
            <a:off x="5166728" y="3360601"/>
            <a:ext cx="22780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/>
              <a:t>+</a:t>
            </a:r>
          </a:p>
          <a:p>
            <a:r>
              <a:rPr lang="es-ES" sz="2400"/>
              <a:t>+</a:t>
            </a:r>
          </a:p>
          <a:p>
            <a:r>
              <a:rPr lang="es-ES" sz="2400"/>
              <a:t>+</a:t>
            </a:r>
          </a:p>
          <a:p>
            <a:r>
              <a:rPr lang="es-ES" sz="2400"/>
              <a:t>+</a:t>
            </a:r>
          </a:p>
          <a:p>
            <a:r>
              <a:rPr lang="es-ES" sz="2400"/>
              <a:t>+</a:t>
            </a:r>
          </a:p>
          <a:p>
            <a:r>
              <a:rPr lang="es-ES" sz="2400"/>
              <a:t>+</a:t>
            </a:r>
          </a:p>
        </p:txBody>
      </p:sp>
      <p:pic>
        <p:nvPicPr>
          <p:cNvPr id="74" name="Imagen 73">
            <a:extLst>
              <a:ext uri="{FF2B5EF4-FFF2-40B4-BE49-F238E27FC236}">
                <a16:creationId xmlns:a16="http://schemas.microsoft.com/office/drawing/2014/main" id="{BB00BCDF-A8A4-4A56-BF04-A12B7D615B1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9969" b="21684"/>
          <a:stretch/>
        </p:blipFill>
        <p:spPr>
          <a:xfrm rot="10800000">
            <a:off x="8093033" y="2611566"/>
            <a:ext cx="4046220" cy="212810"/>
          </a:xfrm>
          <a:prstGeom prst="rect">
            <a:avLst/>
          </a:prstGeom>
        </p:spPr>
      </p:pic>
      <p:sp>
        <p:nvSpPr>
          <p:cNvPr id="75" name="Marcador de contenido 2">
            <a:extLst>
              <a:ext uri="{FF2B5EF4-FFF2-40B4-BE49-F238E27FC236}">
                <a16:creationId xmlns:a16="http://schemas.microsoft.com/office/drawing/2014/main" id="{982144AB-E156-4118-A572-0160BA8554E3}"/>
              </a:ext>
            </a:extLst>
          </p:cNvPr>
          <p:cNvSpPr txBox="1">
            <a:spLocks/>
          </p:cNvSpPr>
          <p:nvPr/>
        </p:nvSpPr>
        <p:spPr>
          <a:xfrm>
            <a:off x="7790585" y="2800245"/>
            <a:ext cx="3333750" cy="681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Font typeface="Courier New" panose="02070309020205020404" pitchFamily="49" charset="0"/>
              <a:buChar char="o"/>
            </a:pPr>
            <a:r>
              <a:rPr lang="es-ES" sz="3200"/>
              <a:t>3ª conjugació (-IR):</a:t>
            </a:r>
          </a:p>
        </p:txBody>
      </p:sp>
      <p:graphicFrame>
        <p:nvGraphicFramePr>
          <p:cNvPr id="76" name="Tabla 4">
            <a:extLst>
              <a:ext uri="{FF2B5EF4-FFF2-40B4-BE49-F238E27FC236}">
                <a16:creationId xmlns:a16="http://schemas.microsoft.com/office/drawing/2014/main" id="{CE7817DB-67EB-40EE-A2A5-071CE1C506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981558"/>
              </p:ext>
            </p:extLst>
          </p:nvPr>
        </p:nvGraphicFramePr>
        <p:xfrm>
          <a:off x="9647716" y="3747187"/>
          <a:ext cx="1733550" cy="14395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66775">
                  <a:extLst>
                    <a:ext uri="{9D8B030D-6E8A-4147-A177-3AD203B41FA5}">
                      <a16:colId xmlns:a16="http://schemas.microsoft.com/office/drawing/2014/main" val="275965337"/>
                    </a:ext>
                  </a:extLst>
                </a:gridCol>
                <a:gridCol w="866775">
                  <a:extLst>
                    <a:ext uri="{9D8B030D-6E8A-4147-A177-3AD203B41FA5}">
                      <a16:colId xmlns:a16="http://schemas.microsoft.com/office/drawing/2014/main" val="1784699100"/>
                    </a:ext>
                  </a:extLst>
                </a:gridCol>
              </a:tblGrid>
              <a:tr h="491194">
                <a:tc>
                  <a:txBody>
                    <a:bodyPr/>
                    <a:lstStyle/>
                    <a:p>
                      <a:r>
                        <a:rPr lang="es-ES" sz="2400"/>
                        <a:t>Dorm</a:t>
                      </a:r>
                      <a:r>
                        <a:rPr lang="es-ES" sz="2400" strike="sngStrike" baseline="0"/>
                        <a:t>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400"/>
                        <a:t>Dorm-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8151365"/>
                  </a:ext>
                </a:extLst>
              </a:tr>
              <a:tr h="491194">
                <a:tc>
                  <a:txBody>
                    <a:bodyPr/>
                    <a:lstStyle/>
                    <a:p>
                      <a:r>
                        <a:rPr lang="es-ES" sz="2400"/>
                        <a:t>Sent</a:t>
                      </a:r>
                      <a:r>
                        <a:rPr lang="es-ES" sz="2400" strike="sngStrike" baseline="0"/>
                        <a:t>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400"/>
                        <a:t>Sent-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1748230"/>
                  </a:ext>
                </a:extLst>
              </a:tr>
              <a:tr h="353146">
                <a:tc>
                  <a:txBody>
                    <a:bodyPr/>
                    <a:lstStyle/>
                    <a:p>
                      <a:r>
                        <a:rPr lang="es-ES" sz="2400"/>
                        <a:t>Serv</a:t>
                      </a:r>
                      <a:r>
                        <a:rPr lang="es-ES" sz="2400" strike="sngStrike" baseline="0"/>
                        <a:t>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400"/>
                        <a:t>Serv-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2088262"/>
                  </a:ext>
                </a:extLst>
              </a:tr>
            </a:tbl>
          </a:graphicData>
        </a:graphic>
      </p:graphicFrame>
      <p:sp>
        <p:nvSpPr>
          <p:cNvPr id="77" name="CuadroTexto 76">
            <a:extLst>
              <a:ext uri="{FF2B5EF4-FFF2-40B4-BE49-F238E27FC236}">
                <a16:creationId xmlns:a16="http://schemas.microsoft.com/office/drawing/2014/main" id="{A51EF8E9-0E03-413F-BF91-A132B2D418B5}"/>
              </a:ext>
            </a:extLst>
          </p:cNvPr>
          <p:cNvSpPr txBox="1"/>
          <p:nvPr/>
        </p:nvSpPr>
        <p:spPr>
          <a:xfrm>
            <a:off x="11681925" y="4236148"/>
            <a:ext cx="5034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u="sng"/>
              <a:t>-it</a:t>
            </a:r>
          </a:p>
        </p:txBody>
      </p:sp>
      <p:sp>
        <p:nvSpPr>
          <p:cNvPr id="78" name="CuadroTexto 77">
            <a:extLst>
              <a:ext uri="{FF2B5EF4-FFF2-40B4-BE49-F238E27FC236}">
                <a16:creationId xmlns:a16="http://schemas.microsoft.com/office/drawing/2014/main" id="{B7B815DC-BE9A-4E97-AE92-A62022949213}"/>
              </a:ext>
            </a:extLst>
          </p:cNvPr>
          <p:cNvSpPr txBox="1"/>
          <p:nvPr/>
        </p:nvSpPr>
        <p:spPr>
          <a:xfrm>
            <a:off x="11520414" y="3510137"/>
            <a:ext cx="20828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2400"/>
          </a:p>
          <a:p>
            <a:endParaRPr lang="es-ES" sz="2400"/>
          </a:p>
          <a:p>
            <a:r>
              <a:rPr lang="es-ES" sz="2400"/>
              <a:t>+</a:t>
            </a:r>
          </a:p>
          <a:p>
            <a:endParaRPr lang="es-ES" sz="2400"/>
          </a:p>
          <a:p>
            <a:endParaRPr lang="es-ES" sz="2400"/>
          </a:p>
        </p:txBody>
      </p:sp>
      <p:sp>
        <p:nvSpPr>
          <p:cNvPr id="79" name="Abrir llave 78">
            <a:extLst>
              <a:ext uri="{FF2B5EF4-FFF2-40B4-BE49-F238E27FC236}">
                <a16:creationId xmlns:a16="http://schemas.microsoft.com/office/drawing/2014/main" id="{069BD028-0675-45B0-B816-2F797C91ABFB}"/>
              </a:ext>
            </a:extLst>
          </p:cNvPr>
          <p:cNvSpPr/>
          <p:nvPr/>
        </p:nvSpPr>
        <p:spPr>
          <a:xfrm>
            <a:off x="11520414" y="3457117"/>
            <a:ext cx="45719" cy="2085975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0" name="Rectángulo: esquina doblada 79">
            <a:extLst>
              <a:ext uri="{FF2B5EF4-FFF2-40B4-BE49-F238E27FC236}">
                <a16:creationId xmlns:a16="http://schemas.microsoft.com/office/drawing/2014/main" id="{9B70A322-AADC-45B3-B857-0FFAA171C9AE}"/>
              </a:ext>
            </a:extLst>
          </p:cNvPr>
          <p:cNvSpPr/>
          <p:nvPr/>
        </p:nvSpPr>
        <p:spPr>
          <a:xfrm>
            <a:off x="8145834" y="2710703"/>
            <a:ext cx="3970310" cy="3466719"/>
          </a:xfrm>
          <a:prstGeom prst="foldedCorner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1" name="CuadroTexto 80">
            <a:extLst>
              <a:ext uri="{FF2B5EF4-FFF2-40B4-BE49-F238E27FC236}">
                <a16:creationId xmlns:a16="http://schemas.microsoft.com/office/drawing/2014/main" id="{0BE98D2A-6313-4B4C-A0ED-CAE18E8E2E5A}"/>
              </a:ext>
            </a:extLst>
          </p:cNvPr>
          <p:cNvSpPr txBox="1"/>
          <p:nvPr/>
        </p:nvSpPr>
        <p:spPr>
          <a:xfrm>
            <a:off x="8130681" y="3345944"/>
            <a:ext cx="150399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/>
              <a:t>Jo: </a:t>
            </a:r>
            <a:r>
              <a:rPr lang="es-ES" sz="2400" u="sng"/>
              <a:t>He</a:t>
            </a:r>
          </a:p>
          <a:p>
            <a:r>
              <a:rPr lang="es-ES" sz="2400"/>
              <a:t>Tu: </a:t>
            </a:r>
            <a:r>
              <a:rPr lang="es-ES" sz="2400" u="sng"/>
              <a:t>Has</a:t>
            </a:r>
          </a:p>
          <a:p>
            <a:r>
              <a:rPr lang="es-ES" sz="2400"/>
              <a:t>Ell/Ella: </a:t>
            </a:r>
            <a:r>
              <a:rPr lang="es-ES" sz="2400" u="sng"/>
              <a:t>Han</a:t>
            </a:r>
          </a:p>
          <a:p>
            <a:r>
              <a:rPr lang="es-ES" sz="2400"/>
              <a:t>Nosaltres: </a:t>
            </a:r>
            <a:r>
              <a:rPr lang="es-ES" sz="2400" u="sng"/>
              <a:t>Hem</a:t>
            </a:r>
          </a:p>
          <a:p>
            <a:r>
              <a:rPr lang="es-ES" sz="2400"/>
              <a:t>Vosaltres: </a:t>
            </a:r>
            <a:r>
              <a:rPr lang="es-ES" sz="2400" u="sng"/>
              <a:t>Heu</a:t>
            </a:r>
          </a:p>
          <a:p>
            <a:r>
              <a:rPr lang="es-ES" sz="2400"/>
              <a:t>Ells/elles: </a:t>
            </a:r>
            <a:r>
              <a:rPr lang="es-ES" sz="2400" u="sng"/>
              <a:t>Han</a:t>
            </a:r>
          </a:p>
        </p:txBody>
      </p:sp>
      <p:sp>
        <p:nvSpPr>
          <p:cNvPr id="82" name="Abrir llave 81">
            <a:extLst>
              <a:ext uri="{FF2B5EF4-FFF2-40B4-BE49-F238E27FC236}">
                <a16:creationId xmlns:a16="http://schemas.microsoft.com/office/drawing/2014/main" id="{09183DDF-0600-40DC-9958-81E04CD414D5}"/>
              </a:ext>
            </a:extLst>
          </p:cNvPr>
          <p:cNvSpPr/>
          <p:nvPr/>
        </p:nvSpPr>
        <p:spPr>
          <a:xfrm rot="10800000">
            <a:off x="9481598" y="3436645"/>
            <a:ext cx="45719" cy="2085975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3" name="CuadroTexto 82">
            <a:extLst>
              <a:ext uri="{FF2B5EF4-FFF2-40B4-BE49-F238E27FC236}">
                <a16:creationId xmlns:a16="http://schemas.microsoft.com/office/drawing/2014/main" id="{1E269409-F92D-49B6-A53F-FA82DDD40FB6}"/>
              </a:ext>
            </a:extLst>
          </p:cNvPr>
          <p:cNvSpPr txBox="1"/>
          <p:nvPr/>
        </p:nvSpPr>
        <p:spPr>
          <a:xfrm>
            <a:off x="9197611" y="3353330"/>
            <a:ext cx="22780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/>
              <a:t>+</a:t>
            </a:r>
          </a:p>
          <a:p>
            <a:r>
              <a:rPr lang="es-ES" sz="2400"/>
              <a:t>+</a:t>
            </a:r>
          </a:p>
          <a:p>
            <a:r>
              <a:rPr lang="es-ES" sz="2400"/>
              <a:t>+</a:t>
            </a:r>
          </a:p>
          <a:p>
            <a:r>
              <a:rPr lang="es-ES" sz="2400"/>
              <a:t>+</a:t>
            </a:r>
          </a:p>
          <a:p>
            <a:r>
              <a:rPr lang="es-ES" sz="2400"/>
              <a:t>+</a:t>
            </a:r>
          </a:p>
          <a:p>
            <a:r>
              <a:rPr lang="es-ES" sz="2400"/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496467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98B2C7-BAED-4328-B9C7-541E10218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939943" cy="1325563"/>
          </a:xfrm>
        </p:spPr>
        <p:txBody>
          <a:bodyPr/>
          <a:lstStyle/>
          <a:p>
            <a:r>
              <a:rPr lang="es-ES"/>
              <a:t>Terminacions verbs regulars (3/5).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C47EDFE-BBB3-48AA-BC18-5FCFA76741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7470" y="2829149"/>
            <a:ext cx="3333750" cy="603320"/>
          </a:xfrm>
        </p:spPr>
        <p:txBody>
          <a:bodyPr/>
          <a:lstStyle/>
          <a:p>
            <a:pPr lvl="1">
              <a:buFont typeface="Courier New" panose="02070309020205020404" pitchFamily="49" charset="0"/>
              <a:buChar char="o"/>
            </a:pPr>
            <a:r>
              <a:rPr lang="es-ES" sz="3200"/>
              <a:t>1ª conjugació (-AR):</a:t>
            </a:r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0492930B-9DDB-4925-A7E6-3CC7F74F67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275074"/>
              </p:ext>
            </p:extLst>
          </p:nvPr>
        </p:nvGraphicFramePr>
        <p:xfrm>
          <a:off x="369896" y="3757299"/>
          <a:ext cx="1733550" cy="14395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66775">
                  <a:extLst>
                    <a:ext uri="{9D8B030D-6E8A-4147-A177-3AD203B41FA5}">
                      <a16:colId xmlns:a16="http://schemas.microsoft.com/office/drawing/2014/main" val="275965337"/>
                    </a:ext>
                  </a:extLst>
                </a:gridCol>
                <a:gridCol w="866775">
                  <a:extLst>
                    <a:ext uri="{9D8B030D-6E8A-4147-A177-3AD203B41FA5}">
                      <a16:colId xmlns:a16="http://schemas.microsoft.com/office/drawing/2014/main" val="1784699100"/>
                    </a:ext>
                  </a:extLst>
                </a:gridCol>
              </a:tblGrid>
              <a:tr h="491194">
                <a:tc>
                  <a:txBody>
                    <a:bodyPr/>
                    <a:lstStyle/>
                    <a:p>
                      <a:r>
                        <a:rPr lang="es-ES" sz="2400"/>
                        <a:t>Ball</a:t>
                      </a:r>
                      <a:r>
                        <a:rPr lang="es-ES" sz="2400" strike="sngStrike" baseline="0"/>
                        <a:t>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400"/>
                        <a:t>Ball-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8151365"/>
                  </a:ext>
                </a:extLst>
              </a:tr>
              <a:tr h="491194">
                <a:tc>
                  <a:txBody>
                    <a:bodyPr/>
                    <a:lstStyle/>
                    <a:p>
                      <a:r>
                        <a:rPr lang="es-ES" sz="2400"/>
                        <a:t>Cant</a:t>
                      </a:r>
                      <a:r>
                        <a:rPr lang="es-ES" sz="2400" strike="sngStrike" baseline="0"/>
                        <a:t>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400"/>
                        <a:t>Cant-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1748230"/>
                  </a:ext>
                </a:extLst>
              </a:tr>
              <a:tr h="353146">
                <a:tc>
                  <a:txBody>
                    <a:bodyPr/>
                    <a:lstStyle/>
                    <a:p>
                      <a:r>
                        <a:rPr lang="es-ES" sz="2400"/>
                        <a:t>Compr</a:t>
                      </a:r>
                      <a:r>
                        <a:rPr lang="es-ES" sz="2400" strike="sngStrike" baseline="0"/>
                        <a:t>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400"/>
                        <a:t>Compr-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2088262"/>
                  </a:ext>
                </a:extLst>
              </a:tr>
            </a:tbl>
          </a:graphicData>
        </a:graphic>
      </p:graphicFrame>
      <p:sp>
        <p:nvSpPr>
          <p:cNvPr id="6" name="CuadroTexto 5">
            <a:extLst>
              <a:ext uri="{FF2B5EF4-FFF2-40B4-BE49-F238E27FC236}">
                <a16:creationId xmlns:a16="http://schemas.microsoft.com/office/drawing/2014/main" id="{629EA1C3-A7F5-49E3-9130-EF8991A7D85C}"/>
              </a:ext>
            </a:extLst>
          </p:cNvPr>
          <p:cNvSpPr txBox="1"/>
          <p:nvPr/>
        </p:nvSpPr>
        <p:spPr>
          <a:xfrm>
            <a:off x="2421902" y="3432468"/>
            <a:ext cx="140119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/>
              <a:t>Jo: </a:t>
            </a:r>
            <a:r>
              <a:rPr lang="es-ES" sz="2400" u="sng"/>
              <a:t>-ava</a:t>
            </a:r>
          </a:p>
          <a:p>
            <a:r>
              <a:rPr lang="es-ES" sz="2400"/>
              <a:t>Tu: </a:t>
            </a:r>
            <a:r>
              <a:rPr lang="es-ES" sz="2400" u="sng"/>
              <a:t>-aves</a:t>
            </a:r>
          </a:p>
          <a:p>
            <a:r>
              <a:rPr lang="es-ES" sz="2400"/>
              <a:t>Ell/Ella: </a:t>
            </a:r>
            <a:r>
              <a:rPr lang="es-ES" sz="2400" u="sng"/>
              <a:t>-aven</a:t>
            </a:r>
          </a:p>
          <a:p>
            <a:r>
              <a:rPr lang="es-ES" sz="2400"/>
              <a:t>Nosaltres: </a:t>
            </a:r>
            <a:r>
              <a:rPr lang="es-ES" sz="2400" u="sng"/>
              <a:t>-àvem</a:t>
            </a:r>
          </a:p>
          <a:p>
            <a:r>
              <a:rPr lang="es-ES" sz="2400"/>
              <a:t>Vosaltres: </a:t>
            </a:r>
            <a:r>
              <a:rPr lang="es-ES" sz="2400" u="sng"/>
              <a:t>-àveu</a:t>
            </a:r>
          </a:p>
          <a:p>
            <a:r>
              <a:rPr lang="es-ES" sz="2400"/>
              <a:t>Ells/elles: </a:t>
            </a:r>
            <a:r>
              <a:rPr lang="es-ES" sz="2400" u="sng"/>
              <a:t>-aven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726DC360-D802-4243-88C5-EADC96543E70}"/>
              </a:ext>
            </a:extLst>
          </p:cNvPr>
          <p:cNvSpPr txBox="1"/>
          <p:nvPr/>
        </p:nvSpPr>
        <p:spPr>
          <a:xfrm>
            <a:off x="2239815" y="3432468"/>
            <a:ext cx="22780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/>
              <a:t>+</a:t>
            </a:r>
          </a:p>
          <a:p>
            <a:r>
              <a:rPr lang="es-ES" sz="2400"/>
              <a:t>+</a:t>
            </a:r>
          </a:p>
          <a:p>
            <a:r>
              <a:rPr lang="es-ES" sz="2400"/>
              <a:t>+</a:t>
            </a:r>
          </a:p>
          <a:p>
            <a:r>
              <a:rPr lang="es-ES" sz="2400"/>
              <a:t>+</a:t>
            </a:r>
          </a:p>
          <a:p>
            <a:r>
              <a:rPr lang="es-ES" sz="2400"/>
              <a:t>+</a:t>
            </a:r>
          </a:p>
          <a:p>
            <a:r>
              <a:rPr lang="es-ES" sz="2400"/>
              <a:t>+</a:t>
            </a:r>
          </a:p>
        </p:txBody>
      </p:sp>
      <p:sp>
        <p:nvSpPr>
          <p:cNvPr id="8" name="Abrir llave 7">
            <a:extLst>
              <a:ext uri="{FF2B5EF4-FFF2-40B4-BE49-F238E27FC236}">
                <a16:creationId xmlns:a16="http://schemas.microsoft.com/office/drawing/2014/main" id="{AA38C374-6E11-4247-A0C5-7FA09E21F0C9}"/>
              </a:ext>
            </a:extLst>
          </p:cNvPr>
          <p:cNvSpPr/>
          <p:nvPr/>
        </p:nvSpPr>
        <p:spPr>
          <a:xfrm>
            <a:off x="2239815" y="3543643"/>
            <a:ext cx="45719" cy="2085975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Marcador de contenido 2">
            <a:extLst>
              <a:ext uri="{FF2B5EF4-FFF2-40B4-BE49-F238E27FC236}">
                <a16:creationId xmlns:a16="http://schemas.microsoft.com/office/drawing/2014/main" id="{F8BB726B-0D9F-42D7-AF2D-68BED5AB0471}"/>
              </a:ext>
            </a:extLst>
          </p:cNvPr>
          <p:cNvSpPr txBox="1">
            <a:spLocks/>
          </p:cNvSpPr>
          <p:nvPr/>
        </p:nvSpPr>
        <p:spPr>
          <a:xfrm>
            <a:off x="4113505" y="2819729"/>
            <a:ext cx="3333750" cy="6887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Font typeface="Courier New" panose="02070309020205020404" pitchFamily="49" charset="0"/>
              <a:buChar char="o"/>
            </a:pPr>
            <a:r>
              <a:rPr lang="es-ES" sz="3200"/>
              <a:t>2ª conjugació (-ER/-RE):</a:t>
            </a:r>
          </a:p>
        </p:txBody>
      </p:sp>
      <p:graphicFrame>
        <p:nvGraphicFramePr>
          <p:cNvPr id="14" name="Tabla 4">
            <a:extLst>
              <a:ext uri="{FF2B5EF4-FFF2-40B4-BE49-F238E27FC236}">
                <a16:creationId xmlns:a16="http://schemas.microsoft.com/office/drawing/2014/main" id="{FA053321-BF1D-4B9B-A79A-B38CFDD10E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6126713"/>
              </p:ext>
            </p:extLst>
          </p:nvPr>
        </p:nvGraphicFramePr>
        <p:xfrm>
          <a:off x="4272729" y="3833295"/>
          <a:ext cx="1733550" cy="14395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66775">
                  <a:extLst>
                    <a:ext uri="{9D8B030D-6E8A-4147-A177-3AD203B41FA5}">
                      <a16:colId xmlns:a16="http://schemas.microsoft.com/office/drawing/2014/main" val="275965337"/>
                    </a:ext>
                  </a:extLst>
                </a:gridCol>
                <a:gridCol w="866775">
                  <a:extLst>
                    <a:ext uri="{9D8B030D-6E8A-4147-A177-3AD203B41FA5}">
                      <a16:colId xmlns:a16="http://schemas.microsoft.com/office/drawing/2014/main" val="1784699100"/>
                    </a:ext>
                  </a:extLst>
                </a:gridCol>
              </a:tblGrid>
              <a:tr h="491194">
                <a:tc>
                  <a:txBody>
                    <a:bodyPr/>
                    <a:lstStyle/>
                    <a:p>
                      <a:r>
                        <a:rPr lang="es-ES" sz="2400"/>
                        <a:t>Perd</a:t>
                      </a:r>
                      <a:r>
                        <a:rPr lang="es-ES" sz="2400" strike="sngStrike" baseline="0"/>
                        <a:t>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400"/>
                        <a:t>Perd-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8151365"/>
                  </a:ext>
                </a:extLst>
              </a:tr>
              <a:tr h="491194">
                <a:tc>
                  <a:txBody>
                    <a:bodyPr/>
                    <a:lstStyle/>
                    <a:p>
                      <a:r>
                        <a:rPr lang="es-ES" sz="2400"/>
                        <a:t>Tém</a:t>
                      </a:r>
                      <a:r>
                        <a:rPr lang="es-ES" sz="2400" strike="sngStrike" baseline="0"/>
                        <a:t>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400"/>
                        <a:t>Tem-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1748230"/>
                  </a:ext>
                </a:extLst>
              </a:tr>
              <a:tr h="353146">
                <a:tc>
                  <a:txBody>
                    <a:bodyPr/>
                    <a:lstStyle/>
                    <a:p>
                      <a:r>
                        <a:rPr lang="es-ES" sz="2400"/>
                        <a:t>Cór</a:t>
                      </a:r>
                      <a:r>
                        <a:rPr lang="es-ES" sz="2400" strike="noStrike" baseline="0"/>
                        <a:t>r</a:t>
                      </a:r>
                      <a:r>
                        <a:rPr lang="es-ES" sz="2400" strike="sngStrike" baseline="0"/>
                        <a:t>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400"/>
                        <a:t>Corr-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2088262"/>
                  </a:ext>
                </a:extLst>
              </a:tr>
            </a:tbl>
          </a:graphicData>
        </a:graphic>
      </p:graphicFrame>
      <p:sp>
        <p:nvSpPr>
          <p:cNvPr id="15" name="CuadroTexto 14">
            <a:extLst>
              <a:ext uri="{FF2B5EF4-FFF2-40B4-BE49-F238E27FC236}">
                <a16:creationId xmlns:a16="http://schemas.microsoft.com/office/drawing/2014/main" id="{77997626-ECF3-4CDA-B6D0-4C7CC79C9FDD}"/>
              </a:ext>
            </a:extLst>
          </p:cNvPr>
          <p:cNvSpPr txBox="1"/>
          <p:nvPr/>
        </p:nvSpPr>
        <p:spPr>
          <a:xfrm>
            <a:off x="6324736" y="3508464"/>
            <a:ext cx="12817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/>
              <a:t>Jo: -</a:t>
            </a:r>
            <a:r>
              <a:rPr lang="es-ES" sz="2400" u="sng"/>
              <a:t>ia</a:t>
            </a:r>
          </a:p>
          <a:p>
            <a:r>
              <a:rPr lang="es-ES" sz="2400"/>
              <a:t>Tu: -</a:t>
            </a:r>
            <a:r>
              <a:rPr lang="es-ES" sz="2400" u="sng"/>
              <a:t>ies</a:t>
            </a:r>
          </a:p>
          <a:p>
            <a:r>
              <a:rPr lang="es-ES" sz="2400"/>
              <a:t>Ell/Ella: -</a:t>
            </a:r>
            <a:r>
              <a:rPr lang="es-ES" sz="2400" u="sng"/>
              <a:t>ia</a:t>
            </a:r>
          </a:p>
          <a:p>
            <a:r>
              <a:rPr lang="es-ES" sz="2400"/>
              <a:t>Nosaltres: </a:t>
            </a:r>
            <a:r>
              <a:rPr lang="es-ES" sz="2400" u="sng"/>
              <a:t>-íem</a:t>
            </a:r>
          </a:p>
          <a:p>
            <a:r>
              <a:rPr lang="es-ES" sz="2400"/>
              <a:t>Vosaltres: </a:t>
            </a:r>
            <a:r>
              <a:rPr lang="es-ES" sz="2400" u="sng"/>
              <a:t>-íeu</a:t>
            </a:r>
          </a:p>
          <a:p>
            <a:r>
              <a:rPr lang="es-ES" sz="2400"/>
              <a:t>Ells/elles: </a:t>
            </a:r>
            <a:r>
              <a:rPr lang="es-ES" sz="2400" u="sng"/>
              <a:t>-ien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8A19C882-2BA6-4C70-920B-EF1DCA3CC9C9}"/>
              </a:ext>
            </a:extLst>
          </p:cNvPr>
          <p:cNvSpPr txBox="1"/>
          <p:nvPr/>
        </p:nvSpPr>
        <p:spPr>
          <a:xfrm>
            <a:off x="6142648" y="3508464"/>
            <a:ext cx="28482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/>
              <a:t>+</a:t>
            </a:r>
          </a:p>
          <a:p>
            <a:r>
              <a:rPr lang="es-ES" sz="2400"/>
              <a:t>+</a:t>
            </a:r>
          </a:p>
          <a:p>
            <a:r>
              <a:rPr lang="es-ES" sz="2400"/>
              <a:t>+</a:t>
            </a:r>
          </a:p>
          <a:p>
            <a:r>
              <a:rPr lang="es-ES" sz="2400"/>
              <a:t>+</a:t>
            </a:r>
          </a:p>
          <a:p>
            <a:r>
              <a:rPr lang="es-ES" sz="2400"/>
              <a:t>+</a:t>
            </a:r>
          </a:p>
          <a:p>
            <a:r>
              <a:rPr lang="es-ES" sz="2400"/>
              <a:t>+</a:t>
            </a:r>
          </a:p>
        </p:txBody>
      </p:sp>
      <p:sp>
        <p:nvSpPr>
          <p:cNvPr id="17" name="Abrir llave 16">
            <a:extLst>
              <a:ext uri="{FF2B5EF4-FFF2-40B4-BE49-F238E27FC236}">
                <a16:creationId xmlns:a16="http://schemas.microsoft.com/office/drawing/2014/main" id="{7FFA88F1-5622-4E77-8662-357A8D40DDAF}"/>
              </a:ext>
            </a:extLst>
          </p:cNvPr>
          <p:cNvSpPr/>
          <p:nvPr/>
        </p:nvSpPr>
        <p:spPr>
          <a:xfrm>
            <a:off x="6142648" y="3619639"/>
            <a:ext cx="45719" cy="2085975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9" name="Imagen 18">
            <a:extLst>
              <a:ext uri="{FF2B5EF4-FFF2-40B4-BE49-F238E27FC236}">
                <a16:creationId xmlns:a16="http://schemas.microsoft.com/office/drawing/2014/main" id="{01FABBF8-D379-4E49-A02C-192723B0FAC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9969" b="21684"/>
          <a:stretch/>
        </p:blipFill>
        <p:spPr>
          <a:xfrm rot="10800000">
            <a:off x="169871" y="2668742"/>
            <a:ext cx="3699120" cy="170865"/>
          </a:xfrm>
          <a:prstGeom prst="rect">
            <a:avLst/>
          </a:prstGeom>
        </p:spPr>
      </p:pic>
      <p:sp>
        <p:nvSpPr>
          <p:cNvPr id="18" name="Rectángulo: esquina doblada 17">
            <a:extLst>
              <a:ext uri="{FF2B5EF4-FFF2-40B4-BE49-F238E27FC236}">
                <a16:creationId xmlns:a16="http://schemas.microsoft.com/office/drawing/2014/main" id="{FBD8B71B-15E6-431F-A7FE-C656D3E1EE5F}"/>
              </a:ext>
            </a:extLst>
          </p:cNvPr>
          <p:cNvSpPr/>
          <p:nvPr/>
        </p:nvSpPr>
        <p:spPr>
          <a:xfrm>
            <a:off x="206389" y="2743733"/>
            <a:ext cx="3653469" cy="3466719"/>
          </a:xfrm>
          <a:prstGeom prst="foldedCorner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21" name="Imagen 20">
            <a:extLst>
              <a:ext uri="{FF2B5EF4-FFF2-40B4-BE49-F238E27FC236}">
                <a16:creationId xmlns:a16="http://schemas.microsoft.com/office/drawing/2014/main" id="{7C995D7E-B2A1-4F05-8085-E5E49D2BD5F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9969" b="21684"/>
          <a:stretch/>
        </p:blipFill>
        <p:spPr>
          <a:xfrm rot="10800000">
            <a:off x="4122638" y="2668742"/>
            <a:ext cx="3758004" cy="170865"/>
          </a:xfrm>
          <a:prstGeom prst="rect">
            <a:avLst/>
          </a:prstGeom>
        </p:spPr>
      </p:pic>
      <p:sp>
        <p:nvSpPr>
          <p:cNvPr id="20" name="Rectángulo: esquina doblada 19">
            <a:extLst>
              <a:ext uri="{FF2B5EF4-FFF2-40B4-BE49-F238E27FC236}">
                <a16:creationId xmlns:a16="http://schemas.microsoft.com/office/drawing/2014/main" id="{D48E8DD1-9845-42B9-B947-1C43B1B07B33}"/>
              </a:ext>
            </a:extLst>
          </p:cNvPr>
          <p:cNvSpPr/>
          <p:nvPr/>
        </p:nvSpPr>
        <p:spPr>
          <a:xfrm>
            <a:off x="4179544" y="2754177"/>
            <a:ext cx="3666102" cy="3466717"/>
          </a:xfrm>
          <a:prstGeom prst="foldedCorner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27" name="Tabla 4">
            <a:extLst>
              <a:ext uri="{FF2B5EF4-FFF2-40B4-BE49-F238E27FC236}">
                <a16:creationId xmlns:a16="http://schemas.microsoft.com/office/drawing/2014/main" id="{F71ED936-0DB1-4AD1-8C3E-04ACF065AB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743728"/>
              </p:ext>
            </p:extLst>
          </p:nvPr>
        </p:nvGraphicFramePr>
        <p:xfrm>
          <a:off x="8293090" y="3748718"/>
          <a:ext cx="1733550" cy="14395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66775">
                  <a:extLst>
                    <a:ext uri="{9D8B030D-6E8A-4147-A177-3AD203B41FA5}">
                      <a16:colId xmlns:a16="http://schemas.microsoft.com/office/drawing/2014/main" val="275965337"/>
                    </a:ext>
                  </a:extLst>
                </a:gridCol>
                <a:gridCol w="866775">
                  <a:extLst>
                    <a:ext uri="{9D8B030D-6E8A-4147-A177-3AD203B41FA5}">
                      <a16:colId xmlns:a16="http://schemas.microsoft.com/office/drawing/2014/main" val="1784699100"/>
                    </a:ext>
                  </a:extLst>
                </a:gridCol>
              </a:tblGrid>
              <a:tr h="491194">
                <a:tc>
                  <a:txBody>
                    <a:bodyPr/>
                    <a:lstStyle/>
                    <a:p>
                      <a:r>
                        <a:rPr lang="es-ES" sz="2400"/>
                        <a:t>Dorm</a:t>
                      </a:r>
                      <a:r>
                        <a:rPr lang="es-ES" sz="2400" strike="sngStrike" baseline="0"/>
                        <a:t>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400"/>
                        <a:t>Dorm-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8151365"/>
                  </a:ext>
                </a:extLst>
              </a:tr>
              <a:tr h="491194">
                <a:tc>
                  <a:txBody>
                    <a:bodyPr/>
                    <a:lstStyle/>
                    <a:p>
                      <a:r>
                        <a:rPr lang="es-ES" sz="2400"/>
                        <a:t>Sent</a:t>
                      </a:r>
                      <a:r>
                        <a:rPr lang="es-ES" sz="2400" strike="sngStrike" baseline="0"/>
                        <a:t>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400"/>
                        <a:t>Sent-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1748230"/>
                  </a:ext>
                </a:extLst>
              </a:tr>
              <a:tr h="353146">
                <a:tc>
                  <a:txBody>
                    <a:bodyPr/>
                    <a:lstStyle/>
                    <a:p>
                      <a:r>
                        <a:rPr lang="es-ES" sz="2400"/>
                        <a:t>Serv</a:t>
                      </a:r>
                      <a:r>
                        <a:rPr lang="es-ES" sz="2400" strike="sngStrike" baseline="0"/>
                        <a:t>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400"/>
                        <a:t>Serv-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2088262"/>
                  </a:ext>
                </a:extLst>
              </a:tr>
            </a:tbl>
          </a:graphicData>
        </a:graphic>
      </p:graphicFrame>
      <p:sp>
        <p:nvSpPr>
          <p:cNvPr id="29" name="CuadroTexto 28">
            <a:extLst>
              <a:ext uri="{FF2B5EF4-FFF2-40B4-BE49-F238E27FC236}">
                <a16:creationId xmlns:a16="http://schemas.microsoft.com/office/drawing/2014/main" id="{288723A5-9005-4FAC-A8DB-6905A302DC01}"/>
              </a:ext>
            </a:extLst>
          </p:cNvPr>
          <p:cNvSpPr txBox="1"/>
          <p:nvPr/>
        </p:nvSpPr>
        <p:spPr>
          <a:xfrm>
            <a:off x="10164695" y="3362011"/>
            <a:ext cx="28482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/>
              <a:t>+</a:t>
            </a:r>
          </a:p>
          <a:p>
            <a:r>
              <a:rPr lang="es-ES" sz="2400"/>
              <a:t>+</a:t>
            </a:r>
          </a:p>
          <a:p>
            <a:r>
              <a:rPr lang="es-ES" sz="2400"/>
              <a:t>+</a:t>
            </a:r>
          </a:p>
          <a:p>
            <a:r>
              <a:rPr lang="es-ES" sz="2400"/>
              <a:t>+</a:t>
            </a:r>
          </a:p>
          <a:p>
            <a:r>
              <a:rPr lang="es-ES" sz="2400"/>
              <a:t>+</a:t>
            </a:r>
          </a:p>
          <a:p>
            <a:r>
              <a:rPr lang="es-ES" sz="2400"/>
              <a:t>+</a:t>
            </a:r>
          </a:p>
        </p:txBody>
      </p:sp>
      <p:sp>
        <p:nvSpPr>
          <p:cNvPr id="30" name="Abrir llave 29">
            <a:extLst>
              <a:ext uri="{FF2B5EF4-FFF2-40B4-BE49-F238E27FC236}">
                <a16:creationId xmlns:a16="http://schemas.microsoft.com/office/drawing/2014/main" id="{B26A7723-0DFC-4E10-A07B-D818AB4333FF}"/>
              </a:ext>
            </a:extLst>
          </p:cNvPr>
          <p:cNvSpPr/>
          <p:nvPr/>
        </p:nvSpPr>
        <p:spPr>
          <a:xfrm>
            <a:off x="10163009" y="3489843"/>
            <a:ext cx="45719" cy="2085975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31" name="Imagen 30">
            <a:extLst>
              <a:ext uri="{FF2B5EF4-FFF2-40B4-BE49-F238E27FC236}">
                <a16:creationId xmlns:a16="http://schemas.microsoft.com/office/drawing/2014/main" id="{E348253C-D8B5-4261-A50C-A03ABF8E005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9969" b="21684"/>
          <a:stretch/>
        </p:blipFill>
        <p:spPr>
          <a:xfrm rot="10800000">
            <a:off x="8129286" y="2649717"/>
            <a:ext cx="3758003" cy="170865"/>
          </a:xfrm>
          <a:prstGeom prst="rect">
            <a:avLst/>
          </a:prstGeom>
        </p:spPr>
      </p:pic>
      <p:sp>
        <p:nvSpPr>
          <p:cNvPr id="32" name="Rectángulo: esquina doblada 31">
            <a:extLst>
              <a:ext uri="{FF2B5EF4-FFF2-40B4-BE49-F238E27FC236}">
                <a16:creationId xmlns:a16="http://schemas.microsoft.com/office/drawing/2014/main" id="{D6D3B8D5-192B-4696-8EC6-D5177E21533B}"/>
              </a:ext>
            </a:extLst>
          </p:cNvPr>
          <p:cNvSpPr/>
          <p:nvPr/>
        </p:nvSpPr>
        <p:spPr>
          <a:xfrm>
            <a:off x="8164284" y="2735153"/>
            <a:ext cx="3666102" cy="3466717"/>
          </a:xfrm>
          <a:prstGeom prst="foldedCorner">
            <a:avLst>
              <a:gd name="adj" fmla="val 17151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3" name="Marcador de contenido 2">
            <a:extLst>
              <a:ext uri="{FF2B5EF4-FFF2-40B4-BE49-F238E27FC236}">
                <a16:creationId xmlns:a16="http://schemas.microsoft.com/office/drawing/2014/main" id="{21CA9453-869E-4A8A-9020-01DC6A08823C}"/>
              </a:ext>
            </a:extLst>
          </p:cNvPr>
          <p:cNvSpPr txBox="1">
            <a:spLocks/>
          </p:cNvSpPr>
          <p:nvPr/>
        </p:nvSpPr>
        <p:spPr>
          <a:xfrm>
            <a:off x="8129287" y="2820567"/>
            <a:ext cx="3333750" cy="6793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Font typeface="Courier New" panose="02070309020205020404" pitchFamily="49" charset="0"/>
              <a:buChar char="o"/>
            </a:pPr>
            <a:r>
              <a:rPr lang="es-ES" sz="3200"/>
              <a:t>3ª conjugació (-IR):</a:t>
            </a:r>
          </a:p>
        </p:txBody>
      </p:sp>
      <p:sp>
        <p:nvSpPr>
          <p:cNvPr id="25" name="Marcador de contenido 2">
            <a:extLst>
              <a:ext uri="{FF2B5EF4-FFF2-40B4-BE49-F238E27FC236}">
                <a16:creationId xmlns:a16="http://schemas.microsoft.com/office/drawing/2014/main" id="{58894D21-35ED-462E-9786-018015E1A1E8}"/>
              </a:ext>
            </a:extLst>
          </p:cNvPr>
          <p:cNvSpPr txBox="1">
            <a:spLocks/>
          </p:cNvSpPr>
          <p:nvPr/>
        </p:nvSpPr>
        <p:spPr>
          <a:xfrm>
            <a:off x="283075" y="1776103"/>
            <a:ext cx="1554114" cy="9418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4400" u="sng"/>
              <a:t>Imperfet</a:t>
            </a:r>
            <a:r>
              <a:rPr lang="es-ES" sz="3600" u="sng"/>
              <a:t>:</a:t>
            </a:r>
            <a:endParaRPr lang="es-ES" sz="3600"/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AA4CC4D9-FCAF-4F50-8BA3-E6BA46F4C627}"/>
              </a:ext>
            </a:extLst>
          </p:cNvPr>
          <p:cNvSpPr txBox="1"/>
          <p:nvPr/>
        </p:nvSpPr>
        <p:spPr>
          <a:xfrm>
            <a:off x="10375433" y="3383689"/>
            <a:ext cx="12817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/>
              <a:t>Jo: -</a:t>
            </a:r>
            <a:r>
              <a:rPr lang="es-ES" sz="2400" u="sng"/>
              <a:t>ia</a:t>
            </a:r>
          </a:p>
          <a:p>
            <a:r>
              <a:rPr lang="es-ES" sz="2400"/>
              <a:t>Tu: -</a:t>
            </a:r>
            <a:r>
              <a:rPr lang="es-ES" sz="2400" u="sng"/>
              <a:t>ies</a:t>
            </a:r>
          </a:p>
          <a:p>
            <a:r>
              <a:rPr lang="es-ES" sz="2400"/>
              <a:t>Ell/Ella: -</a:t>
            </a:r>
            <a:r>
              <a:rPr lang="es-ES" sz="2400" u="sng"/>
              <a:t>ia</a:t>
            </a:r>
          </a:p>
          <a:p>
            <a:r>
              <a:rPr lang="es-ES" sz="2400"/>
              <a:t>Nosaltres: </a:t>
            </a:r>
            <a:r>
              <a:rPr lang="es-ES" sz="2400" u="sng"/>
              <a:t>-íem</a:t>
            </a:r>
          </a:p>
          <a:p>
            <a:r>
              <a:rPr lang="es-ES" sz="2400"/>
              <a:t>Vosaltres: </a:t>
            </a:r>
            <a:r>
              <a:rPr lang="es-ES" sz="2400" u="sng"/>
              <a:t>-íeu</a:t>
            </a:r>
          </a:p>
          <a:p>
            <a:r>
              <a:rPr lang="es-ES" sz="2400"/>
              <a:t>Ells/elles: </a:t>
            </a:r>
            <a:r>
              <a:rPr lang="es-ES" sz="2400" u="sng"/>
              <a:t>-ien</a:t>
            </a:r>
          </a:p>
        </p:txBody>
      </p:sp>
      <p:sp>
        <p:nvSpPr>
          <p:cNvPr id="5" name="Es igual a 4">
            <a:extLst>
              <a:ext uri="{FF2B5EF4-FFF2-40B4-BE49-F238E27FC236}">
                <a16:creationId xmlns:a16="http://schemas.microsoft.com/office/drawing/2014/main" id="{D6DEB451-EB99-4A6D-B7F2-7B5AFE2A51F0}"/>
              </a:ext>
            </a:extLst>
          </p:cNvPr>
          <p:cNvSpPr/>
          <p:nvPr/>
        </p:nvSpPr>
        <p:spPr>
          <a:xfrm>
            <a:off x="7862164" y="4219662"/>
            <a:ext cx="270829" cy="251670"/>
          </a:xfrm>
          <a:prstGeom prst="mathEqual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73620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98B2C7-BAED-4328-B9C7-541E10218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939943" cy="1325563"/>
          </a:xfrm>
        </p:spPr>
        <p:txBody>
          <a:bodyPr/>
          <a:lstStyle/>
          <a:p>
            <a:r>
              <a:rPr lang="es-ES"/>
              <a:t>Terminacions verbs regulars (4/5).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C47EDFE-BBB3-48AA-BC18-5FCFA76741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7470" y="2829149"/>
            <a:ext cx="3333750" cy="603320"/>
          </a:xfrm>
        </p:spPr>
        <p:txBody>
          <a:bodyPr/>
          <a:lstStyle/>
          <a:p>
            <a:pPr lvl="1">
              <a:buFont typeface="Courier New" panose="02070309020205020404" pitchFamily="49" charset="0"/>
              <a:buChar char="o"/>
            </a:pPr>
            <a:r>
              <a:rPr lang="es-ES" sz="3200"/>
              <a:t>1ª conjugació (-AR):</a:t>
            </a:r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0492930B-9DDB-4925-A7E6-3CC7F74F6736}"/>
              </a:ext>
            </a:extLst>
          </p:cNvPr>
          <p:cNvGraphicFramePr>
            <a:graphicFrameLocks noGrp="1"/>
          </p:cNvGraphicFramePr>
          <p:nvPr/>
        </p:nvGraphicFramePr>
        <p:xfrm>
          <a:off x="369896" y="3757299"/>
          <a:ext cx="1733550" cy="14395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66775">
                  <a:extLst>
                    <a:ext uri="{9D8B030D-6E8A-4147-A177-3AD203B41FA5}">
                      <a16:colId xmlns:a16="http://schemas.microsoft.com/office/drawing/2014/main" val="275965337"/>
                    </a:ext>
                  </a:extLst>
                </a:gridCol>
                <a:gridCol w="866775">
                  <a:extLst>
                    <a:ext uri="{9D8B030D-6E8A-4147-A177-3AD203B41FA5}">
                      <a16:colId xmlns:a16="http://schemas.microsoft.com/office/drawing/2014/main" val="1784699100"/>
                    </a:ext>
                  </a:extLst>
                </a:gridCol>
              </a:tblGrid>
              <a:tr h="491194">
                <a:tc>
                  <a:txBody>
                    <a:bodyPr/>
                    <a:lstStyle/>
                    <a:p>
                      <a:r>
                        <a:rPr lang="es-ES" sz="2400"/>
                        <a:t>Ball</a:t>
                      </a:r>
                      <a:r>
                        <a:rPr lang="es-ES" sz="2400" strike="sngStrike" baseline="0"/>
                        <a:t>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400"/>
                        <a:t>Ball-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8151365"/>
                  </a:ext>
                </a:extLst>
              </a:tr>
              <a:tr h="491194">
                <a:tc>
                  <a:txBody>
                    <a:bodyPr/>
                    <a:lstStyle/>
                    <a:p>
                      <a:r>
                        <a:rPr lang="es-ES" sz="2400"/>
                        <a:t>Cant</a:t>
                      </a:r>
                      <a:r>
                        <a:rPr lang="es-ES" sz="2400" strike="sngStrike" baseline="0"/>
                        <a:t>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400"/>
                        <a:t>Cant-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1748230"/>
                  </a:ext>
                </a:extLst>
              </a:tr>
              <a:tr h="353146">
                <a:tc>
                  <a:txBody>
                    <a:bodyPr/>
                    <a:lstStyle/>
                    <a:p>
                      <a:r>
                        <a:rPr lang="es-ES" sz="2400"/>
                        <a:t>Compr</a:t>
                      </a:r>
                      <a:r>
                        <a:rPr lang="es-ES" sz="2400" strike="sngStrike" baseline="0"/>
                        <a:t>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400"/>
                        <a:t>Compr-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2088262"/>
                  </a:ext>
                </a:extLst>
              </a:tr>
            </a:tbl>
          </a:graphicData>
        </a:graphic>
      </p:graphicFrame>
      <p:sp>
        <p:nvSpPr>
          <p:cNvPr id="6" name="CuadroTexto 5">
            <a:extLst>
              <a:ext uri="{FF2B5EF4-FFF2-40B4-BE49-F238E27FC236}">
                <a16:creationId xmlns:a16="http://schemas.microsoft.com/office/drawing/2014/main" id="{629EA1C3-A7F5-49E3-9130-EF8991A7D85C}"/>
              </a:ext>
            </a:extLst>
          </p:cNvPr>
          <p:cNvSpPr txBox="1"/>
          <p:nvPr/>
        </p:nvSpPr>
        <p:spPr>
          <a:xfrm>
            <a:off x="2421902" y="3432468"/>
            <a:ext cx="140119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/>
              <a:t>Jo: </a:t>
            </a:r>
            <a:r>
              <a:rPr lang="es-ES" sz="2400" u="sng"/>
              <a:t>-í</a:t>
            </a:r>
          </a:p>
          <a:p>
            <a:r>
              <a:rPr lang="es-ES" sz="2400"/>
              <a:t>Tu: </a:t>
            </a:r>
            <a:r>
              <a:rPr lang="es-ES" sz="2400" u="sng"/>
              <a:t>-ares</a:t>
            </a:r>
          </a:p>
          <a:p>
            <a:r>
              <a:rPr lang="es-ES" sz="2400"/>
              <a:t>Ell/Ella: </a:t>
            </a:r>
            <a:r>
              <a:rPr lang="es-ES" sz="2400" u="sng"/>
              <a:t>-à</a:t>
            </a:r>
          </a:p>
          <a:p>
            <a:r>
              <a:rPr lang="es-ES" sz="2400"/>
              <a:t>Nosaltres: </a:t>
            </a:r>
            <a:r>
              <a:rPr lang="es-ES" sz="2400" u="sng"/>
              <a:t>-àrem</a:t>
            </a:r>
          </a:p>
          <a:p>
            <a:r>
              <a:rPr lang="es-ES" sz="2400"/>
              <a:t>Vosaltres: </a:t>
            </a:r>
            <a:r>
              <a:rPr lang="es-ES" sz="2400" u="sng"/>
              <a:t>-àreu</a:t>
            </a:r>
          </a:p>
          <a:p>
            <a:r>
              <a:rPr lang="es-ES" sz="2400"/>
              <a:t>Ells/elles: </a:t>
            </a:r>
            <a:r>
              <a:rPr lang="es-ES" sz="2400" u="sng"/>
              <a:t>-aren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726DC360-D802-4243-88C5-EADC96543E70}"/>
              </a:ext>
            </a:extLst>
          </p:cNvPr>
          <p:cNvSpPr txBox="1"/>
          <p:nvPr/>
        </p:nvSpPr>
        <p:spPr>
          <a:xfrm>
            <a:off x="2239815" y="3432468"/>
            <a:ext cx="22780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/>
              <a:t>+</a:t>
            </a:r>
          </a:p>
          <a:p>
            <a:r>
              <a:rPr lang="es-ES" sz="2400"/>
              <a:t>+</a:t>
            </a:r>
          </a:p>
          <a:p>
            <a:r>
              <a:rPr lang="es-ES" sz="2400"/>
              <a:t>+</a:t>
            </a:r>
          </a:p>
          <a:p>
            <a:r>
              <a:rPr lang="es-ES" sz="2400"/>
              <a:t>+</a:t>
            </a:r>
          </a:p>
          <a:p>
            <a:r>
              <a:rPr lang="es-ES" sz="2400"/>
              <a:t>+</a:t>
            </a:r>
          </a:p>
          <a:p>
            <a:r>
              <a:rPr lang="es-ES" sz="2400"/>
              <a:t>+</a:t>
            </a:r>
          </a:p>
        </p:txBody>
      </p:sp>
      <p:sp>
        <p:nvSpPr>
          <p:cNvPr id="8" name="Abrir llave 7">
            <a:extLst>
              <a:ext uri="{FF2B5EF4-FFF2-40B4-BE49-F238E27FC236}">
                <a16:creationId xmlns:a16="http://schemas.microsoft.com/office/drawing/2014/main" id="{AA38C374-6E11-4247-A0C5-7FA09E21F0C9}"/>
              </a:ext>
            </a:extLst>
          </p:cNvPr>
          <p:cNvSpPr/>
          <p:nvPr/>
        </p:nvSpPr>
        <p:spPr>
          <a:xfrm>
            <a:off x="2239815" y="3543643"/>
            <a:ext cx="45719" cy="2085975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Marcador de contenido 2">
            <a:extLst>
              <a:ext uri="{FF2B5EF4-FFF2-40B4-BE49-F238E27FC236}">
                <a16:creationId xmlns:a16="http://schemas.microsoft.com/office/drawing/2014/main" id="{F8BB726B-0D9F-42D7-AF2D-68BED5AB0471}"/>
              </a:ext>
            </a:extLst>
          </p:cNvPr>
          <p:cNvSpPr txBox="1">
            <a:spLocks/>
          </p:cNvSpPr>
          <p:nvPr/>
        </p:nvSpPr>
        <p:spPr>
          <a:xfrm>
            <a:off x="4113505" y="2819729"/>
            <a:ext cx="3333750" cy="6887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Font typeface="Courier New" panose="02070309020205020404" pitchFamily="49" charset="0"/>
              <a:buChar char="o"/>
            </a:pPr>
            <a:r>
              <a:rPr lang="es-ES" sz="3200"/>
              <a:t>2ª conjugació (-ER/-RE):</a:t>
            </a:r>
          </a:p>
        </p:txBody>
      </p:sp>
      <p:graphicFrame>
        <p:nvGraphicFramePr>
          <p:cNvPr id="14" name="Tabla 4">
            <a:extLst>
              <a:ext uri="{FF2B5EF4-FFF2-40B4-BE49-F238E27FC236}">
                <a16:creationId xmlns:a16="http://schemas.microsoft.com/office/drawing/2014/main" id="{FA053321-BF1D-4B9B-A79A-B38CFDD10E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861330"/>
              </p:ext>
            </p:extLst>
          </p:nvPr>
        </p:nvGraphicFramePr>
        <p:xfrm>
          <a:off x="4272729" y="3833295"/>
          <a:ext cx="1733550" cy="14395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66775">
                  <a:extLst>
                    <a:ext uri="{9D8B030D-6E8A-4147-A177-3AD203B41FA5}">
                      <a16:colId xmlns:a16="http://schemas.microsoft.com/office/drawing/2014/main" val="275965337"/>
                    </a:ext>
                  </a:extLst>
                </a:gridCol>
                <a:gridCol w="866775">
                  <a:extLst>
                    <a:ext uri="{9D8B030D-6E8A-4147-A177-3AD203B41FA5}">
                      <a16:colId xmlns:a16="http://schemas.microsoft.com/office/drawing/2014/main" val="1784699100"/>
                    </a:ext>
                  </a:extLst>
                </a:gridCol>
              </a:tblGrid>
              <a:tr h="491194">
                <a:tc>
                  <a:txBody>
                    <a:bodyPr/>
                    <a:lstStyle/>
                    <a:p>
                      <a:r>
                        <a:rPr lang="es-ES" sz="2400"/>
                        <a:t>Perd</a:t>
                      </a:r>
                      <a:r>
                        <a:rPr lang="es-ES" sz="2400" strike="sngStrike" baseline="0"/>
                        <a:t>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400"/>
                        <a:t>Perd-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8151365"/>
                  </a:ext>
                </a:extLst>
              </a:tr>
              <a:tr h="491194">
                <a:tc>
                  <a:txBody>
                    <a:bodyPr/>
                    <a:lstStyle/>
                    <a:p>
                      <a:r>
                        <a:rPr lang="es-ES" sz="2400"/>
                        <a:t>Tém</a:t>
                      </a:r>
                      <a:r>
                        <a:rPr lang="es-ES" sz="2400" strike="sngStrike" baseline="0"/>
                        <a:t>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400"/>
                        <a:t>Tem-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1748230"/>
                  </a:ext>
                </a:extLst>
              </a:tr>
              <a:tr h="353146">
                <a:tc>
                  <a:txBody>
                    <a:bodyPr/>
                    <a:lstStyle/>
                    <a:p>
                      <a:r>
                        <a:rPr lang="es-ES" sz="2400"/>
                        <a:t>Cór</a:t>
                      </a:r>
                      <a:r>
                        <a:rPr lang="es-ES" sz="2400" strike="noStrike" baseline="0"/>
                        <a:t>r</a:t>
                      </a:r>
                      <a:r>
                        <a:rPr lang="es-ES" sz="2400" strike="sngStrike" baseline="0"/>
                        <a:t>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400"/>
                        <a:t>Corr-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2088262"/>
                  </a:ext>
                </a:extLst>
              </a:tr>
            </a:tbl>
          </a:graphicData>
        </a:graphic>
      </p:graphicFrame>
      <p:sp>
        <p:nvSpPr>
          <p:cNvPr id="15" name="CuadroTexto 14">
            <a:extLst>
              <a:ext uri="{FF2B5EF4-FFF2-40B4-BE49-F238E27FC236}">
                <a16:creationId xmlns:a16="http://schemas.microsoft.com/office/drawing/2014/main" id="{77997626-ECF3-4CDA-B6D0-4C7CC79C9FDD}"/>
              </a:ext>
            </a:extLst>
          </p:cNvPr>
          <p:cNvSpPr txBox="1"/>
          <p:nvPr/>
        </p:nvSpPr>
        <p:spPr>
          <a:xfrm>
            <a:off x="6324736" y="3508464"/>
            <a:ext cx="15778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/>
              <a:t>Jo: -</a:t>
            </a:r>
            <a:r>
              <a:rPr lang="es-ES" sz="2400" u="sng"/>
              <a:t>í</a:t>
            </a:r>
          </a:p>
          <a:p>
            <a:r>
              <a:rPr lang="es-ES" sz="2400"/>
              <a:t>Tu: -</a:t>
            </a:r>
            <a:r>
              <a:rPr lang="es-ES" sz="2400" u="sng"/>
              <a:t>eres</a:t>
            </a:r>
          </a:p>
          <a:p>
            <a:r>
              <a:rPr lang="es-ES" sz="2400"/>
              <a:t>Ell/Ella: -</a:t>
            </a:r>
            <a:r>
              <a:rPr lang="es-ES" sz="2400" u="sng"/>
              <a:t>é</a:t>
            </a:r>
          </a:p>
          <a:p>
            <a:r>
              <a:rPr lang="es-ES" sz="2400"/>
              <a:t>Nosaltres: </a:t>
            </a:r>
            <a:r>
              <a:rPr lang="es-ES" sz="2400" u="sng"/>
              <a:t>-érem</a:t>
            </a:r>
          </a:p>
          <a:p>
            <a:r>
              <a:rPr lang="es-ES" sz="2400"/>
              <a:t>Vosaltres: </a:t>
            </a:r>
            <a:r>
              <a:rPr lang="es-ES" sz="2400" u="sng"/>
              <a:t>-éreu</a:t>
            </a:r>
          </a:p>
          <a:p>
            <a:r>
              <a:rPr lang="es-ES" sz="2400"/>
              <a:t>Ells/elles: </a:t>
            </a:r>
            <a:r>
              <a:rPr lang="es-ES" sz="2400" u="sng"/>
              <a:t>-eren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8A19C882-2BA6-4C70-920B-EF1DCA3CC9C9}"/>
              </a:ext>
            </a:extLst>
          </p:cNvPr>
          <p:cNvSpPr txBox="1"/>
          <p:nvPr/>
        </p:nvSpPr>
        <p:spPr>
          <a:xfrm>
            <a:off x="6142648" y="3508464"/>
            <a:ext cx="28482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/>
              <a:t>+</a:t>
            </a:r>
          </a:p>
          <a:p>
            <a:r>
              <a:rPr lang="es-ES" sz="2400"/>
              <a:t>+</a:t>
            </a:r>
          </a:p>
          <a:p>
            <a:r>
              <a:rPr lang="es-ES" sz="2400"/>
              <a:t>+</a:t>
            </a:r>
          </a:p>
          <a:p>
            <a:r>
              <a:rPr lang="es-ES" sz="2400"/>
              <a:t>+</a:t>
            </a:r>
          </a:p>
          <a:p>
            <a:r>
              <a:rPr lang="es-ES" sz="2400"/>
              <a:t>+</a:t>
            </a:r>
          </a:p>
          <a:p>
            <a:r>
              <a:rPr lang="es-ES" sz="2400"/>
              <a:t>+</a:t>
            </a:r>
          </a:p>
        </p:txBody>
      </p:sp>
      <p:sp>
        <p:nvSpPr>
          <p:cNvPr id="17" name="Abrir llave 16">
            <a:extLst>
              <a:ext uri="{FF2B5EF4-FFF2-40B4-BE49-F238E27FC236}">
                <a16:creationId xmlns:a16="http://schemas.microsoft.com/office/drawing/2014/main" id="{7FFA88F1-5622-4E77-8662-357A8D40DDAF}"/>
              </a:ext>
            </a:extLst>
          </p:cNvPr>
          <p:cNvSpPr/>
          <p:nvPr/>
        </p:nvSpPr>
        <p:spPr>
          <a:xfrm>
            <a:off x="6142648" y="3619639"/>
            <a:ext cx="45719" cy="2085975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9" name="Imagen 18">
            <a:extLst>
              <a:ext uri="{FF2B5EF4-FFF2-40B4-BE49-F238E27FC236}">
                <a16:creationId xmlns:a16="http://schemas.microsoft.com/office/drawing/2014/main" id="{01FABBF8-D379-4E49-A02C-192723B0FAC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9969" b="21684"/>
          <a:stretch/>
        </p:blipFill>
        <p:spPr>
          <a:xfrm rot="10800000">
            <a:off x="169871" y="2668742"/>
            <a:ext cx="3699120" cy="170865"/>
          </a:xfrm>
          <a:prstGeom prst="rect">
            <a:avLst/>
          </a:prstGeom>
        </p:spPr>
      </p:pic>
      <p:sp>
        <p:nvSpPr>
          <p:cNvPr id="18" name="Rectángulo: esquina doblada 17">
            <a:extLst>
              <a:ext uri="{FF2B5EF4-FFF2-40B4-BE49-F238E27FC236}">
                <a16:creationId xmlns:a16="http://schemas.microsoft.com/office/drawing/2014/main" id="{FBD8B71B-15E6-431F-A7FE-C656D3E1EE5F}"/>
              </a:ext>
            </a:extLst>
          </p:cNvPr>
          <p:cNvSpPr/>
          <p:nvPr/>
        </p:nvSpPr>
        <p:spPr>
          <a:xfrm>
            <a:off x="206389" y="2743733"/>
            <a:ext cx="3653469" cy="3466719"/>
          </a:xfrm>
          <a:prstGeom prst="foldedCorner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21" name="Imagen 20">
            <a:extLst>
              <a:ext uri="{FF2B5EF4-FFF2-40B4-BE49-F238E27FC236}">
                <a16:creationId xmlns:a16="http://schemas.microsoft.com/office/drawing/2014/main" id="{7C995D7E-B2A1-4F05-8085-E5E49D2BD5F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9969" b="21684"/>
          <a:stretch/>
        </p:blipFill>
        <p:spPr>
          <a:xfrm rot="10800000">
            <a:off x="4122638" y="2668742"/>
            <a:ext cx="3758004" cy="170865"/>
          </a:xfrm>
          <a:prstGeom prst="rect">
            <a:avLst/>
          </a:prstGeom>
        </p:spPr>
      </p:pic>
      <p:sp>
        <p:nvSpPr>
          <p:cNvPr id="20" name="Rectángulo: esquina doblada 19">
            <a:extLst>
              <a:ext uri="{FF2B5EF4-FFF2-40B4-BE49-F238E27FC236}">
                <a16:creationId xmlns:a16="http://schemas.microsoft.com/office/drawing/2014/main" id="{D48E8DD1-9845-42B9-B947-1C43B1B07B33}"/>
              </a:ext>
            </a:extLst>
          </p:cNvPr>
          <p:cNvSpPr/>
          <p:nvPr/>
        </p:nvSpPr>
        <p:spPr>
          <a:xfrm>
            <a:off x="4179544" y="2754177"/>
            <a:ext cx="3666102" cy="3466717"/>
          </a:xfrm>
          <a:prstGeom prst="foldedCorner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27" name="Tabla 4">
            <a:extLst>
              <a:ext uri="{FF2B5EF4-FFF2-40B4-BE49-F238E27FC236}">
                <a16:creationId xmlns:a16="http://schemas.microsoft.com/office/drawing/2014/main" id="{F71ED936-0DB1-4AD1-8C3E-04ACF065AB62}"/>
              </a:ext>
            </a:extLst>
          </p:cNvPr>
          <p:cNvGraphicFramePr>
            <a:graphicFrameLocks noGrp="1"/>
          </p:cNvGraphicFramePr>
          <p:nvPr/>
        </p:nvGraphicFramePr>
        <p:xfrm>
          <a:off x="8293090" y="3748718"/>
          <a:ext cx="1733550" cy="14395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66775">
                  <a:extLst>
                    <a:ext uri="{9D8B030D-6E8A-4147-A177-3AD203B41FA5}">
                      <a16:colId xmlns:a16="http://schemas.microsoft.com/office/drawing/2014/main" val="275965337"/>
                    </a:ext>
                  </a:extLst>
                </a:gridCol>
                <a:gridCol w="866775">
                  <a:extLst>
                    <a:ext uri="{9D8B030D-6E8A-4147-A177-3AD203B41FA5}">
                      <a16:colId xmlns:a16="http://schemas.microsoft.com/office/drawing/2014/main" val="1784699100"/>
                    </a:ext>
                  </a:extLst>
                </a:gridCol>
              </a:tblGrid>
              <a:tr h="491194">
                <a:tc>
                  <a:txBody>
                    <a:bodyPr/>
                    <a:lstStyle/>
                    <a:p>
                      <a:r>
                        <a:rPr lang="es-ES" sz="2400"/>
                        <a:t>Dorm</a:t>
                      </a:r>
                      <a:r>
                        <a:rPr lang="es-ES" sz="2400" strike="sngStrike" baseline="0"/>
                        <a:t>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400"/>
                        <a:t>Dorm-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8151365"/>
                  </a:ext>
                </a:extLst>
              </a:tr>
              <a:tr h="491194">
                <a:tc>
                  <a:txBody>
                    <a:bodyPr/>
                    <a:lstStyle/>
                    <a:p>
                      <a:r>
                        <a:rPr lang="es-ES" sz="2400"/>
                        <a:t>Sent</a:t>
                      </a:r>
                      <a:r>
                        <a:rPr lang="es-ES" sz="2400" strike="sngStrike" baseline="0"/>
                        <a:t>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400"/>
                        <a:t>Sent-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1748230"/>
                  </a:ext>
                </a:extLst>
              </a:tr>
              <a:tr h="353146">
                <a:tc>
                  <a:txBody>
                    <a:bodyPr/>
                    <a:lstStyle/>
                    <a:p>
                      <a:r>
                        <a:rPr lang="es-ES" sz="2400"/>
                        <a:t>Serv</a:t>
                      </a:r>
                      <a:r>
                        <a:rPr lang="es-ES" sz="2400" strike="sngStrike" baseline="0"/>
                        <a:t>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400"/>
                        <a:t>Serv-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2088262"/>
                  </a:ext>
                </a:extLst>
              </a:tr>
            </a:tbl>
          </a:graphicData>
        </a:graphic>
      </p:graphicFrame>
      <p:sp>
        <p:nvSpPr>
          <p:cNvPr id="29" name="CuadroTexto 28">
            <a:extLst>
              <a:ext uri="{FF2B5EF4-FFF2-40B4-BE49-F238E27FC236}">
                <a16:creationId xmlns:a16="http://schemas.microsoft.com/office/drawing/2014/main" id="{288723A5-9005-4FAC-A8DB-6905A302DC01}"/>
              </a:ext>
            </a:extLst>
          </p:cNvPr>
          <p:cNvSpPr txBox="1"/>
          <p:nvPr/>
        </p:nvSpPr>
        <p:spPr>
          <a:xfrm>
            <a:off x="10164695" y="3362011"/>
            <a:ext cx="28482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/>
              <a:t>+</a:t>
            </a:r>
          </a:p>
          <a:p>
            <a:r>
              <a:rPr lang="es-ES" sz="2400"/>
              <a:t>+</a:t>
            </a:r>
          </a:p>
          <a:p>
            <a:r>
              <a:rPr lang="es-ES" sz="2400"/>
              <a:t>+</a:t>
            </a:r>
          </a:p>
          <a:p>
            <a:r>
              <a:rPr lang="es-ES" sz="2400"/>
              <a:t>+</a:t>
            </a:r>
          </a:p>
          <a:p>
            <a:r>
              <a:rPr lang="es-ES" sz="2400"/>
              <a:t>+</a:t>
            </a:r>
          </a:p>
          <a:p>
            <a:r>
              <a:rPr lang="es-ES" sz="2400"/>
              <a:t>+</a:t>
            </a:r>
          </a:p>
        </p:txBody>
      </p:sp>
      <p:sp>
        <p:nvSpPr>
          <p:cNvPr id="30" name="Abrir llave 29">
            <a:extLst>
              <a:ext uri="{FF2B5EF4-FFF2-40B4-BE49-F238E27FC236}">
                <a16:creationId xmlns:a16="http://schemas.microsoft.com/office/drawing/2014/main" id="{B26A7723-0DFC-4E10-A07B-D818AB4333FF}"/>
              </a:ext>
            </a:extLst>
          </p:cNvPr>
          <p:cNvSpPr/>
          <p:nvPr/>
        </p:nvSpPr>
        <p:spPr>
          <a:xfrm>
            <a:off x="10163009" y="3489843"/>
            <a:ext cx="45719" cy="2085975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31" name="Imagen 30">
            <a:extLst>
              <a:ext uri="{FF2B5EF4-FFF2-40B4-BE49-F238E27FC236}">
                <a16:creationId xmlns:a16="http://schemas.microsoft.com/office/drawing/2014/main" id="{E348253C-D8B5-4261-A50C-A03ABF8E005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9969" b="21684"/>
          <a:stretch/>
        </p:blipFill>
        <p:spPr>
          <a:xfrm rot="10800000">
            <a:off x="8129286" y="2649717"/>
            <a:ext cx="3758003" cy="170865"/>
          </a:xfrm>
          <a:prstGeom prst="rect">
            <a:avLst/>
          </a:prstGeom>
        </p:spPr>
      </p:pic>
      <p:sp>
        <p:nvSpPr>
          <p:cNvPr id="32" name="Rectángulo: esquina doblada 31">
            <a:extLst>
              <a:ext uri="{FF2B5EF4-FFF2-40B4-BE49-F238E27FC236}">
                <a16:creationId xmlns:a16="http://schemas.microsoft.com/office/drawing/2014/main" id="{D6D3B8D5-192B-4696-8EC6-D5177E21533B}"/>
              </a:ext>
            </a:extLst>
          </p:cNvPr>
          <p:cNvSpPr/>
          <p:nvPr/>
        </p:nvSpPr>
        <p:spPr>
          <a:xfrm>
            <a:off x="8164284" y="2735153"/>
            <a:ext cx="3666102" cy="3466717"/>
          </a:xfrm>
          <a:prstGeom prst="foldedCorner">
            <a:avLst>
              <a:gd name="adj" fmla="val 17151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3" name="Marcador de contenido 2">
            <a:extLst>
              <a:ext uri="{FF2B5EF4-FFF2-40B4-BE49-F238E27FC236}">
                <a16:creationId xmlns:a16="http://schemas.microsoft.com/office/drawing/2014/main" id="{21CA9453-869E-4A8A-9020-01DC6A08823C}"/>
              </a:ext>
            </a:extLst>
          </p:cNvPr>
          <p:cNvSpPr txBox="1">
            <a:spLocks/>
          </p:cNvSpPr>
          <p:nvPr/>
        </p:nvSpPr>
        <p:spPr>
          <a:xfrm>
            <a:off x="8129287" y="2820567"/>
            <a:ext cx="3333750" cy="6793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Font typeface="Courier New" panose="02070309020205020404" pitchFamily="49" charset="0"/>
              <a:buChar char="o"/>
            </a:pPr>
            <a:r>
              <a:rPr lang="es-ES" sz="3200"/>
              <a:t>3ª conjugació (-IR):</a:t>
            </a:r>
          </a:p>
        </p:txBody>
      </p:sp>
      <p:sp>
        <p:nvSpPr>
          <p:cNvPr id="25" name="Marcador de contenido 2">
            <a:extLst>
              <a:ext uri="{FF2B5EF4-FFF2-40B4-BE49-F238E27FC236}">
                <a16:creationId xmlns:a16="http://schemas.microsoft.com/office/drawing/2014/main" id="{58894D21-35ED-462E-9786-018015E1A1E8}"/>
              </a:ext>
            </a:extLst>
          </p:cNvPr>
          <p:cNvSpPr txBox="1">
            <a:spLocks/>
          </p:cNvSpPr>
          <p:nvPr/>
        </p:nvSpPr>
        <p:spPr>
          <a:xfrm>
            <a:off x="283075" y="1776103"/>
            <a:ext cx="2669850" cy="9418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4400" u="sng"/>
              <a:t>Passat simple</a:t>
            </a:r>
            <a:r>
              <a:rPr lang="es-ES" sz="3600" u="sng"/>
              <a:t>:</a:t>
            </a:r>
            <a:endParaRPr lang="es-ES" sz="3600"/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AA4CC4D9-FCAF-4F50-8BA3-E6BA46F4C627}"/>
              </a:ext>
            </a:extLst>
          </p:cNvPr>
          <p:cNvSpPr txBox="1"/>
          <p:nvPr/>
        </p:nvSpPr>
        <p:spPr>
          <a:xfrm>
            <a:off x="10375433" y="3383689"/>
            <a:ext cx="148995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/>
              <a:t>Jo: -</a:t>
            </a:r>
            <a:r>
              <a:rPr lang="es-ES" sz="2400" u="sng"/>
              <a:t>í</a:t>
            </a:r>
          </a:p>
          <a:p>
            <a:r>
              <a:rPr lang="es-ES" sz="2400"/>
              <a:t>Tu: -</a:t>
            </a:r>
            <a:r>
              <a:rPr lang="es-ES" sz="2400" u="sng"/>
              <a:t>ires</a:t>
            </a:r>
          </a:p>
          <a:p>
            <a:r>
              <a:rPr lang="es-ES" sz="2400"/>
              <a:t>Ell/Ella: -</a:t>
            </a:r>
            <a:r>
              <a:rPr lang="es-ES" sz="2400" u="sng"/>
              <a:t>í</a:t>
            </a:r>
          </a:p>
          <a:p>
            <a:r>
              <a:rPr lang="es-ES" sz="2400"/>
              <a:t>Nosaltres: </a:t>
            </a:r>
            <a:r>
              <a:rPr lang="es-ES" sz="2400" u="sng"/>
              <a:t>-írem</a:t>
            </a:r>
          </a:p>
          <a:p>
            <a:r>
              <a:rPr lang="es-ES" sz="2400"/>
              <a:t>Vosaltres: </a:t>
            </a:r>
            <a:r>
              <a:rPr lang="es-ES" sz="2400" u="sng"/>
              <a:t>-íreu</a:t>
            </a:r>
          </a:p>
          <a:p>
            <a:r>
              <a:rPr lang="es-ES" sz="2400"/>
              <a:t>Ells/elles: </a:t>
            </a:r>
            <a:r>
              <a:rPr lang="es-ES" sz="2400" u="sng"/>
              <a:t>-iren</a:t>
            </a:r>
          </a:p>
        </p:txBody>
      </p:sp>
    </p:spTree>
    <p:extLst>
      <p:ext uri="{BB962C8B-B14F-4D97-AF65-F5344CB8AC3E}">
        <p14:creationId xmlns:p14="http://schemas.microsoft.com/office/powerpoint/2010/main" val="25083363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Imagen 25">
            <a:extLst>
              <a:ext uri="{FF2B5EF4-FFF2-40B4-BE49-F238E27FC236}">
                <a16:creationId xmlns:a16="http://schemas.microsoft.com/office/drawing/2014/main" id="{C8DCC7F5-38D1-4097-9D2D-6DF69B3E0FB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9969" b="21684"/>
          <a:stretch/>
        </p:blipFill>
        <p:spPr>
          <a:xfrm rot="10800000">
            <a:off x="-54" y="2618836"/>
            <a:ext cx="4112147" cy="212810"/>
          </a:xfrm>
          <a:prstGeom prst="rect">
            <a:avLst/>
          </a:prstGeom>
        </p:spPr>
      </p:pic>
      <p:pic>
        <p:nvPicPr>
          <p:cNvPr id="64" name="Imagen 63">
            <a:extLst>
              <a:ext uri="{FF2B5EF4-FFF2-40B4-BE49-F238E27FC236}">
                <a16:creationId xmlns:a16="http://schemas.microsoft.com/office/drawing/2014/main" id="{5CD4744C-C30C-445B-8EED-297ED798F9D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9969" b="21684"/>
          <a:stretch/>
        </p:blipFill>
        <p:spPr>
          <a:xfrm rot="10800000">
            <a:off x="4028314" y="2611567"/>
            <a:ext cx="4112147" cy="21281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E98B2C7-BAED-4328-B9C7-541E10218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353800" cy="1325563"/>
          </a:xfrm>
        </p:spPr>
        <p:txBody>
          <a:bodyPr>
            <a:normAutofit/>
          </a:bodyPr>
          <a:lstStyle/>
          <a:p>
            <a:r>
              <a:rPr lang="es-ES"/>
              <a:t>Terminacions verbs regulars (5/5).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C47EDFE-BBB3-48AA-BC18-5FCFA76741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302502" y="2807515"/>
            <a:ext cx="3333750" cy="681799"/>
          </a:xfrm>
        </p:spPr>
        <p:txBody>
          <a:bodyPr/>
          <a:lstStyle/>
          <a:p>
            <a:pPr lvl="1">
              <a:buFont typeface="Courier New" panose="02070309020205020404" pitchFamily="49" charset="0"/>
              <a:buChar char="o"/>
            </a:pPr>
            <a:r>
              <a:rPr lang="es-ES" sz="3200"/>
              <a:t>1ª conjugació (-AR):</a:t>
            </a:r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0492930B-9DDB-4925-A7E6-3CC7F74F6736}"/>
              </a:ext>
            </a:extLst>
          </p:cNvPr>
          <p:cNvGraphicFramePr>
            <a:graphicFrameLocks noGrp="1"/>
          </p:cNvGraphicFramePr>
          <p:nvPr/>
        </p:nvGraphicFramePr>
        <p:xfrm>
          <a:off x="1615655" y="3759795"/>
          <a:ext cx="1733550" cy="14395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66775">
                  <a:extLst>
                    <a:ext uri="{9D8B030D-6E8A-4147-A177-3AD203B41FA5}">
                      <a16:colId xmlns:a16="http://schemas.microsoft.com/office/drawing/2014/main" val="275965337"/>
                    </a:ext>
                  </a:extLst>
                </a:gridCol>
                <a:gridCol w="866775">
                  <a:extLst>
                    <a:ext uri="{9D8B030D-6E8A-4147-A177-3AD203B41FA5}">
                      <a16:colId xmlns:a16="http://schemas.microsoft.com/office/drawing/2014/main" val="1784699100"/>
                    </a:ext>
                  </a:extLst>
                </a:gridCol>
              </a:tblGrid>
              <a:tr h="491194">
                <a:tc>
                  <a:txBody>
                    <a:bodyPr/>
                    <a:lstStyle/>
                    <a:p>
                      <a:r>
                        <a:rPr lang="es-ES" sz="2400"/>
                        <a:t>Ball</a:t>
                      </a:r>
                      <a:r>
                        <a:rPr lang="es-ES" sz="2400" strike="sngStrike" baseline="0"/>
                        <a:t>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400"/>
                        <a:t>Ball-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8151365"/>
                  </a:ext>
                </a:extLst>
              </a:tr>
              <a:tr h="491194">
                <a:tc>
                  <a:txBody>
                    <a:bodyPr/>
                    <a:lstStyle/>
                    <a:p>
                      <a:r>
                        <a:rPr lang="es-ES" sz="2400"/>
                        <a:t>Cant</a:t>
                      </a:r>
                      <a:r>
                        <a:rPr lang="es-ES" sz="2400" strike="sngStrike" baseline="0"/>
                        <a:t>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400"/>
                        <a:t>Cant-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1748230"/>
                  </a:ext>
                </a:extLst>
              </a:tr>
              <a:tr h="353146">
                <a:tc>
                  <a:txBody>
                    <a:bodyPr/>
                    <a:lstStyle/>
                    <a:p>
                      <a:r>
                        <a:rPr lang="es-ES" sz="2400"/>
                        <a:t>Compr</a:t>
                      </a:r>
                      <a:r>
                        <a:rPr lang="es-ES" sz="2400" strike="sngStrike" baseline="0"/>
                        <a:t>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400"/>
                        <a:t>Compr-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2088262"/>
                  </a:ext>
                </a:extLst>
              </a:tr>
            </a:tbl>
          </a:graphicData>
        </a:graphic>
      </p:graphicFrame>
      <p:sp>
        <p:nvSpPr>
          <p:cNvPr id="6" name="CuadroTexto 5">
            <a:extLst>
              <a:ext uri="{FF2B5EF4-FFF2-40B4-BE49-F238E27FC236}">
                <a16:creationId xmlns:a16="http://schemas.microsoft.com/office/drawing/2014/main" id="{629EA1C3-A7F5-49E3-9130-EF8991A7D85C}"/>
              </a:ext>
            </a:extLst>
          </p:cNvPr>
          <p:cNvSpPr txBox="1"/>
          <p:nvPr/>
        </p:nvSpPr>
        <p:spPr>
          <a:xfrm>
            <a:off x="3619893" y="4256072"/>
            <a:ext cx="5134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u="sng"/>
              <a:t>-ar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726DC360-D802-4243-88C5-EADC96543E70}"/>
              </a:ext>
            </a:extLst>
          </p:cNvPr>
          <p:cNvSpPr txBox="1"/>
          <p:nvPr/>
        </p:nvSpPr>
        <p:spPr>
          <a:xfrm>
            <a:off x="3440998" y="3524679"/>
            <a:ext cx="20828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2400"/>
          </a:p>
          <a:p>
            <a:endParaRPr lang="es-ES" sz="2400"/>
          </a:p>
          <a:p>
            <a:r>
              <a:rPr lang="es-ES" sz="2400"/>
              <a:t>+</a:t>
            </a:r>
          </a:p>
          <a:p>
            <a:endParaRPr lang="es-ES" sz="2400"/>
          </a:p>
          <a:p>
            <a:endParaRPr lang="es-ES" sz="2400"/>
          </a:p>
        </p:txBody>
      </p:sp>
      <p:sp>
        <p:nvSpPr>
          <p:cNvPr id="8" name="Abrir llave 7">
            <a:extLst>
              <a:ext uri="{FF2B5EF4-FFF2-40B4-BE49-F238E27FC236}">
                <a16:creationId xmlns:a16="http://schemas.microsoft.com/office/drawing/2014/main" id="{AA38C374-6E11-4247-A0C5-7FA09E21F0C9}"/>
              </a:ext>
            </a:extLst>
          </p:cNvPr>
          <p:cNvSpPr/>
          <p:nvPr/>
        </p:nvSpPr>
        <p:spPr>
          <a:xfrm>
            <a:off x="3453123" y="3464388"/>
            <a:ext cx="45719" cy="2085975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Rectángulo: esquina doblada 17">
            <a:extLst>
              <a:ext uri="{FF2B5EF4-FFF2-40B4-BE49-F238E27FC236}">
                <a16:creationId xmlns:a16="http://schemas.microsoft.com/office/drawing/2014/main" id="{FBD8B71B-15E6-431F-A7FE-C656D3E1EE5F}"/>
              </a:ext>
            </a:extLst>
          </p:cNvPr>
          <p:cNvSpPr/>
          <p:nvPr/>
        </p:nvSpPr>
        <p:spPr>
          <a:xfrm>
            <a:off x="52747" y="2717973"/>
            <a:ext cx="3970310" cy="3466719"/>
          </a:xfrm>
          <a:prstGeom prst="foldedCorner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" name="Marcador de contenido 2">
            <a:extLst>
              <a:ext uri="{FF2B5EF4-FFF2-40B4-BE49-F238E27FC236}">
                <a16:creationId xmlns:a16="http://schemas.microsoft.com/office/drawing/2014/main" id="{58894D21-35ED-462E-9786-018015E1A1E8}"/>
              </a:ext>
            </a:extLst>
          </p:cNvPr>
          <p:cNvSpPr txBox="1">
            <a:spLocks/>
          </p:cNvSpPr>
          <p:nvPr/>
        </p:nvSpPr>
        <p:spPr>
          <a:xfrm>
            <a:off x="283075" y="1776103"/>
            <a:ext cx="2602738" cy="9418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4400" u="sng"/>
              <a:t>Passat perifràstic</a:t>
            </a:r>
            <a:r>
              <a:rPr lang="es-ES" sz="3600" u="sng"/>
              <a:t>:</a:t>
            </a:r>
            <a:endParaRPr lang="es-ES" sz="3600"/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8FFBBF79-CC54-4B7B-9A7A-73BC219BF09D}"/>
              </a:ext>
            </a:extLst>
          </p:cNvPr>
          <p:cNvSpPr txBox="1"/>
          <p:nvPr/>
        </p:nvSpPr>
        <p:spPr>
          <a:xfrm>
            <a:off x="52746" y="3345945"/>
            <a:ext cx="150399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/>
              <a:t>Jo: </a:t>
            </a:r>
            <a:r>
              <a:rPr lang="es-ES" sz="2400" u="sng"/>
              <a:t>Vaig</a:t>
            </a:r>
          </a:p>
          <a:p>
            <a:r>
              <a:rPr lang="es-ES" sz="2400"/>
              <a:t>Tu: </a:t>
            </a:r>
            <a:r>
              <a:rPr lang="es-ES" sz="2400" u="sng"/>
              <a:t>Vas</a:t>
            </a:r>
          </a:p>
          <a:p>
            <a:r>
              <a:rPr lang="es-ES" sz="2400"/>
              <a:t>Ell/Ella: </a:t>
            </a:r>
            <a:r>
              <a:rPr lang="es-ES" sz="2400" u="sng"/>
              <a:t>Va</a:t>
            </a:r>
          </a:p>
          <a:p>
            <a:r>
              <a:rPr lang="es-ES" sz="2400"/>
              <a:t>Nosaltres: </a:t>
            </a:r>
            <a:r>
              <a:rPr lang="es-ES" sz="2400" u="sng"/>
              <a:t>Vam</a:t>
            </a:r>
          </a:p>
          <a:p>
            <a:r>
              <a:rPr lang="es-ES" sz="2400"/>
              <a:t>Vosaltres: </a:t>
            </a:r>
            <a:r>
              <a:rPr lang="es-ES" sz="2400" u="sng"/>
              <a:t>Vau</a:t>
            </a:r>
          </a:p>
          <a:p>
            <a:r>
              <a:rPr lang="es-ES" sz="2400"/>
              <a:t>Ells/elles: </a:t>
            </a:r>
            <a:r>
              <a:rPr lang="es-ES" sz="2400" u="sng"/>
              <a:t>Van</a:t>
            </a:r>
          </a:p>
        </p:txBody>
      </p:sp>
      <p:sp>
        <p:nvSpPr>
          <p:cNvPr id="43" name="Abrir llave 42">
            <a:extLst>
              <a:ext uri="{FF2B5EF4-FFF2-40B4-BE49-F238E27FC236}">
                <a16:creationId xmlns:a16="http://schemas.microsoft.com/office/drawing/2014/main" id="{AE0E492F-555C-4A40-8A18-BA544ACD18C0}"/>
              </a:ext>
            </a:extLst>
          </p:cNvPr>
          <p:cNvSpPr/>
          <p:nvPr/>
        </p:nvSpPr>
        <p:spPr>
          <a:xfrm rot="10800000">
            <a:off x="1437800" y="3464388"/>
            <a:ext cx="45719" cy="2085975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CuadroTexto 43">
            <a:extLst>
              <a:ext uri="{FF2B5EF4-FFF2-40B4-BE49-F238E27FC236}">
                <a16:creationId xmlns:a16="http://schemas.microsoft.com/office/drawing/2014/main" id="{A6826C0F-7C08-4B23-A0EF-C856C15D40D0}"/>
              </a:ext>
            </a:extLst>
          </p:cNvPr>
          <p:cNvSpPr txBox="1"/>
          <p:nvPr/>
        </p:nvSpPr>
        <p:spPr>
          <a:xfrm>
            <a:off x="1150602" y="3353215"/>
            <a:ext cx="22780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/>
              <a:t>+</a:t>
            </a:r>
          </a:p>
          <a:p>
            <a:r>
              <a:rPr lang="es-ES" sz="2400"/>
              <a:t>+</a:t>
            </a:r>
          </a:p>
          <a:p>
            <a:r>
              <a:rPr lang="es-ES" sz="2400"/>
              <a:t>+</a:t>
            </a:r>
          </a:p>
          <a:p>
            <a:r>
              <a:rPr lang="es-ES" sz="2400"/>
              <a:t>+</a:t>
            </a:r>
          </a:p>
          <a:p>
            <a:r>
              <a:rPr lang="es-ES" sz="2400"/>
              <a:t>+</a:t>
            </a:r>
          </a:p>
          <a:p>
            <a:r>
              <a:rPr lang="es-ES" sz="2400"/>
              <a:t>+</a:t>
            </a:r>
          </a:p>
        </p:txBody>
      </p:sp>
      <p:sp>
        <p:nvSpPr>
          <p:cNvPr id="65" name="Marcador de contenido 2">
            <a:extLst>
              <a:ext uri="{FF2B5EF4-FFF2-40B4-BE49-F238E27FC236}">
                <a16:creationId xmlns:a16="http://schemas.microsoft.com/office/drawing/2014/main" id="{D6243955-C7DC-4F03-B2C8-DE9F2FB5C400}"/>
              </a:ext>
            </a:extLst>
          </p:cNvPr>
          <p:cNvSpPr txBox="1">
            <a:spLocks/>
          </p:cNvSpPr>
          <p:nvPr/>
        </p:nvSpPr>
        <p:spPr>
          <a:xfrm>
            <a:off x="3725866" y="2800246"/>
            <a:ext cx="3333750" cy="681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Font typeface="Courier New" panose="02070309020205020404" pitchFamily="49" charset="0"/>
              <a:buChar char="o"/>
            </a:pPr>
            <a:r>
              <a:rPr lang="es-ES" sz="3200"/>
              <a:t>2ª conjugació (-ER/-RE):</a:t>
            </a:r>
          </a:p>
        </p:txBody>
      </p:sp>
      <p:graphicFrame>
        <p:nvGraphicFramePr>
          <p:cNvPr id="66" name="Tabla 4">
            <a:extLst>
              <a:ext uri="{FF2B5EF4-FFF2-40B4-BE49-F238E27FC236}">
                <a16:creationId xmlns:a16="http://schemas.microsoft.com/office/drawing/2014/main" id="{FC9FB751-C728-4715-BB1A-1C8618A037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0835790"/>
              </p:ext>
            </p:extLst>
          </p:nvPr>
        </p:nvGraphicFramePr>
        <p:xfrm>
          <a:off x="5633608" y="3745255"/>
          <a:ext cx="1733550" cy="14395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66775">
                  <a:extLst>
                    <a:ext uri="{9D8B030D-6E8A-4147-A177-3AD203B41FA5}">
                      <a16:colId xmlns:a16="http://schemas.microsoft.com/office/drawing/2014/main" val="275965337"/>
                    </a:ext>
                  </a:extLst>
                </a:gridCol>
                <a:gridCol w="866775">
                  <a:extLst>
                    <a:ext uri="{9D8B030D-6E8A-4147-A177-3AD203B41FA5}">
                      <a16:colId xmlns:a16="http://schemas.microsoft.com/office/drawing/2014/main" val="1784699100"/>
                    </a:ext>
                  </a:extLst>
                </a:gridCol>
              </a:tblGrid>
              <a:tr h="491194">
                <a:tc>
                  <a:txBody>
                    <a:bodyPr/>
                    <a:lstStyle/>
                    <a:p>
                      <a:r>
                        <a:rPr lang="es-ES" sz="2400"/>
                        <a:t>Perd</a:t>
                      </a:r>
                      <a:r>
                        <a:rPr lang="es-ES" sz="2400" strike="sngStrike" baseline="0"/>
                        <a:t>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400"/>
                        <a:t>Perd-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8151365"/>
                  </a:ext>
                </a:extLst>
              </a:tr>
              <a:tr h="491194">
                <a:tc>
                  <a:txBody>
                    <a:bodyPr/>
                    <a:lstStyle/>
                    <a:p>
                      <a:r>
                        <a:rPr lang="es-ES" sz="2400"/>
                        <a:t>Tém</a:t>
                      </a:r>
                      <a:r>
                        <a:rPr lang="es-ES" sz="2400" strike="sngStrike" baseline="0"/>
                        <a:t>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400"/>
                        <a:t>Tem-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1748230"/>
                  </a:ext>
                </a:extLst>
              </a:tr>
              <a:tr h="353146">
                <a:tc>
                  <a:txBody>
                    <a:bodyPr/>
                    <a:lstStyle/>
                    <a:p>
                      <a:r>
                        <a:rPr lang="es-ES" sz="2400"/>
                        <a:t>Córr</a:t>
                      </a:r>
                      <a:r>
                        <a:rPr lang="es-ES" sz="2400" strike="sngStrike" baseline="0"/>
                        <a:t>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400"/>
                        <a:t>Corr-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2088262"/>
                  </a:ext>
                </a:extLst>
              </a:tr>
            </a:tbl>
          </a:graphicData>
        </a:graphic>
      </p:graphicFrame>
      <p:sp>
        <p:nvSpPr>
          <p:cNvPr id="67" name="CuadroTexto 66">
            <a:extLst>
              <a:ext uri="{FF2B5EF4-FFF2-40B4-BE49-F238E27FC236}">
                <a16:creationId xmlns:a16="http://schemas.microsoft.com/office/drawing/2014/main" id="{AC24CF18-6FF5-426A-AA7D-981D842C220F}"/>
              </a:ext>
            </a:extLst>
          </p:cNvPr>
          <p:cNvSpPr txBox="1"/>
          <p:nvPr/>
        </p:nvSpPr>
        <p:spPr>
          <a:xfrm>
            <a:off x="7613890" y="4219706"/>
            <a:ext cx="5034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u="sng"/>
              <a:t>-er</a:t>
            </a:r>
          </a:p>
          <a:p>
            <a:r>
              <a:rPr lang="es-ES" sz="2400" u="sng"/>
              <a:t>/re</a:t>
            </a:r>
          </a:p>
        </p:txBody>
      </p:sp>
      <p:sp>
        <p:nvSpPr>
          <p:cNvPr id="68" name="CuadroTexto 67">
            <a:extLst>
              <a:ext uri="{FF2B5EF4-FFF2-40B4-BE49-F238E27FC236}">
                <a16:creationId xmlns:a16="http://schemas.microsoft.com/office/drawing/2014/main" id="{991687AC-4916-4E21-8139-E290AE0C4F3E}"/>
              </a:ext>
            </a:extLst>
          </p:cNvPr>
          <p:cNvSpPr txBox="1"/>
          <p:nvPr/>
        </p:nvSpPr>
        <p:spPr>
          <a:xfrm>
            <a:off x="7465660" y="3504756"/>
            <a:ext cx="20828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2400"/>
          </a:p>
          <a:p>
            <a:endParaRPr lang="es-ES" sz="2400"/>
          </a:p>
          <a:p>
            <a:r>
              <a:rPr lang="es-ES" sz="2400"/>
              <a:t>+</a:t>
            </a:r>
          </a:p>
          <a:p>
            <a:endParaRPr lang="es-ES" sz="2400"/>
          </a:p>
          <a:p>
            <a:endParaRPr lang="es-ES" sz="2400"/>
          </a:p>
        </p:txBody>
      </p:sp>
      <p:sp>
        <p:nvSpPr>
          <p:cNvPr id="69" name="Abrir llave 68">
            <a:extLst>
              <a:ext uri="{FF2B5EF4-FFF2-40B4-BE49-F238E27FC236}">
                <a16:creationId xmlns:a16="http://schemas.microsoft.com/office/drawing/2014/main" id="{9EAE53B0-9D23-4B67-AE8F-2C39569A533E}"/>
              </a:ext>
            </a:extLst>
          </p:cNvPr>
          <p:cNvSpPr/>
          <p:nvPr/>
        </p:nvSpPr>
        <p:spPr>
          <a:xfrm>
            <a:off x="7481113" y="3451187"/>
            <a:ext cx="45719" cy="2085975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0" name="Rectángulo: esquina doblada 69">
            <a:extLst>
              <a:ext uri="{FF2B5EF4-FFF2-40B4-BE49-F238E27FC236}">
                <a16:creationId xmlns:a16="http://schemas.microsoft.com/office/drawing/2014/main" id="{4984642F-F604-4465-B287-2D5BF2ECCA15}"/>
              </a:ext>
            </a:extLst>
          </p:cNvPr>
          <p:cNvSpPr/>
          <p:nvPr/>
        </p:nvSpPr>
        <p:spPr>
          <a:xfrm>
            <a:off x="4081115" y="2710704"/>
            <a:ext cx="3970310" cy="3466719"/>
          </a:xfrm>
          <a:prstGeom prst="foldedCorner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2" name="Abrir llave 71">
            <a:extLst>
              <a:ext uri="{FF2B5EF4-FFF2-40B4-BE49-F238E27FC236}">
                <a16:creationId xmlns:a16="http://schemas.microsoft.com/office/drawing/2014/main" id="{C7F0A03E-E986-4819-A287-83F3C8A2C816}"/>
              </a:ext>
            </a:extLst>
          </p:cNvPr>
          <p:cNvSpPr/>
          <p:nvPr/>
        </p:nvSpPr>
        <p:spPr>
          <a:xfrm rot="10800000">
            <a:off x="5448805" y="3457119"/>
            <a:ext cx="45719" cy="2085975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3" name="CuadroTexto 72">
            <a:extLst>
              <a:ext uri="{FF2B5EF4-FFF2-40B4-BE49-F238E27FC236}">
                <a16:creationId xmlns:a16="http://schemas.microsoft.com/office/drawing/2014/main" id="{D2A02606-947C-4ECC-B76A-6E462B9BB47B}"/>
              </a:ext>
            </a:extLst>
          </p:cNvPr>
          <p:cNvSpPr txBox="1"/>
          <p:nvPr/>
        </p:nvSpPr>
        <p:spPr>
          <a:xfrm>
            <a:off x="5166728" y="3360601"/>
            <a:ext cx="22780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/>
              <a:t>+</a:t>
            </a:r>
          </a:p>
          <a:p>
            <a:r>
              <a:rPr lang="es-ES" sz="2400"/>
              <a:t>+</a:t>
            </a:r>
          </a:p>
          <a:p>
            <a:r>
              <a:rPr lang="es-ES" sz="2400"/>
              <a:t>+</a:t>
            </a:r>
          </a:p>
          <a:p>
            <a:r>
              <a:rPr lang="es-ES" sz="2400"/>
              <a:t>+</a:t>
            </a:r>
          </a:p>
          <a:p>
            <a:r>
              <a:rPr lang="es-ES" sz="2400"/>
              <a:t>+</a:t>
            </a:r>
          </a:p>
          <a:p>
            <a:r>
              <a:rPr lang="es-ES" sz="2400"/>
              <a:t>+</a:t>
            </a:r>
          </a:p>
        </p:txBody>
      </p:sp>
      <p:pic>
        <p:nvPicPr>
          <p:cNvPr id="74" name="Imagen 73">
            <a:extLst>
              <a:ext uri="{FF2B5EF4-FFF2-40B4-BE49-F238E27FC236}">
                <a16:creationId xmlns:a16="http://schemas.microsoft.com/office/drawing/2014/main" id="{BB00BCDF-A8A4-4A56-BF04-A12B7D615B1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9969" b="21684"/>
          <a:stretch/>
        </p:blipFill>
        <p:spPr>
          <a:xfrm rot="10800000">
            <a:off x="8093033" y="2611566"/>
            <a:ext cx="4046220" cy="212810"/>
          </a:xfrm>
          <a:prstGeom prst="rect">
            <a:avLst/>
          </a:prstGeom>
        </p:spPr>
      </p:pic>
      <p:sp>
        <p:nvSpPr>
          <p:cNvPr id="75" name="Marcador de contenido 2">
            <a:extLst>
              <a:ext uri="{FF2B5EF4-FFF2-40B4-BE49-F238E27FC236}">
                <a16:creationId xmlns:a16="http://schemas.microsoft.com/office/drawing/2014/main" id="{982144AB-E156-4118-A572-0160BA8554E3}"/>
              </a:ext>
            </a:extLst>
          </p:cNvPr>
          <p:cNvSpPr txBox="1">
            <a:spLocks/>
          </p:cNvSpPr>
          <p:nvPr/>
        </p:nvSpPr>
        <p:spPr>
          <a:xfrm>
            <a:off x="7790585" y="2800245"/>
            <a:ext cx="3333750" cy="681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Font typeface="Courier New" panose="02070309020205020404" pitchFamily="49" charset="0"/>
              <a:buChar char="o"/>
            </a:pPr>
            <a:r>
              <a:rPr lang="es-ES" sz="3200"/>
              <a:t>3ª conjugació (-IR):</a:t>
            </a:r>
          </a:p>
        </p:txBody>
      </p:sp>
      <p:graphicFrame>
        <p:nvGraphicFramePr>
          <p:cNvPr id="76" name="Tabla 4">
            <a:extLst>
              <a:ext uri="{FF2B5EF4-FFF2-40B4-BE49-F238E27FC236}">
                <a16:creationId xmlns:a16="http://schemas.microsoft.com/office/drawing/2014/main" id="{CE7817DB-67EB-40EE-A2A5-071CE1C50627}"/>
              </a:ext>
            </a:extLst>
          </p:cNvPr>
          <p:cNvGraphicFramePr>
            <a:graphicFrameLocks noGrp="1"/>
          </p:cNvGraphicFramePr>
          <p:nvPr/>
        </p:nvGraphicFramePr>
        <p:xfrm>
          <a:off x="9647716" y="3747187"/>
          <a:ext cx="1733550" cy="14395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66775">
                  <a:extLst>
                    <a:ext uri="{9D8B030D-6E8A-4147-A177-3AD203B41FA5}">
                      <a16:colId xmlns:a16="http://schemas.microsoft.com/office/drawing/2014/main" val="275965337"/>
                    </a:ext>
                  </a:extLst>
                </a:gridCol>
                <a:gridCol w="866775">
                  <a:extLst>
                    <a:ext uri="{9D8B030D-6E8A-4147-A177-3AD203B41FA5}">
                      <a16:colId xmlns:a16="http://schemas.microsoft.com/office/drawing/2014/main" val="1784699100"/>
                    </a:ext>
                  </a:extLst>
                </a:gridCol>
              </a:tblGrid>
              <a:tr h="491194">
                <a:tc>
                  <a:txBody>
                    <a:bodyPr/>
                    <a:lstStyle/>
                    <a:p>
                      <a:r>
                        <a:rPr lang="es-ES" sz="2400"/>
                        <a:t>Dorm</a:t>
                      </a:r>
                      <a:r>
                        <a:rPr lang="es-ES" sz="2400" strike="sngStrike" baseline="0"/>
                        <a:t>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400"/>
                        <a:t>Dorm-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8151365"/>
                  </a:ext>
                </a:extLst>
              </a:tr>
              <a:tr h="491194">
                <a:tc>
                  <a:txBody>
                    <a:bodyPr/>
                    <a:lstStyle/>
                    <a:p>
                      <a:r>
                        <a:rPr lang="es-ES" sz="2400"/>
                        <a:t>Sent</a:t>
                      </a:r>
                      <a:r>
                        <a:rPr lang="es-ES" sz="2400" strike="sngStrike" baseline="0"/>
                        <a:t>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400"/>
                        <a:t>Sent-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1748230"/>
                  </a:ext>
                </a:extLst>
              </a:tr>
              <a:tr h="353146">
                <a:tc>
                  <a:txBody>
                    <a:bodyPr/>
                    <a:lstStyle/>
                    <a:p>
                      <a:r>
                        <a:rPr lang="es-ES" sz="2400"/>
                        <a:t>Serv</a:t>
                      </a:r>
                      <a:r>
                        <a:rPr lang="es-ES" sz="2400" strike="sngStrike" baseline="0"/>
                        <a:t>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400"/>
                        <a:t>Serv-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2088262"/>
                  </a:ext>
                </a:extLst>
              </a:tr>
            </a:tbl>
          </a:graphicData>
        </a:graphic>
      </p:graphicFrame>
      <p:sp>
        <p:nvSpPr>
          <p:cNvPr id="77" name="CuadroTexto 76">
            <a:extLst>
              <a:ext uri="{FF2B5EF4-FFF2-40B4-BE49-F238E27FC236}">
                <a16:creationId xmlns:a16="http://schemas.microsoft.com/office/drawing/2014/main" id="{A51EF8E9-0E03-413F-BF91-A132B2D418B5}"/>
              </a:ext>
            </a:extLst>
          </p:cNvPr>
          <p:cNvSpPr txBox="1"/>
          <p:nvPr/>
        </p:nvSpPr>
        <p:spPr>
          <a:xfrm>
            <a:off x="11681925" y="4236148"/>
            <a:ext cx="5034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u="sng"/>
              <a:t>-ir</a:t>
            </a:r>
          </a:p>
        </p:txBody>
      </p:sp>
      <p:sp>
        <p:nvSpPr>
          <p:cNvPr id="78" name="CuadroTexto 77">
            <a:extLst>
              <a:ext uri="{FF2B5EF4-FFF2-40B4-BE49-F238E27FC236}">
                <a16:creationId xmlns:a16="http://schemas.microsoft.com/office/drawing/2014/main" id="{B7B815DC-BE9A-4E97-AE92-A62022949213}"/>
              </a:ext>
            </a:extLst>
          </p:cNvPr>
          <p:cNvSpPr txBox="1"/>
          <p:nvPr/>
        </p:nvSpPr>
        <p:spPr>
          <a:xfrm>
            <a:off x="11520414" y="3510137"/>
            <a:ext cx="20828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2400"/>
          </a:p>
          <a:p>
            <a:endParaRPr lang="es-ES" sz="2400"/>
          </a:p>
          <a:p>
            <a:r>
              <a:rPr lang="es-ES" sz="2400"/>
              <a:t>+</a:t>
            </a:r>
          </a:p>
          <a:p>
            <a:endParaRPr lang="es-ES" sz="2400"/>
          </a:p>
          <a:p>
            <a:endParaRPr lang="es-ES" sz="2400"/>
          </a:p>
        </p:txBody>
      </p:sp>
      <p:sp>
        <p:nvSpPr>
          <p:cNvPr id="79" name="Abrir llave 78">
            <a:extLst>
              <a:ext uri="{FF2B5EF4-FFF2-40B4-BE49-F238E27FC236}">
                <a16:creationId xmlns:a16="http://schemas.microsoft.com/office/drawing/2014/main" id="{069BD028-0675-45B0-B816-2F797C91ABFB}"/>
              </a:ext>
            </a:extLst>
          </p:cNvPr>
          <p:cNvSpPr/>
          <p:nvPr/>
        </p:nvSpPr>
        <p:spPr>
          <a:xfrm>
            <a:off x="11520414" y="3457117"/>
            <a:ext cx="45719" cy="2085975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0" name="Rectángulo: esquina doblada 79">
            <a:extLst>
              <a:ext uri="{FF2B5EF4-FFF2-40B4-BE49-F238E27FC236}">
                <a16:creationId xmlns:a16="http://schemas.microsoft.com/office/drawing/2014/main" id="{9B70A322-AADC-45B3-B857-0FFAA171C9AE}"/>
              </a:ext>
            </a:extLst>
          </p:cNvPr>
          <p:cNvSpPr/>
          <p:nvPr/>
        </p:nvSpPr>
        <p:spPr>
          <a:xfrm>
            <a:off x="8145834" y="2710703"/>
            <a:ext cx="3970310" cy="3466719"/>
          </a:xfrm>
          <a:prstGeom prst="foldedCorner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2" name="Abrir llave 81">
            <a:extLst>
              <a:ext uri="{FF2B5EF4-FFF2-40B4-BE49-F238E27FC236}">
                <a16:creationId xmlns:a16="http://schemas.microsoft.com/office/drawing/2014/main" id="{09183DDF-0600-40DC-9958-81E04CD414D5}"/>
              </a:ext>
            </a:extLst>
          </p:cNvPr>
          <p:cNvSpPr/>
          <p:nvPr/>
        </p:nvSpPr>
        <p:spPr>
          <a:xfrm rot="10800000">
            <a:off x="9481598" y="3436645"/>
            <a:ext cx="45719" cy="2085975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3" name="CuadroTexto 82">
            <a:extLst>
              <a:ext uri="{FF2B5EF4-FFF2-40B4-BE49-F238E27FC236}">
                <a16:creationId xmlns:a16="http://schemas.microsoft.com/office/drawing/2014/main" id="{1E269409-F92D-49B6-A53F-FA82DDD40FB6}"/>
              </a:ext>
            </a:extLst>
          </p:cNvPr>
          <p:cNvSpPr txBox="1"/>
          <p:nvPr/>
        </p:nvSpPr>
        <p:spPr>
          <a:xfrm>
            <a:off x="9197611" y="3353330"/>
            <a:ext cx="22780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/>
              <a:t>+</a:t>
            </a:r>
          </a:p>
          <a:p>
            <a:r>
              <a:rPr lang="es-ES" sz="2400"/>
              <a:t>+</a:t>
            </a:r>
          </a:p>
          <a:p>
            <a:r>
              <a:rPr lang="es-ES" sz="2400"/>
              <a:t>+</a:t>
            </a:r>
          </a:p>
          <a:p>
            <a:r>
              <a:rPr lang="es-ES" sz="2400"/>
              <a:t>+</a:t>
            </a:r>
          </a:p>
          <a:p>
            <a:r>
              <a:rPr lang="es-ES" sz="2400"/>
              <a:t>+</a:t>
            </a:r>
          </a:p>
          <a:p>
            <a:r>
              <a:rPr lang="es-ES" sz="2400"/>
              <a:t>+</a:t>
            </a: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2B194016-1C4F-464C-B0E4-23A5337C6B43}"/>
              </a:ext>
            </a:extLst>
          </p:cNvPr>
          <p:cNvSpPr txBox="1"/>
          <p:nvPr/>
        </p:nvSpPr>
        <p:spPr>
          <a:xfrm>
            <a:off x="4106505" y="3360601"/>
            <a:ext cx="150399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/>
              <a:t>Jo: </a:t>
            </a:r>
            <a:r>
              <a:rPr lang="es-ES" sz="2400" u="sng"/>
              <a:t>Vaig</a:t>
            </a:r>
          </a:p>
          <a:p>
            <a:r>
              <a:rPr lang="es-ES" sz="2400"/>
              <a:t>Tu: </a:t>
            </a:r>
            <a:r>
              <a:rPr lang="es-ES" sz="2400" u="sng"/>
              <a:t>Vas</a:t>
            </a:r>
          </a:p>
          <a:p>
            <a:r>
              <a:rPr lang="es-ES" sz="2400"/>
              <a:t>Ell/Ella: </a:t>
            </a:r>
            <a:r>
              <a:rPr lang="es-ES" sz="2400" u="sng"/>
              <a:t>Va</a:t>
            </a:r>
          </a:p>
          <a:p>
            <a:r>
              <a:rPr lang="es-ES" sz="2400"/>
              <a:t>Nosaltres: </a:t>
            </a:r>
            <a:r>
              <a:rPr lang="es-ES" sz="2400" u="sng"/>
              <a:t>Vam</a:t>
            </a:r>
          </a:p>
          <a:p>
            <a:r>
              <a:rPr lang="es-ES" sz="2400"/>
              <a:t>Vosaltres: </a:t>
            </a:r>
            <a:r>
              <a:rPr lang="es-ES" sz="2400" u="sng"/>
              <a:t>Vau</a:t>
            </a:r>
          </a:p>
          <a:p>
            <a:r>
              <a:rPr lang="es-ES" sz="2400"/>
              <a:t>Ells/elles: </a:t>
            </a:r>
            <a:r>
              <a:rPr lang="es-ES" sz="2400" u="sng"/>
              <a:t>Van</a:t>
            </a: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3FC974C1-7E3D-4BF5-A230-9E92E10A6619}"/>
              </a:ext>
            </a:extLst>
          </p:cNvPr>
          <p:cNvSpPr txBox="1"/>
          <p:nvPr/>
        </p:nvSpPr>
        <p:spPr>
          <a:xfrm>
            <a:off x="8129482" y="3340012"/>
            <a:ext cx="150399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/>
              <a:t>Jo: </a:t>
            </a:r>
            <a:r>
              <a:rPr lang="es-ES" sz="2400" u="sng"/>
              <a:t>Vaig</a:t>
            </a:r>
          </a:p>
          <a:p>
            <a:r>
              <a:rPr lang="es-ES" sz="2400"/>
              <a:t>Tu: </a:t>
            </a:r>
            <a:r>
              <a:rPr lang="es-ES" sz="2400" u="sng"/>
              <a:t>Vas</a:t>
            </a:r>
          </a:p>
          <a:p>
            <a:r>
              <a:rPr lang="es-ES" sz="2400"/>
              <a:t>Ell/Ella: </a:t>
            </a:r>
            <a:r>
              <a:rPr lang="es-ES" sz="2400" u="sng"/>
              <a:t>Va</a:t>
            </a:r>
          </a:p>
          <a:p>
            <a:r>
              <a:rPr lang="es-ES" sz="2400"/>
              <a:t>Nosaltres: </a:t>
            </a:r>
            <a:r>
              <a:rPr lang="es-ES" sz="2400" u="sng"/>
              <a:t>Vam</a:t>
            </a:r>
          </a:p>
          <a:p>
            <a:r>
              <a:rPr lang="es-ES" sz="2400"/>
              <a:t>Vosaltres: </a:t>
            </a:r>
            <a:r>
              <a:rPr lang="es-ES" sz="2400" u="sng"/>
              <a:t>Vau</a:t>
            </a:r>
          </a:p>
          <a:p>
            <a:r>
              <a:rPr lang="es-ES" sz="2400"/>
              <a:t>Ells/elles: </a:t>
            </a:r>
            <a:r>
              <a:rPr lang="es-ES" sz="2400" u="sng"/>
              <a:t>Van</a:t>
            </a:r>
          </a:p>
        </p:txBody>
      </p:sp>
    </p:spTree>
    <p:extLst>
      <p:ext uri="{BB962C8B-B14F-4D97-AF65-F5344CB8AC3E}">
        <p14:creationId xmlns:p14="http://schemas.microsoft.com/office/powerpoint/2010/main" val="32709111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D06D3A-61E0-41BE-A177-5584416DE5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/>
              <a:t>Verbs irregulars (1/2)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E30070A-1789-41E1-8366-E4269CA89A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r>
              <a:rPr lang="es-ES" sz="4400"/>
              <a:t>Present: </a:t>
            </a:r>
            <a:r>
              <a:rPr lang="es-ES" sz="3200" u="sng"/>
              <a:t>ser</a:t>
            </a:r>
            <a:r>
              <a:rPr lang="es-ES" sz="3200"/>
              <a:t>, </a:t>
            </a:r>
            <a:r>
              <a:rPr lang="es-ES" sz="3200" u="sng"/>
              <a:t>poder</a:t>
            </a:r>
            <a:r>
              <a:rPr lang="es-ES" sz="3200"/>
              <a:t>, </a:t>
            </a:r>
            <a:r>
              <a:rPr lang="es-ES" sz="3200" u="sng"/>
              <a:t>voler</a:t>
            </a:r>
            <a:r>
              <a:rPr lang="es-ES" sz="3200"/>
              <a:t>, </a:t>
            </a:r>
            <a:r>
              <a:rPr lang="es-ES" sz="3200" u="sng"/>
              <a:t>fer</a:t>
            </a:r>
            <a:r>
              <a:rPr lang="es-ES" sz="3200"/>
              <a:t>, </a:t>
            </a:r>
            <a:r>
              <a:rPr lang="es-ES" sz="3200" u="sng"/>
              <a:t>tenir</a:t>
            </a:r>
            <a:r>
              <a:rPr lang="es-ES" sz="3200"/>
              <a:t>, </a:t>
            </a:r>
            <a:r>
              <a:rPr lang="es-ES" sz="3200" u="sng"/>
              <a:t>haver</a:t>
            </a:r>
            <a:r>
              <a:rPr lang="es-ES" sz="3200"/>
              <a:t> i </a:t>
            </a:r>
            <a:r>
              <a:rPr lang="es-ES" sz="3200" u="sng"/>
              <a:t>viure</a:t>
            </a:r>
            <a:r>
              <a:rPr lang="es-ES" sz="3200"/>
              <a:t>.</a:t>
            </a:r>
            <a:endParaRPr lang="es-ES" sz="4400"/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17256797-2D06-4DE6-A880-FC9E6B050C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7802936"/>
              </p:ext>
            </p:extLst>
          </p:nvPr>
        </p:nvGraphicFramePr>
        <p:xfrm>
          <a:off x="387757" y="2867524"/>
          <a:ext cx="1365542" cy="2560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02812">
                  <a:extLst>
                    <a:ext uri="{9D8B030D-6E8A-4147-A177-3AD203B41FA5}">
                      <a16:colId xmlns:a16="http://schemas.microsoft.com/office/drawing/2014/main" val="1940623943"/>
                    </a:ext>
                  </a:extLst>
                </a:gridCol>
                <a:gridCol w="662730">
                  <a:extLst>
                    <a:ext uri="{9D8B030D-6E8A-4147-A177-3AD203B41FA5}">
                      <a16:colId xmlns:a16="http://schemas.microsoft.com/office/drawing/2014/main" val="3570723682"/>
                    </a:ext>
                  </a:extLst>
                </a:gridCol>
              </a:tblGrid>
              <a:tr h="334861">
                <a:tc gridSpan="2">
                  <a:txBody>
                    <a:bodyPr/>
                    <a:lstStyle/>
                    <a:p>
                      <a:pPr algn="ctr"/>
                      <a:r>
                        <a:rPr lang="es-ES" b="1">
                          <a:solidFill>
                            <a:schemeClr val="tx1"/>
                          </a:solidFill>
                        </a:rPr>
                        <a:t>Ser</a:t>
                      </a: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8159842"/>
                  </a:ext>
                </a:extLst>
              </a:tr>
              <a:tr h="355162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1"/>
                          </a:solidFill>
                        </a:rPr>
                        <a:t>Jo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/>
                        <a:t>Soc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2147754"/>
                  </a:ext>
                </a:extLst>
              </a:tr>
              <a:tr h="355162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1"/>
                          </a:solidFill>
                        </a:rPr>
                        <a:t>Tu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/>
                        <a:t>Ets/Eres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113681"/>
                  </a:ext>
                </a:extLst>
              </a:tr>
              <a:tr h="355162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1"/>
                          </a:solidFill>
                        </a:rPr>
                        <a:t>Ell/Ella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/>
                        <a:t>És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9487754"/>
                  </a:ext>
                </a:extLst>
              </a:tr>
              <a:tr h="355162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1"/>
                          </a:solidFill>
                        </a:rPr>
                        <a:t>Nosaltres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/>
                        <a:t>Som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1610579"/>
                  </a:ext>
                </a:extLst>
              </a:tr>
              <a:tr h="355162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1"/>
                          </a:solidFill>
                        </a:rPr>
                        <a:t>Vosaltres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/>
                        <a:t>Sou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7959606"/>
                  </a:ext>
                </a:extLst>
              </a:tr>
              <a:tr h="355162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1"/>
                          </a:solidFill>
                        </a:rPr>
                        <a:t>Ells/Elles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/>
                        <a:t>Són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6939519"/>
                  </a:ext>
                </a:extLst>
              </a:tr>
            </a:tbl>
          </a:graphicData>
        </a:graphic>
      </p:graphicFrame>
      <p:graphicFrame>
        <p:nvGraphicFramePr>
          <p:cNvPr id="7" name="Tabla 4">
            <a:extLst>
              <a:ext uri="{FF2B5EF4-FFF2-40B4-BE49-F238E27FC236}">
                <a16:creationId xmlns:a16="http://schemas.microsoft.com/office/drawing/2014/main" id="{2B1D0CF2-75CE-4634-8DE9-D8F01E20BA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4346775"/>
              </p:ext>
            </p:extLst>
          </p:nvPr>
        </p:nvGraphicFramePr>
        <p:xfrm>
          <a:off x="1932729" y="2867524"/>
          <a:ext cx="1365542" cy="2560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02812">
                  <a:extLst>
                    <a:ext uri="{9D8B030D-6E8A-4147-A177-3AD203B41FA5}">
                      <a16:colId xmlns:a16="http://schemas.microsoft.com/office/drawing/2014/main" val="1940623943"/>
                    </a:ext>
                  </a:extLst>
                </a:gridCol>
                <a:gridCol w="662730">
                  <a:extLst>
                    <a:ext uri="{9D8B030D-6E8A-4147-A177-3AD203B41FA5}">
                      <a16:colId xmlns:a16="http://schemas.microsoft.com/office/drawing/2014/main" val="3570723682"/>
                    </a:ext>
                  </a:extLst>
                </a:gridCol>
              </a:tblGrid>
              <a:tr h="334861">
                <a:tc gridSpan="2">
                  <a:txBody>
                    <a:bodyPr/>
                    <a:lstStyle/>
                    <a:p>
                      <a:pPr algn="ctr"/>
                      <a:r>
                        <a:rPr lang="es-ES" b="1">
                          <a:solidFill>
                            <a:schemeClr val="tx1"/>
                          </a:solidFill>
                        </a:rPr>
                        <a:t>Poder</a:t>
                      </a: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8159842"/>
                  </a:ext>
                </a:extLst>
              </a:tr>
              <a:tr h="355162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1"/>
                          </a:solidFill>
                        </a:rPr>
                        <a:t>Jo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/>
                        <a:t>Puc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2147754"/>
                  </a:ext>
                </a:extLst>
              </a:tr>
              <a:tr h="355162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1"/>
                          </a:solidFill>
                        </a:rPr>
                        <a:t>Tu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/>
                        <a:t>Pots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113681"/>
                  </a:ext>
                </a:extLst>
              </a:tr>
              <a:tr h="355162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1"/>
                          </a:solidFill>
                        </a:rPr>
                        <a:t>Ell/Ella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/>
                        <a:t>Pot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9487754"/>
                  </a:ext>
                </a:extLst>
              </a:tr>
              <a:tr h="355162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1"/>
                          </a:solidFill>
                        </a:rPr>
                        <a:t>Nosaltres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/>
                        <a:t>Podem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1610579"/>
                  </a:ext>
                </a:extLst>
              </a:tr>
              <a:tr h="355162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1"/>
                          </a:solidFill>
                        </a:rPr>
                        <a:t>Vosaltres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/>
                        <a:t>Podeu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7959606"/>
                  </a:ext>
                </a:extLst>
              </a:tr>
              <a:tr h="355162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1"/>
                          </a:solidFill>
                        </a:rPr>
                        <a:t>Ells/Elles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/>
                        <a:t>Poden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6939519"/>
                  </a:ext>
                </a:extLst>
              </a:tr>
            </a:tbl>
          </a:graphicData>
        </a:graphic>
      </p:graphicFrame>
      <p:graphicFrame>
        <p:nvGraphicFramePr>
          <p:cNvPr id="8" name="Tabla 4">
            <a:extLst>
              <a:ext uri="{FF2B5EF4-FFF2-40B4-BE49-F238E27FC236}">
                <a16:creationId xmlns:a16="http://schemas.microsoft.com/office/drawing/2014/main" id="{81DAA0A3-7DCD-4954-96E2-C1425D9E3B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0176373"/>
              </p:ext>
            </p:extLst>
          </p:nvPr>
        </p:nvGraphicFramePr>
        <p:xfrm>
          <a:off x="3477701" y="2867524"/>
          <a:ext cx="1365542" cy="2560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02812">
                  <a:extLst>
                    <a:ext uri="{9D8B030D-6E8A-4147-A177-3AD203B41FA5}">
                      <a16:colId xmlns:a16="http://schemas.microsoft.com/office/drawing/2014/main" val="1940623943"/>
                    </a:ext>
                  </a:extLst>
                </a:gridCol>
                <a:gridCol w="662730">
                  <a:extLst>
                    <a:ext uri="{9D8B030D-6E8A-4147-A177-3AD203B41FA5}">
                      <a16:colId xmlns:a16="http://schemas.microsoft.com/office/drawing/2014/main" val="3570723682"/>
                    </a:ext>
                  </a:extLst>
                </a:gridCol>
              </a:tblGrid>
              <a:tr h="334861">
                <a:tc gridSpan="2">
                  <a:txBody>
                    <a:bodyPr/>
                    <a:lstStyle/>
                    <a:p>
                      <a:pPr algn="ctr"/>
                      <a:r>
                        <a:rPr lang="es-ES" b="1">
                          <a:solidFill>
                            <a:schemeClr val="tx1"/>
                          </a:solidFill>
                        </a:rPr>
                        <a:t>Voler</a:t>
                      </a: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8159842"/>
                  </a:ext>
                </a:extLst>
              </a:tr>
              <a:tr h="355162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1"/>
                          </a:solidFill>
                        </a:rPr>
                        <a:t>Jo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/>
                        <a:t>Vull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2147754"/>
                  </a:ext>
                </a:extLst>
              </a:tr>
              <a:tr h="355162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1"/>
                          </a:solidFill>
                        </a:rPr>
                        <a:t>Tu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/>
                        <a:t>Vols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113681"/>
                  </a:ext>
                </a:extLst>
              </a:tr>
              <a:tr h="355162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1"/>
                          </a:solidFill>
                        </a:rPr>
                        <a:t>Ell/Ella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/>
                        <a:t>Vol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9487754"/>
                  </a:ext>
                </a:extLst>
              </a:tr>
              <a:tr h="355162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1"/>
                          </a:solidFill>
                        </a:rPr>
                        <a:t>Nosaltres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/>
                        <a:t>Volem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1610579"/>
                  </a:ext>
                </a:extLst>
              </a:tr>
              <a:tr h="355162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1"/>
                          </a:solidFill>
                        </a:rPr>
                        <a:t>Vosaltres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/>
                        <a:t>Voleu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7959606"/>
                  </a:ext>
                </a:extLst>
              </a:tr>
              <a:tr h="355162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1"/>
                          </a:solidFill>
                        </a:rPr>
                        <a:t>Ells/Elles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/>
                        <a:t>Volen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6939519"/>
                  </a:ext>
                </a:extLst>
              </a:tr>
            </a:tbl>
          </a:graphicData>
        </a:graphic>
      </p:graphicFrame>
      <p:graphicFrame>
        <p:nvGraphicFramePr>
          <p:cNvPr id="9" name="Tabla 4">
            <a:extLst>
              <a:ext uri="{FF2B5EF4-FFF2-40B4-BE49-F238E27FC236}">
                <a16:creationId xmlns:a16="http://schemas.microsoft.com/office/drawing/2014/main" id="{D7BBE879-9680-4B8B-B063-D3F36C3C71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2434396"/>
              </p:ext>
            </p:extLst>
          </p:nvPr>
        </p:nvGraphicFramePr>
        <p:xfrm>
          <a:off x="5022673" y="2867524"/>
          <a:ext cx="1365542" cy="2560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02812">
                  <a:extLst>
                    <a:ext uri="{9D8B030D-6E8A-4147-A177-3AD203B41FA5}">
                      <a16:colId xmlns:a16="http://schemas.microsoft.com/office/drawing/2014/main" val="1940623943"/>
                    </a:ext>
                  </a:extLst>
                </a:gridCol>
                <a:gridCol w="662730">
                  <a:extLst>
                    <a:ext uri="{9D8B030D-6E8A-4147-A177-3AD203B41FA5}">
                      <a16:colId xmlns:a16="http://schemas.microsoft.com/office/drawing/2014/main" val="3570723682"/>
                    </a:ext>
                  </a:extLst>
                </a:gridCol>
              </a:tblGrid>
              <a:tr h="334861">
                <a:tc gridSpan="2">
                  <a:txBody>
                    <a:bodyPr/>
                    <a:lstStyle/>
                    <a:p>
                      <a:pPr algn="ctr"/>
                      <a:r>
                        <a:rPr lang="es-ES" b="1">
                          <a:solidFill>
                            <a:schemeClr val="tx1"/>
                          </a:solidFill>
                        </a:rPr>
                        <a:t>Fer</a:t>
                      </a: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8159842"/>
                  </a:ext>
                </a:extLst>
              </a:tr>
              <a:tr h="355162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1"/>
                          </a:solidFill>
                        </a:rPr>
                        <a:t>Jo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/>
                        <a:t>Faig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2147754"/>
                  </a:ext>
                </a:extLst>
              </a:tr>
              <a:tr h="355162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1"/>
                          </a:solidFill>
                        </a:rPr>
                        <a:t>Tu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/>
                        <a:t>Fas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113681"/>
                  </a:ext>
                </a:extLst>
              </a:tr>
              <a:tr h="355162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1"/>
                          </a:solidFill>
                        </a:rPr>
                        <a:t>Ell/Ella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/>
                        <a:t>Fa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9487754"/>
                  </a:ext>
                </a:extLst>
              </a:tr>
              <a:tr h="355162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1"/>
                          </a:solidFill>
                        </a:rPr>
                        <a:t>Nosaltres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/>
                        <a:t>Fem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1610579"/>
                  </a:ext>
                </a:extLst>
              </a:tr>
              <a:tr h="355162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1"/>
                          </a:solidFill>
                        </a:rPr>
                        <a:t>Vosaltres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/>
                        <a:t>Feu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7959606"/>
                  </a:ext>
                </a:extLst>
              </a:tr>
              <a:tr h="355162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1"/>
                          </a:solidFill>
                        </a:rPr>
                        <a:t>Ells/Elles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/>
                        <a:t>Fan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6939519"/>
                  </a:ext>
                </a:extLst>
              </a:tr>
            </a:tbl>
          </a:graphicData>
        </a:graphic>
      </p:graphicFrame>
      <p:graphicFrame>
        <p:nvGraphicFramePr>
          <p:cNvPr id="10" name="Tabla 4">
            <a:extLst>
              <a:ext uri="{FF2B5EF4-FFF2-40B4-BE49-F238E27FC236}">
                <a16:creationId xmlns:a16="http://schemas.microsoft.com/office/drawing/2014/main" id="{FDDAFFF8-8DAE-4572-BE84-678BE61E09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8531262"/>
              </p:ext>
            </p:extLst>
          </p:nvPr>
        </p:nvGraphicFramePr>
        <p:xfrm>
          <a:off x="6567645" y="2867524"/>
          <a:ext cx="1365542" cy="2560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02812">
                  <a:extLst>
                    <a:ext uri="{9D8B030D-6E8A-4147-A177-3AD203B41FA5}">
                      <a16:colId xmlns:a16="http://schemas.microsoft.com/office/drawing/2014/main" val="1940623943"/>
                    </a:ext>
                  </a:extLst>
                </a:gridCol>
                <a:gridCol w="662730">
                  <a:extLst>
                    <a:ext uri="{9D8B030D-6E8A-4147-A177-3AD203B41FA5}">
                      <a16:colId xmlns:a16="http://schemas.microsoft.com/office/drawing/2014/main" val="3570723682"/>
                    </a:ext>
                  </a:extLst>
                </a:gridCol>
              </a:tblGrid>
              <a:tr h="334861">
                <a:tc gridSpan="2">
                  <a:txBody>
                    <a:bodyPr/>
                    <a:lstStyle/>
                    <a:p>
                      <a:pPr algn="ctr"/>
                      <a:r>
                        <a:rPr lang="es-ES" b="1">
                          <a:solidFill>
                            <a:schemeClr val="tx1"/>
                          </a:solidFill>
                        </a:rPr>
                        <a:t>Tenir</a:t>
                      </a: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8159842"/>
                  </a:ext>
                </a:extLst>
              </a:tr>
              <a:tr h="355162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1"/>
                          </a:solidFill>
                        </a:rPr>
                        <a:t>Jo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/>
                        <a:t>Tinc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2147754"/>
                  </a:ext>
                </a:extLst>
              </a:tr>
              <a:tr h="355162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1"/>
                          </a:solidFill>
                        </a:rPr>
                        <a:t>Tu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/>
                        <a:t>Tens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113681"/>
                  </a:ext>
                </a:extLst>
              </a:tr>
              <a:tr h="355162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1"/>
                          </a:solidFill>
                        </a:rPr>
                        <a:t>Ell/Ella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/>
                        <a:t>Té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9487754"/>
                  </a:ext>
                </a:extLst>
              </a:tr>
              <a:tr h="355162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1"/>
                          </a:solidFill>
                        </a:rPr>
                        <a:t>Nosaltres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/>
                        <a:t>Tenim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1610579"/>
                  </a:ext>
                </a:extLst>
              </a:tr>
              <a:tr h="355162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1"/>
                          </a:solidFill>
                        </a:rPr>
                        <a:t>Vosaltres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/>
                        <a:t>Teniu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7959606"/>
                  </a:ext>
                </a:extLst>
              </a:tr>
              <a:tr h="355162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1"/>
                          </a:solidFill>
                        </a:rPr>
                        <a:t>Ells/Elles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/>
                        <a:t>Tenen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6939519"/>
                  </a:ext>
                </a:extLst>
              </a:tr>
            </a:tbl>
          </a:graphicData>
        </a:graphic>
      </p:graphicFrame>
      <p:graphicFrame>
        <p:nvGraphicFramePr>
          <p:cNvPr id="11" name="Tabla 4">
            <a:extLst>
              <a:ext uri="{FF2B5EF4-FFF2-40B4-BE49-F238E27FC236}">
                <a16:creationId xmlns:a16="http://schemas.microsoft.com/office/drawing/2014/main" id="{9060A715-4323-4274-AFF9-764DF04D9F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5809488"/>
              </p:ext>
            </p:extLst>
          </p:nvPr>
        </p:nvGraphicFramePr>
        <p:xfrm>
          <a:off x="8112617" y="2867524"/>
          <a:ext cx="1365542" cy="2560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02812">
                  <a:extLst>
                    <a:ext uri="{9D8B030D-6E8A-4147-A177-3AD203B41FA5}">
                      <a16:colId xmlns:a16="http://schemas.microsoft.com/office/drawing/2014/main" val="1940623943"/>
                    </a:ext>
                  </a:extLst>
                </a:gridCol>
                <a:gridCol w="662730">
                  <a:extLst>
                    <a:ext uri="{9D8B030D-6E8A-4147-A177-3AD203B41FA5}">
                      <a16:colId xmlns:a16="http://schemas.microsoft.com/office/drawing/2014/main" val="3570723682"/>
                    </a:ext>
                  </a:extLst>
                </a:gridCol>
              </a:tblGrid>
              <a:tr h="334861">
                <a:tc gridSpan="2">
                  <a:txBody>
                    <a:bodyPr/>
                    <a:lstStyle/>
                    <a:p>
                      <a:pPr algn="ctr"/>
                      <a:r>
                        <a:rPr lang="es-ES" b="1">
                          <a:solidFill>
                            <a:schemeClr val="tx1"/>
                          </a:solidFill>
                        </a:rPr>
                        <a:t>Haver</a:t>
                      </a: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8159842"/>
                  </a:ext>
                </a:extLst>
              </a:tr>
              <a:tr h="355162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1"/>
                          </a:solidFill>
                        </a:rPr>
                        <a:t>Jo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/>
                        <a:t>He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2147754"/>
                  </a:ext>
                </a:extLst>
              </a:tr>
              <a:tr h="355162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1"/>
                          </a:solidFill>
                        </a:rPr>
                        <a:t>Tu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/>
                        <a:t>Has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113681"/>
                  </a:ext>
                </a:extLst>
              </a:tr>
              <a:tr h="355162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1"/>
                          </a:solidFill>
                        </a:rPr>
                        <a:t>Ell/Ella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/>
                        <a:t>Ha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9487754"/>
                  </a:ext>
                </a:extLst>
              </a:tr>
              <a:tr h="355162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1"/>
                          </a:solidFill>
                        </a:rPr>
                        <a:t>Nosaltres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/>
                        <a:t>Hem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1610579"/>
                  </a:ext>
                </a:extLst>
              </a:tr>
              <a:tr h="355162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1"/>
                          </a:solidFill>
                        </a:rPr>
                        <a:t>Vosaltres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/>
                        <a:t>Heu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7959606"/>
                  </a:ext>
                </a:extLst>
              </a:tr>
              <a:tr h="355162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1"/>
                          </a:solidFill>
                        </a:rPr>
                        <a:t>Ells/Elles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/>
                        <a:t>Han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6939519"/>
                  </a:ext>
                </a:extLst>
              </a:tr>
            </a:tbl>
          </a:graphicData>
        </a:graphic>
      </p:graphicFrame>
      <p:graphicFrame>
        <p:nvGraphicFramePr>
          <p:cNvPr id="12" name="Tabla 4">
            <a:extLst>
              <a:ext uri="{FF2B5EF4-FFF2-40B4-BE49-F238E27FC236}">
                <a16:creationId xmlns:a16="http://schemas.microsoft.com/office/drawing/2014/main" id="{3031F4F7-FE9D-4560-93C5-D4AE5A78AF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4295344"/>
              </p:ext>
            </p:extLst>
          </p:nvPr>
        </p:nvGraphicFramePr>
        <p:xfrm>
          <a:off x="9657589" y="2867524"/>
          <a:ext cx="1365542" cy="2560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02812">
                  <a:extLst>
                    <a:ext uri="{9D8B030D-6E8A-4147-A177-3AD203B41FA5}">
                      <a16:colId xmlns:a16="http://schemas.microsoft.com/office/drawing/2014/main" val="1940623943"/>
                    </a:ext>
                  </a:extLst>
                </a:gridCol>
                <a:gridCol w="662730">
                  <a:extLst>
                    <a:ext uri="{9D8B030D-6E8A-4147-A177-3AD203B41FA5}">
                      <a16:colId xmlns:a16="http://schemas.microsoft.com/office/drawing/2014/main" val="3570723682"/>
                    </a:ext>
                  </a:extLst>
                </a:gridCol>
              </a:tblGrid>
              <a:tr h="334861">
                <a:tc gridSpan="2">
                  <a:txBody>
                    <a:bodyPr/>
                    <a:lstStyle/>
                    <a:p>
                      <a:pPr algn="ctr"/>
                      <a:r>
                        <a:rPr lang="es-ES" b="1">
                          <a:solidFill>
                            <a:schemeClr val="tx1"/>
                          </a:solidFill>
                        </a:rPr>
                        <a:t>Viure</a:t>
                      </a: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8159842"/>
                  </a:ext>
                </a:extLst>
              </a:tr>
              <a:tr h="355162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1"/>
                          </a:solidFill>
                        </a:rPr>
                        <a:t>Jo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/>
                        <a:t>Visc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2147754"/>
                  </a:ext>
                </a:extLst>
              </a:tr>
              <a:tr h="355162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1"/>
                          </a:solidFill>
                        </a:rPr>
                        <a:t>Tu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/>
                        <a:t>Vius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113681"/>
                  </a:ext>
                </a:extLst>
              </a:tr>
              <a:tr h="355162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1"/>
                          </a:solidFill>
                        </a:rPr>
                        <a:t>Ell/Ella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/>
                        <a:t>Viu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9487754"/>
                  </a:ext>
                </a:extLst>
              </a:tr>
              <a:tr h="355162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1"/>
                          </a:solidFill>
                        </a:rPr>
                        <a:t>Nosaltres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/>
                        <a:t>Vivim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1610579"/>
                  </a:ext>
                </a:extLst>
              </a:tr>
              <a:tr h="355162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1"/>
                          </a:solidFill>
                        </a:rPr>
                        <a:t>Vosaltres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/>
                        <a:t>Viviu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7959606"/>
                  </a:ext>
                </a:extLst>
              </a:tr>
              <a:tr h="355162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1"/>
                          </a:solidFill>
                        </a:rPr>
                        <a:t>Ells/Elles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/>
                        <a:t>Viuen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69395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93963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D06D3A-61E0-41BE-A177-5584416DE5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/>
              <a:t>Verbs irregulars (2/2)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E30070A-1789-41E1-8366-E4269CA89A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r>
              <a:rPr lang="es-ES" sz="4400"/>
              <a:t>Imperfet: </a:t>
            </a:r>
            <a:r>
              <a:rPr lang="es-ES" sz="3200" u="sng"/>
              <a:t>ser</a:t>
            </a:r>
            <a:r>
              <a:rPr lang="es-ES" sz="3200"/>
              <a:t>, </a:t>
            </a:r>
            <a:r>
              <a:rPr lang="es-ES" sz="3200" u="sng"/>
              <a:t>fer</a:t>
            </a:r>
            <a:r>
              <a:rPr lang="es-ES" sz="3200"/>
              <a:t>, </a:t>
            </a:r>
            <a:r>
              <a:rPr lang="es-ES" sz="3200" u="sng"/>
              <a:t>viure</a:t>
            </a:r>
            <a:r>
              <a:rPr lang="es-ES" sz="3200"/>
              <a:t>, </a:t>
            </a:r>
            <a:r>
              <a:rPr lang="es-ES" sz="3200" u="sng"/>
              <a:t>beure</a:t>
            </a:r>
            <a:r>
              <a:rPr lang="es-ES" sz="3200"/>
              <a:t>.</a:t>
            </a:r>
            <a:endParaRPr lang="es-ES" sz="4400"/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17256797-2D06-4DE6-A880-FC9E6B050C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5879676"/>
              </p:ext>
            </p:extLst>
          </p:nvPr>
        </p:nvGraphicFramePr>
        <p:xfrm>
          <a:off x="838200" y="2867524"/>
          <a:ext cx="1365542" cy="2560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02812">
                  <a:extLst>
                    <a:ext uri="{9D8B030D-6E8A-4147-A177-3AD203B41FA5}">
                      <a16:colId xmlns:a16="http://schemas.microsoft.com/office/drawing/2014/main" val="1940623943"/>
                    </a:ext>
                  </a:extLst>
                </a:gridCol>
                <a:gridCol w="662730">
                  <a:extLst>
                    <a:ext uri="{9D8B030D-6E8A-4147-A177-3AD203B41FA5}">
                      <a16:colId xmlns:a16="http://schemas.microsoft.com/office/drawing/2014/main" val="3570723682"/>
                    </a:ext>
                  </a:extLst>
                </a:gridCol>
              </a:tblGrid>
              <a:tr h="334861">
                <a:tc gridSpan="2">
                  <a:txBody>
                    <a:bodyPr/>
                    <a:lstStyle/>
                    <a:p>
                      <a:pPr algn="ctr"/>
                      <a:r>
                        <a:rPr lang="es-ES" b="1">
                          <a:solidFill>
                            <a:schemeClr val="tx1"/>
                          </a:solidFill>
                        </a:rPr>
                        <a:t>Ser</a:t>
                      </a: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8159842"/>
                  </a:ext>
                </a:extLst>
              </a:tr>
              <a:tr h="355162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1"/>
                          </a:solidFill>
                        </a:rPr>
                        <a:t>Jo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/>
                        <a:t>Era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2147754"/>
                  </a:ext>
                </a:extLst>
              </a:tr>
              <a:tr h="355162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1"/>
                          </a:solidFill>
                        </a:rPr>
                        <a:t>Tu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/>
                        <a:t>Eres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113681"/>
                  </a:ext>
                </a:extLst>
              </a:tr>
              <a:tr h="355162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1"/>
                          </a:solidFill>
                        </a:rPr>
                        <a:t>Ell/Ella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/>
                        <a:t>Era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9487754"/>
                  </a:ext>
                </a:extLst>
              </a:tr>
              <a:tr h="355162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1"/>
                          </a:solidFill>
                        </a:rPr>
                        <a:t>Nosaltres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/>
                        <a:t>Érem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1610579"/>
                  </a:ext>
                </a:extLst>
              </a:tr>
              <a:tr h="355162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1"/>
                          </a:solidFill>
                        </a:rPr>
                        <a:t>Vosaltres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/>
                        <a:t>Éreu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7959606"/>
                  </a:ext>
                </a:extLst>
              </a:tr>
              <a:tr h="355162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1"/>
                          </a:solidFill>
                        </a:rPr>
                        <a:t>Ells/Elles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/>
                        <a:t>Eren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6939519"/>
                  </a:ext>
                </a:extLst>
              </a:tr>
            </a:tbl>
          </a:graphicData>
        </a:graphic>
      </p:graphicFrame>
      <p:graphicFrame>
        <p:nvGraphicFramePr>
          <p:cNvPr id="7" name="Tabla 4">
            <a:extLst>
              <a:ext uri="{FF2B5EF4-FFF2-40B4-BE49-F238E27FC236}">
                <a16:creationId xmlns:a16="http://schemas.microsoft.com/office/drawing/2014/main" id="{2B1D0CF2-75CE-4634-8DE9-D8F01E20BA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6632808"/>
              </p:ext>
            </p:extLst>
          </p:nvPr>
        </p:nvGraphicFramePr>
        <p:xfrm>
          <a:off x="3829966" y="2867524"/>
          <a:ext cx="1365542" cy="2560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02812">
                  <a:extLst>
                    <a:ext uri="{9D8B030D-6E8A-4147-A177-3AD203B41FA5}">
                      <a16:colId xmlns:a16="http://schemas.microsoft.com/office/drawing/2014/main" val="1940623943"/>
                    </a:ext>
                  </a:extLst>
                </a:gridCol>
                <a:gridCol w="662730">
                  <a:extLst>
                    <a:ext uri="{9D8B030D-6E8A-4147-A177-3AD203B41FA5}">
                      <a16:colId xmlns:a16="http://schemas.microsoft.com/office/drawing/2014/main" val="3570723682"/>
                    </a:ext>
                  </a:extLst>
                </a:gridCol>
              </a:tblGrid>
              <a:tr h="334861">
                <a:tc gridSpan="2">
                  <a:txBody>
                    <a:bodyPr/>
                    <a:lstStyle/>
                    <a:p>
                      <a:pPr algn="ctr"/>
                      <a:r>
                        <a:rPr lang="es-ES" b="1">
                          <a:solidFill>
                            <a:schemeClr val="tx1"/>
                          </a:solidFill>
                        </a:rPr>
                        <a:t>Fer</a:t>
                      </a: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8159842"/>
                  </a:ext>
                </a:extLst>
              </a:tr>
              <a:tr h="355162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1"/>
                          </a:solidFill>
                        </a:rPr>
                        <a:t>Jo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/>
                        <a:t>Feia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2147754"/>
                  </a:ext>
                </a:extLst>
              </a:tr>
              <a:tr h="355162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1"/>
                          </a:solidFill>
                        </a:rPr>
                        <a:t>Tu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/>
                        <a:t>Feies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113681"/>
                  </a:ext>
                </a:extLst>
              </a:tr>
              <a:tr h="355162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1"/>
                          </a:solidFill>
                        </a:rPr>
                        <a:t>Ell/Ella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/>
                        <a:t>Feia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9487754"/>
                  </a:ext>
                </a:extLst>
              </a:tr>
              <a:tr h="355162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1"/>
                          </a:solidFill>
                        </a:rPr>
                        <a:t>Nosaltres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/>
                        <a:t>Féiem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1610579"/>
                  </a:ext>
                </a:extLst>
              </a:tr>
              <a:tr h="355162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1"/>
                          </a:solidFill>
                        </a:rPr>
                        <a:t>Vosaltres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/>
                        <a:t>Féieu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7959606"/>
                  </a:ext>
                </a:extLst>
              </a:tr>
              <a:tr h="355162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1"/>
                          </a:solidFill>
                        </a:rPr>
                        <a:t>Ells/Elles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/>
                        <a:t>Feien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6939519"/>
                  </a:ext>
                </a:extLst>
              </a:tr>
            </a:tbl>
          </a:graphicData>
        </a:graphic>
      </p:graphicFrame>
      <p:graphicFrame>
        <p:nvGraphicFramePr>
          <p:cNvPr id="8" name="Tabla 4">
            <a:extLst>
              <a:ext uri="{FF2B5EF4-FFF2-40B4-BE49-F238E27FC236}">
                <a16:creationId xmlns:a16="http://schemas.microsoft.com/office/drawing/2014/main" id="{81DAA0A3-7DCD-4954-96E2-C1425D9E3B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2067615"/>
              </p:ext>
            </p:extLst>
          </p:nvPr>
        </p:nvGraphicFramePr>
        <p:xfrm>
          <a:off x="6854577" y="2867524"/>
          <a:ext cx="1365542" cy="2560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02812">
                  <a:extLst>
                    <a:ext uri="{9D8B030D-6E8A-4147-A177-3AD203B41FA5}">
                      <a16:colId xmlns:a16="http://schemas.microsoft.com/office/drawing/2014/main" val="1940623943"/>
                    </a:ext>
                  </a:extLst>
                </a:gridCol>
                <a:gridCol w="662730">
                  <a:extLst>
                    <a:ext uri="{9D8B030D-6E8A-4147-A177-3AD203B41FA5}">
                      <a16:colId xmlns:a16="http://schemas.microsoft.com/office/drawing/2014/main" val="3570723682"/>
                    </a:ext>
                  </a:extLst>
                </a:gridCol>
              </a:tblGrid>
              <a:tr h="334861">
                <a:tc gridSpan="2">
                  <a:txBody>
                    <a:bodyPr/>
                    <a:lstStyle/>
                    <a:p>
                      <a:pPr algn="ctr"/>
                      <a:r>
                        <a:rPr lang="es-ES" b="1">
                          <a:solidFill>
                            <a:schemeClr val="tx1"/>
                          </a:solidFill>
                        </a:rPr>
                        <a:t>Viure</a:t>
                      </a: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8159842"/>
                  </a:ext>
                </a:extLst>
              </a:tr>
              <a:tr h="355162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1"/>
                          </a:solidFill>
                        </a:rPr>
                        <a:t>Jo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/>
                        <a:t>Vivia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2147754"/>
                  </a:ext>
                </a:extLst>
              </a:tr>
              <a:tr h="355162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1"/>
                          </a:solidFill>
                        </a:rPr>
                        <a:t>Tu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/>
                        <a:t>Vivies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113681"/>
                  </a:ext>
                </a:extLst>
              </a:tr>
              <a:tr h="355162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1"/>
                          </a:solidFill>
                        </a:rPr>
                        <a:t>Ell/Ella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/>
                        <a:t>Vivia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9487754"/>
                  </a:ext>
                </a:extLst>
              </a:tr>
              <a:tr h="355162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1"/>
                          </a:solidFill>
                        </a:rPr>
                        <a:t>Nosaltres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/>
                        <a:t>Vivíem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1610579"/>
                  </a:ext>
                </a:extLst>
              </a:tr>
              <a:tr h="355162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1"/>
                          </a:solidFill>
                        </a:rPr>
                        <a:t>Vosaltres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/>
                        <a:t>Vivíeu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7959606"/>
                  </a:ext>
                </a:extLst>
              </a:tr>
              <a:tr h="355162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1"/>
                          </a:solidFill>
                        </a:rPr>
                        <a:t>Ells/Elles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/>
                        <a:t>Vivien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6939519"/>
                  </a:ext>
                </a:extLst>
              </a:tr>
            </a:tbl>
          </a:graphicData>
        </a:graphic>
      </p:graphicFrame>
      <p:graphicFrame>
        <p:nvGraphicFramePr>
          <p:cNvPr id="9" name="Tabla 4">
            <a:extLst>
              <a:ext uri="{FF2B5EF4-FFF2-40B4-BE49-F238E27FC236}">
                <a16:creationId xmlns:a16="http://schemas.microsoft.com/office/drawing/2014/main" id="{D7BBE879-9680-4B8B-B063-D3F36C3C71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623674"/>
              </p:ext>
            </p:extLst>
          </p:nvPr>
        </p:nvGraphicFramePr>
        <p:xfrm>
          <a:off x="9846343" y="2867524"/>
          <a:ext cx="1365542" cy="2560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02812">
                  <a:extLst>
                    <a:ext uri="{9D8B030D-6E8A-4147-A177-3AD203B41FA5}">
                      <a16:colId xmlns:a16="http://schemas.microsoft.com/office/drawing/2014/main" val="1940623943"/>
                    </a:ext>
                  </a:extLst>
                </a:gridCol>
                <a:gridCol w="662730">
                  <a:extLst>
                    <a:ext uri="{9D8B030D-6E8A-4147-A177-3AD203B41FA5}">
                      <a16:colId xmlns:a16="http://schemas.microsoft.com/office/drawing/2014/main" val="3570723682"/>
                    </a:ext>
                  </a:extLst>
                </a:gridCol>
              </a:tblGrid>
              <a:tr h="334861">
                <a:tc gridSpan="2">
                  <a:txBody>
                    <a:bodyPr/>
                    <a:lstStyle/>
                    <a:p>
                      <a:pPr algn="ctr"/>
                      <a:r>
                        <a:rPr lang="es-ES" b="1">
                          <a:solidFill>
                            <a:schemeClr val="tx1"/>
                          </a:solidFill>
                        </a:rPr>
                        <a:t>Beure</a:t>
                      </a: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8159842"/>
                  </a:ext>
                </a:extLst>
              </a:tr>
              <a:tr h="355162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1"/>
                          </a:solidFill>
                        </a:rPr>
                        <a:t>Jo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/>
                        <a:t>Bevia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2147754"/>
                  </a:ext>
                </a:extLst>
              </a:tr>
              <a:tr h="355162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1"/>
                          </a:solidFill>
                        </a:rPr>
                        <a:t>Tu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/>
                        <a:t>Bevies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113681"/>
                  </a:ext>
                </a:extLst>
              </a:tr>
              <a:tr h="355162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1"/>
                          </a:solidFill>
                        </a:rPr>
                        <a:t>Ell/Ella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/>
                        <a:t>Bevia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9487754"/>
                  </a:ext>
                </a:extLst>
              </a:tr>
              <a:tr h="355162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1"/>
                          </a:solidFill>
                        </a:rPr>
                        <a:t>Nosaltres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/>
                        <a:t>Bevíem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1610579"/>
                  </a:ext>
                </a:extLst>
              </a:tr>
              <a:tr h="355162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1"/>
                          </a:solidFill>
                        </a:rPr>
                        <a:t>Vosaltres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/>
                        <a:t>Bevíeu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7959606"/>
                  </a:ext>
                </a:extLst>
              </a:tr>
              <a:tr h="355162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1"/>
                          </a:solidFill>
                        </a:rPr>
                        <a:t>Ells/Elles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/>
                        <a:t>Bevien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69395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3656556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Office">
      <a:dk1>
        <a:srgbClr val="000000"/>
      </a:dk1>
      <a:lt1>
        <a:srgbClr val="FFFFFF"/>
      </a:lt1>
      <a:dk2>
        <a:srgbClr val="1D242E"/>
      </a:dk2>
      <a:lt2>
        <a:srgbClr val="F2F1F1"/>
      </a:lt2>
      <a:accent1>
        <a:srgbClr val="4472C4"/>
      </a:accent1>
      <a:accent2>
        <a:srgbClr val="ED7D31"/>
      </a:accent2>
      <a:accent3>
        <a:srgbClr val="A3A3A3"/>
      </a:accent3>
      <a:accent4>
        <a:srgbClr val="CF9B00"/>
      </a:accent4>
      <a:accent5>
        <a:srgbClr val="5B9BD5"/>
      </a:accent5>
      <a:accent6>
        <a:srgbClr val="70AD47"/>
      </a:accent6>
      <a:hlink>
        <a:srgbClr val="D26012"/>
      </a:hlink>
      <a:folHlink>
        <a:srgbClr val="9A5879"/>
      </a:folHlink>
    </a:clrScheme>
    <a:fontScheme name="Custom 2">
      <a:majorFont>
        <a:latin typeface="Modern Love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1004</Words>
  <Application>Microsoft Office PowerPoint</Application>
  <PresentationFormat>Panorámica</PresentationFormat>
  <Paragraphs>470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Arial</vt:lpstr>
      <vt:lpstr>Courier New</vt:lpstr>
      <vt:lpstr>Modern Love</vt:lpstr>
      <vt:lpstr>The Hand</vt:lpstr>
      <vt:lpstr>SketchyVTI</vt:lpstr>
      <vt:lpstr>Els temps d’indicatiu</vt:lpstr>
      <vt:lpstr>Terminacions verbs regulars (1/5).</vt:lpstr>
      <vt:lpstr>Terminacions verbs regulars (2/5).</vt:lpstr>
      <vt:lpstr>Terminacions verbs regulars (3/5).</vt:lpstr>
      <vt:lpstr>Terminacions verbs regulars (4/5).</vt:lpstr>
      <vt:lpstr>Terminacions verbs regulars (5/5).</vt:lpstr>
      <vt:lpstr>Verbs irregulars (1/2)</vt:lpstr>
      <vt:lpstr>Verbs irregulars (2/2)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Els temps d’indicatiu</dc:title>
  <dc:creator>Eva Arnau</dc:creator>
  <cp:lastModifiedBy>Eva Arnau</cp:lastModifiedBy>
  <cp:revision>12</cp:revision>
  <dcterms:created xsi:type="dcterms:W3CDTF">2020-10-26T19:20:30Z</dcterms:created>
  <dcterms:modified xsi:type="dcterms:W3CDTF">2020-10-27T16:41:58Z</dcterms:modified>
</cp:coreProperties>
</file>