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6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4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2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8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9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17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6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2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6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4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7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83643B-C4ED-4ABC-9F3E-59EE67F26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s-ES"/>
              <a:t>Els temps d’indicatiu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5157D6-2BB8-473C-9339-0F56976D4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s-ES" sz="3200"/>
              <a:t>Terminacions verbs regulars en present, perfet, imperfet, passat simple, passat perifràstic i verbs irregulars en present: </a:t>
            </a:r>
            <a:r>
              <a:rPr lang="es-ES" sz="3200" i="1" u="sng"/>
              <a:t>ser, poder, voler, fer, tenir, haver, viure</a:t>
            </a:r>
            <a:r>
              <a:rPr lang="es-ES" sz="3200"/>
              <a:t> i en imperfet: </a:t>
            </a:r>
            <a:r>
              <a:rPr lang="es-ES" sz="3200" i="1" u="sng"/>
              <a:t>ser, fer, viure, beure</a:t>
            </a:r>
            <a:r>
              <a:rPr lang="es-ES" sz="3200"/>
              <a:t>.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4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8B2C7-BAED-4328-B9C7-541E1021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9943" cy="1325563"/>
          </a:xfrm>
        </p:spPr>
        <p:txBody>
          <a:bodyPr/>
          <a:lstStyle/>
          <a:p>
            <a:r>
              <a:rPr lang="es-ES"/>
              <a:t>Terminacions verbs regulars (1/5).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47EDFE-BBB3-48AA-BC18-5FCFA767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97" y="2829149"/>
            <a:ext cx="3333750" cy="603320"/>
          </a:xfrm>
        </p:spPr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1ª conjugació (-AR):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492930B-9DDB-4925-A7E6-3CC7F74F6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462451"/>
              </p:ext>
            </p:extLst>
          </p:nvPr>
        </p:nvGraphicFramePr>
        <p:xfrm>
          <a:off x="286723" y="3757299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Ball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Ball-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Cant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Cant-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Compr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Compr-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29EA1C3-A7F5-49E3-9130-EF8991A7D85C}"/>
              </a:ext>
            </a:extLst>
          </p:cNvPr>
          <p:cNvSpPr txBox="1"/>
          <p:nvPr/>
        </p:nvSpPr>
        <p:spPr>
          <a:xfrm>
            <a:off x="2338730" y="3432468"/>
            <a:ext cx="1281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/>
              <a:t>-e</a:t>
            </a:r>
          </a:p>
          <a:p>
            <a:r>
              <a:rPr lang="es-ES" sz="2400"/>
              <a:t>Tu: </a:t>
            </a:r>
            <a:r>
              <a:rPr lang="es-ES" sz="2400" u="sng"/>
              <a:t>-es</a:t>
            </a:r>
          </a:p>
          <a:p>
            <a:r>
              <a:rPr lang="es-ES" sz="2400"/>
              <a:t>Ell/Ella: </a:t>
            </a:r>
            <a:r>
              <a:rPr lang="es-ES" sz="2400" u="sng"/>
              <a:t>-a</a:t>
            </a:r>
          </a:p>
          <a:p>
            <a:r>
              <a:rPr lang="es-ES" sz="2400"/>
              <a:t>Nosaltres: </a:t>
            </a:r>
            <a:r>
              <a:rPr lang="es-ES" sz="2400" u="sng"/>
              <a:t>-em</a:t>
            </a:r>
          </a:p>
          <a:p>
            <a:r>
              <a:rPr lang="es-ES" sz="2400"/>
              <a:t>Vosaltres: </a:t>
            </a:r>
            <a:r>
              <a:rPr lang="es-ES" sz="2400" u="sng"/>
              <a:t>-eu</a:t>
            </a:r>
          </a:p>
          <a:p>
            <a:r>
              <a:rPr lang="es-ES" sz="2400"/>
              <a:t>Ells/elles: </a:t>
            </a:r>
            <a:r>
              <a:rPr lang="es-ES" sz="2400" u="sng"/>
              <a:t>-en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6DC360-D802-4243-88C5-EADC96543E70}"/>
              </a:ext>
            </a:extLst>
          </p:cNvPr>
          <p:cNvSpPr txBox="1"/>
          <p:nvPr/>
        </p:nvSpPr>
        <p:spPr>
          <a:xfrm>
            <a:off x="2156642" y="3432468"/>
            <a:ext cx="227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AA38C374-6E11-4247-A0C5-7FA09E21F0C9}"/>
              </a:ext>
            </a:extLst>
          </p:cNvPr>
          <p:cNvSpPr/>
          <p:nvPr/>
        </p:nvSpPr>
        <p:spPr>
          <a:xfrm>
            <a:off x="2156642" y="3543643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F8BB726B-0D9F-42D7-AF2D-68BED5AB0471}"/>
              </a:ext>
            </a:extLst>
          </p:cNvPr>
          <p:cNvSpPr txBox="1">
            <a:spLocks/>
          </p:cNvSpPr>
          <p:nvPr/>
        </p:nvSpPr>
        <p:spPr>
          <a:xfrm>
            <a:off x="3913054" y="2819730"/>
            <a:ext cx="3333750" cy="688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2ª conjugació (-ER/-RE):</a:t>
            </a:r>
          </a:p>
        </p:txBody>
      </p:sp>
      <p:graphicFrame>
        <p:nvGraphicFramePr>
          <p:cNvPr id="14" name="Tabla 4">
            <a:extLst>
              <a:ext uri="{FF2B5EF4-FFF2-40B4-BE49-F238E27FC236}">
                <a16:creationId xmlns:a16="http://schemas.microsoft.com/office/drawing/2014/main" id="{FA053321-BF1D-4B9B-A79A-B38CFDD10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739969"/>
              </p:ext>
            </p:extLst>
          </p:nvPr>
        </p:nvGraphicFramePr>
        <p:xfrm>
          <a:off x="4072278" y="3833296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Perd</a:t>
                      </a:r>
                      <a:r>
                        <a:rPr lang="es-ES" sz="2400" strike="sngStrike" baseline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Perd-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Tém</a:t>
                      </a:r>
                      <a:r>
                        <a:rPr lang="es-ES" sz="2400" strike="sngStrike" baseline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Tem-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Cór</a:t>
                      </a:r>
                      <a:r>
                        <a:rPr lang="es-ES" sz="2400" strike="noStrike" baseline="0"/>
                        <a:t>r</a:t>
                      </a:r>
                      <a:r>
                        <a:rPr lang="es-ES" sz="2400" strike="sngStrike" baseline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Corr-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77997626-ECF3-4CDA-B6D0-4C7CC79C9FDD}"/>
              </a:ext>
            </a:extLst>
          </p:cNvPr>
          <p:cNvSpPr txBox="1"/>
          <p:nvPr/>
        </p:nvSpPr>
        <p:spPr>
          <a:xfrm>
            <a:off x="6124285" y="3508465"/>
            <a:ext cx="1281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/>
              <a:t>/</a:t>
            </a:r>
          </a:p>
          <a:p>
            <a:r>
              <a:rPr lang="es-ES" sz="2400"/>
              <a:t>Tu: </a:t>
            </a:r>
            <a:r>
              <a:rPr lang="es-ES" sz="2400" u="sng"/>
              <a:t>-s</a:t>
            </a:r>
          </a:p>
          <a:p>
            <a:r>
              <a:rPr lang="es-ES" sz="2400"/>
              <a:t>Ell/Ella: </a:t>
            </a:r>
            <a:r>
              <a:rPr lang="es-ES" sz="2400" u="sng"/>
              <a:t>/</a:t>
            </a:r>
          </a:p>
          <a:p>
            <a:r>
              <a:rPr lang="es-ES" sz="2400"/>
              <a:t>Nosaltres: </a:t>
            </a:r>
            <a:r>
              <a:rPr lang="es-ES" sz="2400" u="sng"/>
              <a:t>-em</a:t>
            </a:r>
          </a:p>
          <a:p>
            <a:r>
              <a:rPr lang="es-ES" sz="2400"/>
              <a:t>Vosaltres: </a:t>
            </a:r>
            <a:r>
              <a:rPr lang="es-ES" sz="2400" u="sng"/>
              <a:t>-eu</a:t>
            </a:r>
          </a:p>
          <a:p>
            <a:r>
              <a:rPr lang="es-ES" sz="2400"/>
              <a:t>Ells/elles: </a:t>
            </a:r>
            <a:r>
              <a:rPr lang="es-ES" sz="2400" u="sng"/>
              <a:t>-en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A19C882-2BA6-4C70-920B-EF1DCA3CC9C9}"/>
              </a:ext>
            </a:extLst>
          </p:cNvPr>
          <p:cNvSpPr txBox="1"/>
          <p:nvPr/>
        </p:nvSpPr>
        <p:spPr>
          <a:xfrm>
            <a:off x="5942197" y="3508465"/>
            <a:ext cx="284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7FFA88F1-5622-4E77-8662-357A8D40DDAF}"/>
              </a:ext>
            </a:extLst>
          </p:cNvPr>
          <p:cNvSpPr/>
          <p:nvPr/>
        </p:nvSpPr>
        <p:spPr>
          <a:xfrm>
            <a:off x="5942197" y="3619640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01FABBF8-D379-4E49-A02C-192723B0FA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86698" y="2668742"/>
            <a:ext cx="3699120" cy="170865"/>
          </a:xfrm>
          <a:prstGeom prst="rect">
            <a:avLst/>
          </a:prstGeom>
        </p:spPr>
      </p:pic>
      <p:sp>
        <p:nvSpPr>
          <p:cNvPr id="18" name="Rectángulo: esquina doblada 17">
            <a:extLst>
              <a:ext uri="{FF2B5EF4-FFF2-40B4-BE49-F238E27FC236}">
                <a16:creationId xmlns:a16="http://schemas.microsoft.com/office/drawing/2014/main" id="{FBD8B71B-15E6-431F-A7FE-C656D3E1EE5F}"/>
              </a:ext>
            </a:extLst>
          </p:cNvPr>
          <p:cNvSpPr/>
          <p:nvPr/>
        </p:nvSpPr>
        <p:spPr>
          <a:xfrm>
            <a:off x="123216" y="2743733"/>
            <a:ext cx="3653469" cy="3466719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7C995D7E-B2A1-4F05-8085-E5E49D2BD5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3922187" y="2668743"/>
            <a:ext cx="3758004" cy="170865"/>
          </a:xfrm>
          <a:prstGeom prst="rect">
            <a:avLst/>
          </a:prstGeom>
        </p:spPr>
      </p:pic>
      <p:sp>
        <p:nvSpPr>
          <p:cNvPr id="20" name="Rectángulo: esquina doblada 19">
            <a:extLst>
              <a:ext uri="{FF2B5EF4-FFF2-40B4-BE49-F238E27FC236}">
                <a16:creationId xmlns:a16="http://schemas.microsoft.com/office/drawing/2014/main" id="{D48E8DD1-9845-42B9-B947-1C43B1B07B33}"/>
              </a:ext>
            </a:extLst>
          </p:cNvPr>
          <p:cNvSpPr/>
          <p:nvPr/>
        </p:nvSpPr>
        <p:spPr>
          <a:xfrm>
            <a:off x="3979093" y="2754178"/>
            <a:ext cx="3666102" cy="3466717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7" name="Tabla 4">
            <a:extLst>
              <a:ext uri="{FF2B5EF4-FFF2-40B4-BE49-F238E27FC236}">
                <a16:creationId xmlns:a16="http://schemas.microsoft.com/office/drawing/2014/main" id="{F71ED936-0DB1-4AD1-8C3E-04ACF065A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888514"/>
              </p:ext>
            </p:extLst>
          </p:nvPr>
        </p:nvGraphicFramePr>
        <p:xfrm>
          <a:off x="7991086" y="3757299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Dorm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Dorm-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Sent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Sent-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Serv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Serv-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28" name="CuadroTexto 27">
            <a:extLst>
              <a:ext uri="{FF2B5EF4-FFF2-40B4-BE49-F238E27FC236}">
                <a16:creationId xmlns:a16="http://schemas.microsoft.com/office/drawing/2014/main" id="{232D3403-8ACE-4043-BD7E-1DE5B88002B3}"/>
              </a:ext>
            </a:extLst>
          </p:cNvPr>
          <p:cNvSpPr txBox="1"/>
          <p:nvPr/>
        </p:nvSpPr>
        <p:spPr>
          <a:xfrm>
            <a:off x="10043092" y="3547132"/>
            <a:ext cx="18621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>
                <a:solidFill>
                  <a:schemeClr val="accent1"/>
                </a:solidFill>
              </a:rPr>
              <a:t>/</a:t>
            </a:r>
            <a:r>
              <a:rPr lang="es-ES" sz="2400"/>
              <a:t> / </a:t>
            </a:r>
            <a:r>
              <a:rPr lang="es-ES" sz="2400" u="sng">
                <a:solidFill>
                  <a:schemeClr val="accent2"/>
                </a:solidFill>
              </a:rPr>
              <a:t>-isc</a:t>
            </a:r>
            <a:endParaRPr lang="es-ES" sz="2400" u="sng"/>
          </a:p>
          <a:p>
            <a:r>
              <a:rPr lang="es-ES" sz="2400"/>
              <a:t>Tu: </a:t>
            </a:r>
            <a:r>
              <a:rPr lang="es-ES" sz="2400" u="sng">
                <a:solidFill>
                  <a:schemeClr val="accent1"/>
                </a:solidFill>
              </a:rPr>
              <a:t>-s</a:t>
            </a:r>
            <a:r>
              <a:rPr lang="es-ES" sz="2400">
                <a:solidFill>
                  <a:schemeClr val="accent1"/>
                </a:solidFill>
              </a:rPr>
              <a:t> </a:t>
            </a:r>
            <a:r>
              <a:rPr lang="es-ES" sz="2400">
                <a:solidFill>
                  <a:schemeClr val="tx2"/>
                </a:solidFill>
              </a:rPr>
              <a:t>/ </a:t>
            </a:r>
            <a:r>
              <a:rPr lang="es-ES" sz="2400" u="sng">
                <a:solidFill>
                  <a:schemeClr val="accent2"/>
                </a:solidFill>
              </a:rPr>
              <a:t>-eixes</a:t>
            </a:r>
            <a:endParaRPr lang="es-ES" sz="2400" u="sng">
              <a:solidFill>
                <a:schemeClr val="tx2"/>
              </a:solidFill>
            </a:endParaRPr>
          </a:p>
          <a:p>
            <a:r>
              <a:rPr lang="es-ES" sz="2400"/>
              <a:t>Ell/Ella: </a:t>
            </a:r>
            <a:r>
              <a:rPr lang="es-ES" sz="2400" u="sng">
                <a:solidFill>
                  <a:schemeClr val="accent1"/>
                </a:solidFill>
              </a:rPr>
              <a:t>/</a:t>
            </a:r>
            <a:r>
              <a:rPr lang="es-ES" sz="2400">
                <a:solidFill>
                  <a:schemeClr val="tx2"/>
                </a:solidFill>
              </a:rPr>
              <a:t> / </a:t>
            </a:r>
            <a:r>
              <a:rPr lang="es-ES" sz="2400" u="sng">
                <a:solidFill>
                  <a:schemeClr val="accent2"/>
                </a:solidFill>
              </a:rPr>
              <a:t>-eix</a:t>
            </a:r>
            <a:endParaRPr lang="es-ES" sz="2400" u="sng">
              <a:solidFill>
                <a:schemeClr val="accent1"/>
              </a:solidFill>
            </a:endParaRPr>
          </a:p>
          <a:p>
            <a:r>
              <a:rPr lang="es-ES" sz="2400"/>
              <a:t>Nosaltres: </a:t>
            </a:r>
            <a:r>
              <a:rPr lang="es-ES" sz="2400" u="sng">
                <a:solidFill>
                  <a:schemeClr val="accent1"/>
                </a:solidFill>
              </a:rPr>
              <a:t>-im</a:t>
            </a:r>
            <a:r>
              <a:rPr lang="es-ES" sz="2400">
                <a:solidFill>
                  <a:schemeClr val="tx2"/>
                </a:solidFill>
              </a:rPr>
              <a:t> / </a:t>
            </a:r>
            <a:r>
              <a:rPr lang="es-ES" sz="2400" u="sng">
                <a:solidFill>
                  <a:schemeClr val="accent2"/>
                </a:solidFill>
              </a:rPr>
              <a:t>-im</a:t>
            </a:r>
            <a:endParaRPr lang="es-ES" sz="2400" u="sng">
              <a:solidFill>
                <a:schemeClr val="accent1"/>
              </a:solidFill>
            </a:endParaRPr>
          </a:p>
          <a:p>
            <a:r>
              <a:rPr lang="es-ES" sz="2400"/>
              <a:t>Vosaltres: </a:t>
            </a:r>
            <a:r>
              <a:rPr lang="es-ES" sz="2400" u="sng">
                <a:solidFill>
                  <a:schemeClr val="accent1"/>
                </a:solidFill>
              </a:rPr>
              <a:t>-iu</a:t>
            </a:r>
            <a:r>
              <a:rPr lang="es-ES" sz="2400">
                <a:solidFill>
                  <a:schemeClr val="accent1"/>
                </a:solidFill>
              </a:rPr>
              <a:t> </a:t>
            </a:r>
            <a:r>
              <a:rPr lang="es-ES" sz="2400">
                <a:solidFill>
                  <a:schemeClr val="tx2"/>
                </a:solidFill>
              </a:rPr>
              <a:t>/ </a:t>
            </a:r>
            <a:r>
              <a:rPr lang="es-ES" sz="2400" u="sng">
                <a:solidFill>
                  <a:schemeClr val="accent2"/>
                </a:solidFill>
              </a:rPr>
              <a:t>-iu</a:t>
            </a:r>
            <a:endParaRPr lang="es-ES" sz="2400" u="sng">
              <a:solidFill>
                <a:schemeClr val="accent1"/>
              </a:solidFill>
            </a:endParaRPr>
          </a:p>
          <a:p>
            <a:r>
              <a:rPr lang="es-ES" sz="2400"/>
              <a:t>Ells/elles: </a:t>
            </a:r>
            <a:r>
              <a:rPr lang="es-ES" sz="2400" u="sng">
                <a:solidFill>
                  <a:schemeClr val="accent1"/>
                </a:solidFill>
              </a:rPr>
              <a:t>-en</a:t>
            </a:r>
            <a:r>
              <a:rPr lang="es-ES" sz="2400">
                <a:solidFill>
                  <a:schemeClr val="tx2"/>
                </a:solidFill>
              </a:rPr>
              <a:t> / </a:t>
            </a:r>
            <a:r>
              <a:rPr lang="es-ES" sz="2400" u="sng">
                <a:solidFill>
                  <a:schemeClr val="accent2"/>
                </a:solidFill>
              </a:rPr>
              <a:t>-eixen</a:t>
            </a:r>
            <a:endParaRPr lang="es-ES" sz="2400" u="sng">
              <a:solidFill>
                <a:schemeClr val="accent1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88723A5-9005-4FAC-A8DB-6905A302DC01}"/>
              </a:ext>
            </a:extLst>
          </p:cNvPr>
          <p:cNvSpPr txBox="1"/>
          <p:nvPr/>
        </p:nvSpPr>
        <p:spPr>
          <a:xfrm>
            <a:off x="9861005" y="3547132"/>
            <a:ext cx="284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B26A7723-0DFC-4E10-A07B-D818AB4333FF}"/>
              </a:ext>
            </a:extLst>
          </p:cNvPr>
          <p:cNvSpPr/>
          <p:nvPr/>
        </p:nvSpPr>
        <p:spPr>
          <a:xfrm>
            <a:off x="9861005" y="3697525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E348253C-D8B5-4261-A50C-A03ABF8E00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7827283" y="2658298"/>
            <a:ext cx="4135573" cy="188032"/>
          </a:xfrm>
          <a:prstGeom prst="rect">
            <a:avLst/>
          </a:prstGeom>
        </p:spPr>
      </p:pic>
      <p:sp>
        <p:nvSpPr>
          <p:cNvPr id="32" name="Rectángulo: esquina doblada 31">
            <a:extLst>
              <a:ext uri="{FF2B5EF4-FFF2-40B4-BE49-F238E27FC236}">
                <a16:creationId xmlns:a16="http://schemas.microsoft.com/office/drawing/2014/main" id="{D6D3B8D5-192B-4696-8EC6-D5177E21533B}"/>
              </a:ext>
            </a:extLst>
          </p:cNvPr>
          <p:cNvSpPr/>
          <p:nvPr/>
        </p:nvSpPr>
        <p:spPr>
          <a:xfrm>
            <a:off x="7862280" y="2743734"/>
            <a:ext cx="4042998" cy="3466717"/>
          </a:xfrm>
          <a:prstGeom prst="foldedCorner">
            <a:avLst>
              <a:gd name="adj" fmla="val 118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21CA9453-869E-4A8A-9020-01DC6A08823C}"/>
              </a:ext>
            </a:extLst>
          </p:cNvPr>
          <p:cNvSpPr txBox="1">
            <a:spLocks/>
          </p:cNvSpPr>
          <p:nvPr/>
        </p:nvSpPr>
        <p:spPr>
          <a:xfrm>
            <a:off x="7827283" y="2829148"/>
            <a:ext cx="3333750" cy="679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3ª conjugació (-IR):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55324BA-EAD5-42E9-8481-9CC9E74C1322}"/>
              </a:ext>
            </a:extLst>
          </p:cNvPr>
          <p:cNvSpPr txBox="1"/>
          <p:nvPr/>
        </p:nvSpPr>
        <p:spPr>
          <a:xfrm>
            <a:off x="9883864" y="3310868"/>
            <a:ext cx="2398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>
                <a:solidFill>
                  <a:schemeClr val="accent1"/>
                </a:solidFill>
              </a:rPr>
              <a:t>Mode PUR </a:t>
            </a:r>
            <a:r>
              <a:rPr lang="es-ES"/>
              <a:t>/ </a:t>
            </a:r>
            <a:r>
              <a:rPr lang="es-ES" u="sng">
                <a:solidFill>
                  <a:schemeClr val="accent2"/>
                </a:solidFill>
              </a:rPr>
              <a:t>Mode INDICATIU</a:t>
            </a:r>
          </a:p>
        </p:txBody>
      </p:sp>
      <p:sp>
        <p:nvSpPr>
          <p:cNvPr id="25" name="Marcador de contenido 2">
            <a:extLst>
              <a:ext uri="{FF2B5EF4-FFF2-40B4-BE49-F238E27FC236}">
                <a16:creationId xmlns:a16="http://schemas.microsoft.com/office/drawing/2014/main" id="{58894D21-35ED-462E-9786-018015E1A1E8}"/>
              </a:ext>
            </a:extLst>
          </p:cNvPr>
          <p:cNvSpPr txBox="1">
            <a:spLocks/>
          </p:cNvSpPr>
          <p:nvPr/>
        </p:nvSpPr>
        <p:spPr>
          <a:xfrm>
            <a:off x="283075" y="1776103"/>
            <a:ext cx="1554114" cy="941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400" u="sng"/>
              <a:t>Present</a:t>
            </a:r>
            <a:r>
              <a:rPr lang="es-ES" sz="3600" u="sng"/>
              <a:t>:</a:t>
            </a:r>
            <a:endParaRPr lang="es-ES" sz="3600"/>
          </a:p>
        </p:txBody>
      </p:sp>
    </p:spTree>
    <p:extLst>
      <p:ext uri="{BB962C8B-B14F-4D97-AF65-F5344CB8AC3E}">
        <p14:creationId xmlns:p14="http://schemas.microsoft.com/office/powerpoint/2010/main" val="330128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n 25">
            <a:extLst>
              <a:ext uri="{FF2B5EF4-FFF2-40B4-BE49-F238E27FC236}">
                <a16:creationId xmlns:a16="http://schemas.microsoft.com/office/drawing/2014/main" id="{C8DCC7F5-38D1-4097-9D2D-6DF69B3E0F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-54" y="2618836"/>
            <a:ext cx="4112147" cy="21281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5CD4744C-C30C-445B-8EED-297ED798F9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4028314" y="2611567"/>
            <a:ext cx="4112147" cy="21281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98B2C7-BAED-4328-B9C7-541E1021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es-ES"/>
              <a:t>Terminacions verbs regulars (2/5).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47EDFE-BBB3-48AA-BC18-5FCFA767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2502" y="2807515"/>
            <a:ext cx="3333750" cy="681799"/>
          </a:xfrm>
        </p:spPr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1ª conjugació (-AR):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492930B-9DDB-4925-A7E6-3CC7F74F6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73258"/>
              </p:ext>
            </p:extLst>
          </p:nvPr>
        </p:nvGraphicFramePr>
        <p:xfrm>
          <a:off x="1615655" y="3759795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Ball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Ball-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Cant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Cant-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Compr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Compr-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29EA1C3-A7F5-49E3-9130-EF8991A7D85C}"/>
              </a:ext>
            </a:extLst>
          </p:cNvPr>
          <p:cNvSpPr txBox="1"/>
          <p:nvPr/>
        </p:nvSpPr>
        <p:spPr>
          <a:xfrm>
            <a:off x="3619893" y="4256072"/>
            <a:ext cx="513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/>
              <a:t>-at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6DC360-D802-4243-88C5-EADC96543E70}"/>
              </a:ext>
            </a:extLst>
          </p:cNvPr>
          <p:cNvSpPr txBox="1"/>
          <p:nvPr/>
        </p:nvSpPr>
        <p:spPr>
          <a:xfrm>
            <a:off x="3440998" y="3524679"/>
            <a:ext cx="208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/>
          </a:p>
          <a:p>
            <a:endParaRPr lang="es-ES" sz="2400"/>
          </a:p>
          <a:p>
            <a:r>
              <a:rPr lang="es-ES" sz="2400"/>
              <a:t>+</a:t>
            </a:r>
          </a:p>
          <a:p>
            <a:endParaRPr lang="es-ES" sz="2400"/>
          </a:p>
          <a:p>
            <a:endParaRPr lang="es-ES" sz="2400"/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AA38C374-6E11-4247-A0C5-7FA09E21F0C9}"/>
              </a:ext>
            </a:extLst>
          </p:cNvPr>
          <p:cNvSpPr/>
          <p:nvPr/>
        </p:nvSpPr>
        <p:spPr>
          <a:xfrm>
            <a:off x="3453123" y="3464388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: esquina doblada 17">
            <a:extLst>
              <a:ext uri="{FF2B5EF4-FFF2-40B4-BE49-F238E27FC236}">
                <a16:creationId xmlns:a16="http://schemas.microsoft.com/office/drawing/2014/main" id="{FBD8B71B-15E6-431F-A7FE-C656D3E1EE5F}"/>
              </a:ext>
            </a:extLst>
          </p:cNvPr>
          <p:cNvSpPr/>
          <p:nvPr/>
        </p:nvSpPr>
        <p:spPr>
          <a:xfrm>
            <a:off x="52747" y="2717973"/>
            <a:ext cx="3970310" cy="3466719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Marcador de contenido 2">
            <a:extLst>
              <a:ext uri="{FF2B5EF4-FFF2-40B4-BE49-F238E27FC236}">
                <a16:creationId xmlns:a16="http://schemas.microsoft.com/office/drawing/2014/main" id="{58894D21-35ED-462E-9786-018015E1A1E8}"/>
              </a:ext>
            </a:extLst>
          </p:cNvPr>
          <p:cNvSpPr txBox="1">
            <a:spLocks/>
          </p:cNvSpPr>
          <p:nvPr/>
        </p:nvSpPr>
        <p:spPr>
          <a:xfrm>
            <a:off x="283075" y="1776103"/>
            <a:ext cx="1554114" cy="941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400" u="sng"/>
              <a:t>Perfet</a:t>
            </a:r>
            <a:r>
              <a:rPr lang="es-ES" sz="3600" u="sng"/>
              <a:t>:</a:t>
            </a:r>
            <a:endParaRPr lang="es-ES" sz="360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FFBBF79-CC54-4B7B-9A7A-73BC219BF09D}"/>
              </a:ext>
            </a:extLst>
          </p:cNvPr>
          <p:cNvSpPr txBox="1"/>
          <p:nvPr/>
        </p:nvSpPr>
        <p:spPr>
          <a:xfrm>
            <a:off x="52746" y="3345945"/>
            <a:ext cx="1503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/>
              <a:t>He</a:t>
            </a:r>
          </a:p>
          <a:p>
            <a:r>
              <a:rPr lang="es-ES" sz="2400"/>
              <a:t>Tu: </a:t>
            </a:r>
            <a:r>
              <a:rPr lang="es-ES" sz="2400" u="sng"/>
              <a:t>Has</a:t>
            </a:r>
          </a:p>
          <a:p>
            <a:r>
              <a:rPr lang="es-ES" sz="2400"/>
              <a:t>Ell/Ella: </a:t>
            </a:r>
            <a:r>
              <a:rPr lang="es-ES" sz="2400" u="sng"/>
              <a:t>Han</a:t>
            </a:r>
          </a:p>
          <a:p>
            <a:r>
              <a:rPr lang="es-ES" sz="2400"/>
              <a:t>Nosaltres: </a:t>
            </a:r>
            <a:r>
              <a:rPr lang="es-ES" sz="2400" u="sng"/>
              <a:t>Hem</a:t>
            </a:r>
          </a:p>
          <a:p>
            <a:r>
              <a:rPr lang="es-ES" sz="2400"/>
              <a:t>Vosaltres: </a:t>
            </a:r>
            <a:r>
              <a:rPr lang="es-ES" sz="2400" u="sng"/>
              <a:t>Heu</a:t>
            </a:r>
          </a:p>
          <a:p>
            <a:r>
              <a:rPr lang="es-ES" sz="2400"/>
              <a:t>Ells/elles: </a:t>
            </a:r>
            <a:r>
              <a:rPr lang="es-ES" sz="2400" u="sng"/>
              <a:t>Han</a:t>
            </a:r>
          </a:p>
        </p:txBody>
      </p:sp>
      <p:sp>
        <p:nvSpPr>
          <p:cNvPr id="43" name="Abrir llave 42">
            <a:extLst>
              <a:ext uri="{FF2B5EF4-FFF2-40B4-BE49-F238E27FC236}">
                <a16:creationId xmlns:a16="http://schemas.microsoft.com/office/drawing/2014/main" id="{AE0E492F-555C-4A40-8A18-BA544ACD18C0}"/>
              </a:ext>
            </a:extLst>
          </p:cNvPr>
          <p:cNvSpPr/>
          <p:nvPr/>
        </p:nvSpPr>
        <p:spPr>
          <a:xfrm rot="10800000">
            <a:off x="1437800" y="3464388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A6826C0F-7C08-4B23-A0EF-C856C15D40D0}"/>
              </a:ext>
            </a:extLst>
          </p:cNvPr>
          <p:cNvSpPr txBox="1"/>
          <p:nvPr/>
        </p:nvSpPr>
        <p:spPr>
          <a:xfrm>
            <a:off x="1150602" y="3353215"/>
            <a:ext cx="227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65" name="Marcador de contenido 2">
            <a:extLst>
              <a:ext uri="{FF2B5EF4-FFF2-40B4-BE49-F238E27FC236}">
                <a16:creationId xmlns:a16="http://schemas.microsoft.com/office/drawing/2014/main" id="{D6243955-C7DC-4F03-B2C8-DE9F2FB5C400}"/>
              </a:ext>
            </a:extLst>
          </p:cNvPr>
          <p:cNvSpPr txBox="1">
            <a:spLocks/>
          </p:cNvSpPr>
          <p:nvPr/>
        </p:nvSpPr>
        <p:spPr>
          <a:xfrm>
            <a:off x="3725866" y="2800246"/>
            <a:ext cx="3333750" cy="68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2ª conjugació (-ER/-RE):</a:t>
            </a:r>
          </a:p>
        </p:txBody>
      </p:sp>
      <p:graphicFrame>
        <p:nvGraphicFramePr>
          <p:cNvPr id="66" name="Tabla 4">
            <a:extLst>
              <a:ext uri="{FF2B5EF4-FFF2-40B4-BE49-F238E27FC236}">
                <a16:creationId xmlns:a16="http://schemas.microsoft.com/office/drawing/2014/main" id="{FC9FB751-C728-4715-BB1A-1C8618A03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66641"/>
              </p:ext>
            </p:extLst>
          </p:nvPr>
        </p:nvGraphicFramePr>
        <p:xfrm>
          <a:off x="5633608" y="3745255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Perd</a:t>
                      </a:r>
                      <a:r>
                        <a:rPr lang="es-ES" sz="2400" strike="sngStrike" baseline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Perd-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Tém</a:t>
                      </a:r>
                      <a:r>
                        <a:rPr lang="es-ES" sz="2400" strike="sngStrike" baseline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Tem-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Córr</a:t>
                      </a:r>
                      <a:r>
                        <a:rPr lang="es-ES" sz="2400" strike="sngStrike" baseline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Corr-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67" name="CuadroTexto 66">
            <a:extLst>
              <a:ext uri="{FF2B5EF4-FFF2-40B4-BE49-F238E27FC236}">
                <a16:creationId xmlns:a16="http://schemas.microsoft.com/office/drawing/2014/main" id="{AC24CF18-6FF5-426A-AA7D-981D842C220F}"/>
              </a:ext>
            </a:extLst>
          </p:cNvPr>
          <p:cNvSpPr txBox="1"/>
          <p:nvPr/>
        </p:nvSpPr>
        <p:spPr>
          <a:xfrm>
            <a:off x="7613890" y="4219706"/>
            <a:ext cx="503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/>
              <a:t>-ut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991687AC-4916-4E21-8139-E290AE0C4F3E}"/>
              </a:ext>
            </a:extLst>
          </p:cNvPr>
          <p:cNvSpPr txBox="1"/>
          <p:nvPr/>
        </p:nvSpPr>
        <p:spPr>
          <a:xfrm>
            <a:off x="7465660" y="3504756"/>
            <a:ext cx="208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/>
          </a:p>
          <a:p>
            <a:endParaRPr lang="es-ES" sz="2400"/>
          </a:p>
          <a:p>
            <a:r>
              <a:rPr lang="es-ES" sz="2400"/>
              <a:t>+</a:t>
            </a:r>
          </a:p>
          <a:p>
            <a:endParaRPr lang="es-ES" sz="2400"/>
          </a:p>
          <a:p>
            <a:endParaRPr lang="es-ES" sz="2400"/>
          </a:p>
        </p:txBody>
      </p:sp>
      <p:sp>
        <p:nvSpPr>
          <p:cNvPr id="69" name="Abrir llave 68">
            <a:extLst>
              <a:ext uri="{FF2B5EF4-FFF2-40B4-BE49-F238E27FC236}">
                <a16:creationId xmlns:a16="http://schemas.microsoft.com/office/drawing/2014/main" id="{9EAE53B0-9D23-4B67-AE8F-2C39569A533E}"/>
              </a:ext>
            </a:extLst>
          </p:cNvPr>
          <p:cNvSpPr/>
          <p:nvPr/>
        </p:nvSpPr>
        <p:spPr>
          <a:xfrm>
            <a:off x="7481113" y="3451187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Rectángulo: esquina doblada 69">
            <a:extLst>
              <a:ext uri="{FF2B5EF4-FFF2-40B4-BE49-F238E27FC236}">
                <a16:creationId xmlns:a16="http://schemas.microsoft.com/office/drawing/2014/main" id="{4984642F-F604-4465-B287-2D5BF2ECCA15}"/>
              </a:ext>
            </a:extLst>
          </p:cNvPr>
          <p:cNvSpPr/>
          <p:nvPr/>
        </p:nvSpPr>
        <p:spPr>
          <a:xfrm>
            <a:off x="4081115" y="2710704"/>
            <a:ext cx="3970310" cy="3466719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9039C090-20ED-4C17-9EBD-8AA7FE59D47C}"/>
              </a:ext>
            </a:extLst>
          </p:cNvPr>
          <p:cNvSpPr txBox="1"/>
          <p:nvPr/>
        </p:nvSpPr>
        <p:spPr>
          <a:xfrm>
            <a:off x="4096688" y="3345945"/>
            <a:ext cx="1503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/>
              <a:t>He</a:t>
            </a:r>
          </a:p>
          <a:p>
            <a:r>
              <a:rPr lang="es-ES" sz="2400"/>
              <a:t>Tu: </a:t>
            </a:r>
            <a:r>
              <a:rPr lang="es-ES" sz="2400" u="sng"/>
              <a:t>Has</a:t>
            </a:r>
          </a:p>
          <a:p>
            <a:r>
              <a:rPr lang="es-ES" sz="2400"/>
              <a:t>Ell/Ella: </a:t>
            </a:r>
            <a:r>
              <a:rPr lang="es-ES" sz="2400" u="sng"/>
              <a:t>Han</a:t>
            </a:r>
          </a:p>
          <a:p>
            <a:r>
              <a:rPr lang="es-ES" sz="2400"/>
              <a:t>Nosaltres: </a:t>
            </a:r>
            <a:r>
              <a:rPr lang="es-ES" sz="2400" u="sng"/>
              <a:t>Hem</a:t>
            </a:r>
          </a:p>
          <a:p>
            <a:r>
              <a:rPr lang="es-ES" sz="2400"/>
              <a:t>Vosaltres: </a:t>
            </a:r>
            <a:r>
              <a:rPr lang="es-ES" sz="2400" u="sng"/>
              <a:t>Heu</a:t>
            </a:r>
          </a:p>
          <a:p>
            <a:r>
              <a:rPr lang="es-ES" sz="2400"/>
              <a:t>Ells/elles: </a:t>
            </a:r>
            <a:r>
              <a:rPr lang="es-ES" sz="2400" u="sng"/>
              <a:t>Han</a:t>
            </a:r>
          </a:p>
        </p:txBody>
      </p:sp>
      <p:sp>
        <p:nvSpPr>
          <p:cNvPr id="72" name="Abrir llave 71">
            <a:extLst>
              <a:ext uri="{FF2B5EF4-FFF2-40B4-BE49-F238E27FC236}">
                <a16:creationId xmlns:a16="http://schemas.microsoft.com/office/drawing/2014/main" id="{C7F0A03E-E986-4819-A287-83F3C8A2C816}"/>
              </a:ext>
            </a:extLst>
          </p:cNvPr>
          <p:cNvSpPr/>
          <p:nvPr/>
        </p:nvSpPr>
        <p:spPr>
          <a:xfrm rot="10800000">
            <a:off x="5448805" y="3457119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D2A02606-947C-4ECC-B76A-6E462B9BB47B}"/>
              </a:ext>
            </a:extLst>
          </p:cNvPr>
          <p:cNvSpPr txBox="1"/>
          <p:nvPr/>
        </p:nvSpPr>
        <p:spPr>
          <a:xfrm>
            <a:off x="5166728" y="3360601"/>
            <a:ext cx="227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pic>
        <p:nvPicPr>
          <p:cNvPr id="74" name="Imagen 73">
            <a:extLst>
              <a:ext uri="{FF2B5EF4-FFF2-40B4-BE49-F238E27FC236}">
                <a16:creationId xmlns:a16="http://schemas.microsoft.com/office/drawing/2014/main" id="{BB00BCDF-A8A4-4A56-BF04-A12B7D615B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8093033" y="2611566"/>
            <a:ext cx="4046220" cy="212810"/>
          </a:xfrm>
          <a:prstGeom prst="rect">
            <a:avLst/>
          </a:prstGeom>
        </p:spPr>
      </p:pic>
      <p:sp>
        <p:nvSpPr>
          <p:cNvPr id="75" name="Marcador de contenido 2">
            <a:extLst>
              <a:ext uri="{FF2B5EF4-FFF2-40B4-BE49-F238E27FC236}">
                <a16:creationId xmlns:a16="http://schemas.microsoft.com/office/drawing/2014/main" id="{982144AB-E156-4118-A572-0160BA8554E3}"/>
              </a:ext>
            </a:extLst>
          </p:cNvPr>
          <p:cNvSpPr txBox="1">
            <a:spLocks/>
          </p:cNvSpPr>
          <p:nvPr/>
        </p:nvSpPr>
        <p:spPr>
          <a:xfrm>
            <a:off x="7790585" y="2800245"/>
            <a:ext cx="3333750" cy="68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3ª conjugació (-IR):</a:t>
            </a:r>
          </a:p>
        </p:txBody>
      </p:sp>
      <p:graphicFrame>
        <p:nvGraphicFramePr>
          <p:cNvPr id="76" name="Tabla 4">
            <a:extLst>
              <a:ext uri="{FF2B5EF4-FFF2-40B4-BE49-F238E27FC236}">
                <a16:creationId xmlns:a16="http://schemas.microsoft.com/office/drawing/2014/main" id="{CE7817DB-67EB-40EE-A2A5-071CE1C50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1558"/>
              </p:ext>
            </p:extLst>
          </p:nvPr>
        </p:nvGraphicFramePr>
        <p:xfrm>
          <a:off x="9647716" y="3747187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Dorm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Dorm-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Sent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Sent-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Serv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Serv-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77" name="CuadroTexto 76">
            <a:extLst>
              <a:ext uri="{FF2B5EF4-FFF2-40B4-BE49-F238E27FC236}">
                <a16:creationId xmlns:a16="http://schemas.microsoft.com/office/drawing/2014/main" id="{A51EF8E9-0E03-413F-BF91-A132B2D418B5}"/>
              </a:ext>
            </a:extLst>
          </p:cNvPr>
          <p:cNvSpPr txBox="1"/>
          <p:nvPr/>
        </p:nvSpPr>
        <p:spPr>
          <a:xfrm>
            <a:off x="11681925" y="4236148"/>
            <a:ext cx="503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/>
              <a:t>-it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B7B815DC-BE9A-4E97-AE92-A62022949213}"/>
              </a:ext>
            </a:extLst>
          </p:cNvPr>
          <p:cNvSpPr txBox="1"/>
          <p:nvPr/>
        </p:nvSpPr>
        <p:spPr>
          <a:xfrm>
            <a:off x="11520414" y="3510137"/>
            <a:ext cx="208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/>
          </a:p>
          <a:p>
            <a:endParaRPr lang="es-ES" sz="2400"/>
          </a:p>
          <a:p>
            <a:r>
              <a:rPr lang="es-ES" sz="2400"/>
              <a:t>+</a:t>
            </a:r>
          </a:p>
          <a:p>
            <a:endParaRPr lang="es-ES" sz="2400"/>
          </a:p>
          <a:p>
            <a:endParaRPr lang="es-ES" sz="2400"/>
          </a:p>
        </p:txBody>
      </p:sp>
      <p:sp>
        <p:nvSpPr>
          <p:cNvPr id="79" name="Abrir llave 78">
            <a:extLst>
              <a:ext uri="{FF2B5EF4-FFF2-40B4-BE49-F238E27FC236}">
                <a16:creationId xmlns:a16="http://schemas.microsoft.com/office/drawing/2014/main" id="{069BD028-0675-45B0-B816-2F797C91ABFB}"/>
              </a:ext>
            </a:extLst>
          </p:cNvPr>
          <p:cNvSpPr/>
          <p:nvPr/>
        </p:nvSpPr>
        <p:spPr>
          <a:xfrm>
            <a:off x="11520414" y="3457117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: esquina doblada 79">
            <a:extLst>
              <a:ext uri="{FF2B5EF4-FFF2-40B4-BE49-F238E27FC236}">
                <a16:creationId xmlns:a16="http://schemas.microsoft.com/office/drawing/2014/main" id="{9B70A322-AADC-45B3-B857-0FFAA171C9AE}"/>
              </a:ext>
            </a:extLst>
          </p:cNvPr>
          <p:cNvSpPr/>
          <p:nvPr/>
        </p:nvSpPr>
        <p:spPr>
          <a:xfrm>
            <a:off x="8145834" y="2710703"/>
            <a:ext cx="3970310" cy="3466719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0BE98D2A-6313-4B4C-A0ED-CAE18E8E2E5A}"/>
              </a:ext>
            </a:extLst>
          </p:cNvPr>
          <p:cNvSpPr txBox="1"/>
          <p:nvPr/>
        </p:nvSpPr>
        <p:spPr>
          <a:xfrm>
            <a:off x="8130681" y="3345944"/>
            <a:ext cx="1503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/>
              <a:t>He</a:t>
            </a:r>
          </a:p>
          <a:p>
            <a:r>
              <a:rPr lang="es-ES" sz="2400"/>
              <a:t>Tu: </a:t>
            </a:r>
            <a:r>
              <a:rPr lang="es-ES" sz="2400" u="sng"/>
              <a:t>Has</a:t>
            </a:r>
          </a:p>
          <a:p>
            <a:r>
              <a:rPr lang="es-ES" sz="2400"/>
              <a:t>Ell/Ella: </a:t>
            </a:r>
            <a:r>
              <a:rPr lang="es-ES" sz="2400" u="sng"/>
              <a:t>Han</a:t>
            </a:r>
          </a:p>
          <a:p>
            <a:r>
              <a:rPr lang="es-ES" sz="2400"/>
              <a:t>Nosaltres: </a:t>
            </a:r>
            <a:r>
              <a:rPr lang="es-ES" sz="2400" u="sng"/>
              <a:t>Hem</a:t>
            </a:r>
          </a:p>
          <a:p>
            <a:r>
              <a:rPr lang="es-ES" sz="2400"/>
              <a:t>Vosaltres: </a:t>
            </a:r>
            <a:r>
              <a:rPr lang="es-ES" sz="2400" u="sng"/>
              <a:t>Heu</a:t>
            </a:r>
          </a:p>
          <a:p>
            <a:r>
              <a:rPr lang="es-ES" sz="2400"/>
              <a:t>Ells/elles: </a:t>
            </a:r>
            <a:r>
              <a:rPr lang="es-ES" sz="2400" u="sng"/>
              <a:t>Han</a:t>
            </a:r>
          </a:p>
        </p:txBody>
      </p:sp>
      <p:sp>
        <p:nvSpPr>
          <p:cNvPr id="82" name="Abrir llave 81">
            <a:extLst>
              <a:ext uri="{FF2B5EF4-FFF2-40B4-BE49-F238E27FC236}">
                <a16:creationId xmlns:a16="http://schemas.microsoft.com/office/drawing/2014/main" id="{09183DDF-0600-40DC-9958-81E04CD414D5}"/>
              </a:ext>
            </a:extLst>
          </p:cNvPr>
          <p:cNvSpPr/>
          <p:nvPr/>
        </p:nvSpPr>
        <p:spPr>
          <a:xfrm rot="10800000">
            <a:off x="9481598" y="3436645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1E269409-F92D-49B6-A53F-FA82DDD40FB6}"/>
              </a:ext>
            </a:extLst>
          </p:cNvPr>
          <p:cNvSpPr txBox="1"/>
          <p:nvPr/>
        </p:nvSpPr>
        <p:spPr>
          <a:xfrm>
            <a:off x="9197611" y="3353330"/>
            <a:ext cx="227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9646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8B2C7-BAED-4328-B9C7-541E1021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9943" cy="1325563"/>
          </a:xfrm>
        </p:spPr>
        <p:txBody>
          <a:bodyPr/>
          <a:lstStyle/>
          <a:p>
            <a:r>
              <a:rPr lang="es-ES"/>
              <a:t>Terminacions verbs regulars (3/5).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47EDFE-BBB3-48AA-BC18-5FCFA767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70" y="2829149"/>
            <a:ext cx="3333750" cy="603320"/>
          </a:xfrm>
        </p:spPr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1ª conjugació (-AR):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492930B-9DDB-4925-A7E6-3CC7F74F6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75074"/>
              </p:ext>
            </p:extLst>
          </p:nvPr>
        </p:nvGraphicFramePr>
        <p:xfrm>
          <a:off x="369896" y="3757299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Ball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Ball-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Cant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Cant-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Compr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Compr-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29EA1C3-A7F5-49E3-9130-EF8991A7D85C}"/>
              </a:ext>
            </a:extLst>
          </p:cNvPr>
          <p:cNvSpPr txBox="1"/>
          <p:nvPr/>
        </p:nvSpPr>
        <p:spPr>
          <a:xfrm>
            <a:off x="2421902" y="3432468"/>
            <a:ext cx="14011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/>
              <a:t>-ava</a:t>
            </a:r>
          </a:p>
          <a:p>
            <a:r>
              <a:rPr lang="es-ES" sz="2400"/>
              <a:t>Tu: </a:t>
            </a:r>
            <a:r>
              <a:rPr lang="es-ES" sz="2400" u="sng"/>
              <a:t>-aves</a:t>
            </a:r>
          </a:p>
          <a:p>
            <a:r>
              <a:rPr lang="es-ES" sz="2400"/>
              <a:t>Ell/Ella: </a:t>
            </a:r>
            <a:r>
              <a:rPr lang="es-ES" sz="2400" u="sng"/>
              <a:t>-aven</a:t>
            </a:r>
          </a:p>
          <a:p>
            <a:r>
              <a:rPr lang="es-ES" sz="2400"/>
              <a:t>Nosaltres: </a:t>
            </a:r>
            <a:r>
              <a:rPr lang="es-ES" sz="2400" u="sng"/>
              <a:t>-àvem</a:t>
            </a:r>
          </a:p>
          <a:p>
            <a:r>
              <a:rPr lang="es-ES" sz="2400"/>
              <a:t>Vosaltres: </a:t>
            </a:r>
            <a:r>
              <a:rPr lang="es-ES" sz="2400" u="sng"/>
              <a:t>-àveu</a:t>
            </a:r>
          </a:p>
          <a:p>
            <a:r>
              <a:rPr lang="es-ES" sz="2400"/>
              <a:t>Ells/elles: </a:t>
            </a:r>
            <a:r>
              <a:rPr lang="es-ES" sz="2400" u="sng"/>
              <a:t>-aven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6DC360-D802-4243-88C5-EADC96543E70}"/>
              </a:ext>
            </a:extLst>
          </p:cNvPr>
          <p:cNvSpPr txBox="1"/>
          <p:nvPr/>
        </p:nvSpPr>
        <p:spPr>
          <a:xfrm>
            <a:off x="2239815" y="3432468"/>
            <a:ext cx="227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AA38C374-6E11-4247-A0C5-7FA09E21F0C9}"/>
              </a:ext>
            </a:extLst>
          </p:cNvPr>
          <p:cNvSpPr/>
          <p:nvPr/>
        </p:nvSpPr>
        <p:spPr>
          <a:xfrm>
            <a:off x="2239815" y="3543643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F8BB726B-0D9F-42D7-AF2D-68BED5AB0471}"/>
              </a:ext>
            </a:extLst>
          </p:cNvPr>
          <p:cNvSpPr txBox="1">
            <a:spLocks/>
          </p:cNvSpPr>
          <p:nvPr/>
        </p:nvSpPr>
        <p:spPr>
          <a:xfrm>
            <a:off x="4113505" y="2819729"/>
            <a:ext cx="3333750" cy="688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2ª conjugació (-ER/-RE):</a:t>
            </a:r>
          </a:p>
        </p:txBody>
      </p:sp>
      <p:graphicFrame>
        <p:nvGraphicFramePr>
          <p:cNvPr id="14" name="Tabla 4">
            <a:extLst>
              <a:ext uri="{FF2B5EF4-FFF2-40B4-BE49-F238E27FC236}">
                <a16:creationId xmlns:a16="http://schemas.microsoft.com/office/drawing/2014/main" id="{FA053321-BF1D-4B9B-A79A-B38CFDD10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26713"/>
              </p:ext>
            </p:extLst>
          </p:nvPr>
        </p:nvGraphicFramePr>
        <p:xfrm>
          <a:off x="4272729" y="3833295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Perd</a:t>
                      </a:r>
                      <a:r>
                        <a:rPr lang="es-ES" sz="2400" strike="sngStrike" baseline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Perd-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Tém</a:t>
                      </a:r>
                      <a:r>
                        <a:rPr lang="es-ES" sz="2400" strike="sngStrike" baseline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Tem-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Cór</a:t>
                      </a:r>
                      <a:r>
                        <a:rPr lang="es-ES" sz="2400" strike="noStrike" baseline="0"/>
                        <a:t>r</a:t>
                      </a:r>
                      <a:r>
                        <a:rPr lang="es-ES" sz="2400" strike="sngStrike" baseline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Corr-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77997626-ECF3-4CDA-B6D0-4C7CC79C9FDD}"/>
              </a:ext>
            </a:extLst>
          </p:cNvPr>
          <p:cNvSpPr txBox="1"/>
          <p:nvPr/>
        </p:nvSpPr>
        <p:spPr>
          <a:xfrm>
            <a:off x="6324736" y="3508464"/>
            <a:ext cx="1281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-</a:t>
            </a:r>
            <a:r>
              <a:rPr lang="es-ES" sz="2400" u="sng"/>
              <a:t>ia</a:t>
            </a:r>
          </a:p>
          <a:p>
            <a:r>
              <a:rPr lang="es-ES" sz="2400"/>
              <a:t>Tu: -</a:t>
            </a:r>
            <a:r>
              <a:rPr lang="es-ES" sz="2400" u="sng"/>
              <a:t>ies</a:t>
            </a:r>
          </a:p>
          <a:p>
            <a:r>
              <a:rPr lang="es-ES" sz="2400"/>
              <a:t>Ell/Ella: -</a:t>
            </a:r>
            <a:r>
              <a:rPr lang="es-ES" sz="2400" u="sng"/>
              <a:t>ia</a:t>
            </a:r>
          </a:p>
          <a:p>
            <a:r>
              <a:rPr lang="es-ES" sz="2400"/>
              <a:t>Nosaltres: </a:t>
            </a:r>
            <a:r>
              <a:rPr lang="es-ES" sz="2400" u="sng"/>
              <a:t>-íem</a:t>
            </a:r>
          </a:p>
          <a:p>
            <a:r>
              <a:rPr lang="es-ES" sz="2400"/>
              <a:t>Vosaltres: </a:t>
            </a:r>
            <a:r>
              <a:rPr lang="es-ES" sz="2400" u="sng"/>
              <a:t>-íeu</a:t>
            </a:r>
          </a:p>
          <a:p>
            <a:r>
              <a:rPr lang="es-ES" sz="2400"/>
              <a:t>Ells/elles: </a:t>
            </a:r>
            <a:r>
              <a:rPr lang="es-ES" sz="2400" u="sng"/>
              <a:t>-ien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A19C882-2BA6-4C70-920B-EF1DCA3CC9C9}"/>
              </a:ext>
            </a:extLst>
          </p:cNvPr>
          <p:cNvSpPr txBox="1"/>
          <p:nvPr/>
        </p:nvSpPr>
        <p:spPr>
          <a:xfrm>
            <a:off x="6142648" y="3508464"/>
            <a:ext cx="284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7FFA88F1-5622-4E77-8662-357A8D40DDAF}"/>
              </a:ext>
            </a:extLst>
          </p:cNvPr>
          <p:cNvSpPr/>
          <p:nvPr/>
        </p:nvSpPr>
        <p:spPr>
          <a:xfrm>
            <a:off x="6142648" y="3619639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01FABBF8-D379-4E49-A02C-192723B0FA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169871" y="2668742"/>
            <a:ext cx="3699120" cy="170865"/>
          </a:xfrm>
          <a:prstGeom prst="rect">
            <a:avLst/>
          </a:prstGeom>
        </p:spPr>
      </p:pic>
      <p:sp>
        <p:nvSpPr>
          <p:cNvPr id="18" name="Rectángulo: esquina doblada 17">
            <a:extLst>
              <a:ext uri="{FF2B5EF4-FFF2-40B4-BE49-F238E27FC236}">
                <a16:creationId xmlns:a16="http://schemas.microsoft.com/office/drawing/2014/main" id="{FBD8B71B-15E6-431F-A7FE-C656D3E1EE5F}"/>
              </a:ext>
            </a:extLst>
          </p:cNvPr>
          <p:cNvSpPr/>
          <p:nvPr/>
        </p:nvSpPr>
        <p:spPr>
          <a:xfrm>
            <a:off x="206389" y="2743733"/>
            <a:ext cx="3653469" cy="3466719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7C995D7E-B2A1-4F05-8085-E5E49D2BD5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4122638" y="2668742"/>
            <a:ext cx="3758004" cy="170865"/>
          </a:xfrm>
          <a:prstGeom prst="rect">
            <a:avLst/>
          </a:prstGeom>
        </p:spPr>
      </p:pic>
      <p:sp>
        <p:nvSpPr>
          <p:cNvPr id="20" name="Rectángulo: esquina doblada 19">
            <a:extLst>
              <a:ext uri="{FF2B5EF4-FFF2-40B4-BE49-F238E27FC236}">
                <a16:creationId xmlns:a16="http://schemas.microsoft.com/office/drawing/2014/main" id="{D48E8DD1-9845-42B9-B947-1C43B1B07B33}"/>
              </a:ext>
            </a:extLst>
          </p:cNvPr>
          <p:cNvSpPr/>
          <p:nvPr/>
        </p:nvSpPr>
        <p:spPr>
          <a:xfrm>
            <a:off x="4179544" y="2754177"/>
            <a:ext cx="3666102" cy="3466717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7" name="Tabla 4">
            <a:extLst>
              <a:ext uri="{FF2B5EF4-FFF2-40B4-BE49-F238E27FC236}">
                <a16:creationId xmlns:a16="http://schemas.microsoft.com/office/drawing/2014/main" id="{F71ED936-0DB1-4AD1-8C3E-04ACF065A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3728"/>
              </p:ext>
            </p:extLst>
          </p:nvPr>
        </p:nvGraphicFramePr>
        <p:xfrm>
          <a:off x="8293090" y="3748718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Dorm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Dorm-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Sent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Sent-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Serv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Serv-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29" name="CuadroTexto 28">
            <a:extLst>
              <a:ext uri="{FF2B5EF4-FFF2-40B4-BE49-F238E27FC236}">
                <a16:creationId xmlns:a16="http://schemas.microsoft.com/office/drawing/2014/main" id="{288723A5-9005-4FAC-A8DB-6905A302DC01}"/>
              </a:ext>
            </a:extLst>
          </p:cNvPr>
          <p:cNvSpPr txBox="1"/>
          <p:nvPr/>
        </p:nvSpPr>
        <p:spPr>
          <a:xfrm>
            <a:off x="10164695" y="3362011"/>
            <a:ext cx="284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B26A7723-0DFC-4E10-A07B-D818AB4333FF}"/>
              </a:ext>
            </a:extLst>
          </p:cNvPr>
          <p:cNvSpPr/>
          <p:nvPr/>
        </p:nvSpPr>
        <p:spPr>
          <a:xfrm>
            <a:off x="10163009" y="3489843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E348253C-D8B5-4261-A50C-A03ABF8E00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8129286" y="2649717"/>
            <a:ext cx="3758003" cy="170865"/>
          </a:xfrm>
          <a:prstGeom prst="rect">
            <a:avLst/>
          </a:prstGeom>
        </p:spPr>
      </p:pic>
      <p:sp>
        <p:nvSpPr>
          <p:cNvPr id="32" name="Rectángulo: esquina doblada 31">
            <a:extLst>
              <a:ext uri="{FF2B5EF4-FFF2-40B4-BE49-F238E27FC236}">
                <a16:creationId xmlns:a16="http://schemas.microsoft.com/office/drawing/2014/main" id="{D6D3B8D5-192B-4696-8EC6-D5177E21533B}"/>
              </a:ext>
            </a:extLst>
          </p:cNvPr>
          <p:cNvSpPr/>
          <p:nvPr/>
        </p:nvSpPr>
        <p:spPr>
          <a:xfrm>
            <a:off x="8164284" y="2735153"/>
            <a:ext cx="3666102" cy="3466717"/>
          </a:xfrm>
          <a:prstGeom prst="foldedCorner">
            <a:avLst>
              <a:gd name="adj" fmla="val 1715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21CA9453-869E-4A8A-9020-01DC6A08823C}"/>
              </a:ext>
            </a:extLst>
          </p:cNvPr>
          <p:cNvSpPr txBox="1">
            <a:spLocks/>
          </p:cNvSpPr>
          <p:nvPr/>
        </p:nvSpPr>
        <p:spPr>
          <a:xfrm>
            <a:off x="8129287" y="2820567"/>
            <a:ext cx="3333750" cy="679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3ª conjugació (-IR):</a:t>
            </a:r>
          </a:p>
        </p:txBody>
      </p:sp>
      <p:sp>
        <p:nvSpPr>
          <p:cNvPr id="25" name="Marcador de contenido 2">
            <a:extLst>
              <a:ext uri="{FF2B5EF4-FFF2-40B4-BE49-F238E27FC236}">
                <a16:creationId xmlns:a16="http://schemas.microsoft.com/office/drawing/2014/main" id="{58894D21-35ED-462E-9786-018015E1A1E8}"/>
              </a:ext>
            </a:extLst>
          </p:cNvPr>
          <p:cNvSpPr txBox="1">
            <a:spLocks/>
          </p:cNvSpPr>
          <p:nvPr/>
        </p:nvSpPr>
        <p:spPr>
          <a:xfrm>
            <a:off x="283075" y="1776103"/>
            <a:ext cx="1554114" cy="941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400" u="sng"/>
              <a:t>Imperfet</a:t>
            </a:r>
            <a:r>
              <a:rPr lang="es-ES" sz="3600" u="sng"/>
              <a:t>:</a:t>
            </a:r>
            <a:endParaRPr lang="es-ES" sz="360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A4CC4D9-FCAF-4F50-8BA3-E6BA46F4C627}"/>
              </a:ext>
            </a:extLst>
          </p:cNvPr>
          <p:cNvSpPr txBox="1"/>
          <p:nvPr/>
        </p:nvSpPr>
        <p:spPr>
          <a:xfrm>
            <a:off x="10375433" y="3383689"/>
            <a:ext cx="1281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-</a:t>
            </a:r>
            <a:r>
              <a:rPr lang="es-ES" sz="2400" u="sng"/>
              <a:t>ia</a:t>
            </a:r>
          </a:p>
          <a:p>
            <a:r>
              <a:rPr lang="es-ES" sz="2400"/>
              <a:t>Tu: -</a:t>
            </a:r>
            <a:r>
              <a:rPr lang="es-ES" sz="2400" u="sng"/>
              <a:t>ies</a:t>
            </a:r>
          </a:p>
          <a:p>
            <a:r>
              <a:rPr lang="es-ES" sz="2400"/>
              <a:t>Ell/Ella: -</a:t>
            </a:r>
            <a:r>
              <a:rPr lang="es-ES" sz="2400" u="sng"/>
              <a:t>ia</a:t>
            </a:r>
          </a:p>
          <a:p>
            <a:r>
              <a:rPr lang="es-ES" sz="2400"/>
              <a:t>Nosaltres: </a:t>
            </a:r>
            <a:r>
              <a:rPr lang="es-ES" sz="2400" u="sng"/>
              <a:t>-íem</a:t>
            </a:r>
          </a:p>
          <a:p>
            <a:r>
              <a:rPr lang="es-ES" sz="2400"/>
              <a:t>Vosaltres: </a:t>
            </a:r>
            <a:r>
              <a:rPr lang="es-ES" sz="2400" u="sng"/>
              <a:t>-íeu</a:t>
            </a:r>
          </a:p>
          <a:p>
            <a:r>
              <a:rPr lang="es-ES" sz="2400"/>
              <a:t>Ells/elles: </a:t>
            </a:r>
            <a:r>
              <a:rPr lang="es-ES" sz="2400" u="sng"/>
              <a:t>-ien</a:t>
            </a:r>
          </a:p>
        </p:txBody>
      </p:sp>
      <p:sp>
        <p:nvSpPr>
          <p:cNvPr id="5" name="Es igual a 4">
            <a:extLst>
              <a:ext uri="{FF2B5EF4-FFF2-40B4-BE49-F238E27FC236}">
                <a16:creationId xmlns:a16="http://schemas.microsoft.com/office/drawing/2014/main" id="{D6DEB451-EB99-4A6D-B7F2-7B5AFE2A51F0}"/>
              </a:ext>
            </a:extLst>
          </p:cNvPr>
          <p:cNvSpPr/>
          <p:nvPr/>
        </p:nvSpPr>
        <p:spPr>
          <a:xfrm>
            <a:off x="7862164" y="4219662"/>
            <a:ext cx="270829" cy="251670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8B2C7-BAED-4328-B9C7-541E1021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9943" cy="1325563"/>
          </a:xfrm>
        </p:spPr>
        <p:txBody>
          <a:bodyPr/>
          <a:lstStyle/>
          <a:p>
            <a:r>
              <a:rPr lang="es-ES"/>
              <a:t>Terminacions verbs regulars (4/5).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47EDFE-BBB3-48AA-BC18-5FCFA767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70" y="2829149"/>
            <a:ext cx="3333750" cy="603320"/>
          </a:xfrm>
        </p:spPr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1ª conjugació (-AR):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492930B-9DDB-4925-A7E6-3CC7F74F6736}"/>
              </a:ext>
            </a:extLst>
          </p:cNvPr>
          <p:cNvGraphicFramePr>
            <a:graphicFrameLocks noGrp="1"/>
          </p:cNvGraphicFramePr>
          <p:nvPr/>
        </p:nvGraphicFramePr>
        <p:xfrm>
          <a:off x="369896" y="3757299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Ball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Ball-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Cant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Cant-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Compr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Compr-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29EA1C3-A7F5-49E3-9130-EF8991A7D85C}"/>
              </a:ext>
            </a:extLst>
          </p:cNvPr>
          <p:cNvSpPr txBox="1"/>
          <p:nvPr/>
        </p:nvSpPr>
        <p:spPr>
          <a:xfrm>
            <a:off x="2421902" y="3432468"/>
            <a:ext cx="14011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/>
              <a:t>-í</a:t>
            </a:r>
          </a:p>
          <a:p>
            <a:r>
              <a:rPr lang="es-ES" sz="2400"/>
              <a:t>Tu: </a:t>
            </a:r>
            <a:r>
              <a:rPr lang="es-ES" sz="2400" u="sng"/>
              <a:t>-ares</a:t>
            </a:r>
          </a:p>
          <a:p>
            <a:r>
              <a:rPr lang="es-ES" sz="2400"/>
              <a:t>Ell/Ella: </a:t>
            </a:r>
            <a:r>
              <a:rPr lang="es-ES" sz="2400" u="sng"/>
              <a:t>-à</a:t>
            </a:r>
          </a:p>
          <a:p>
            <a:r>
              <a:rPr lang="es-ES" sz="2400"/>
              <a:t>Nosaltres: </a:t>
            </a:r>
            <a:r>
              <a:rPr lang="es-ES" sz="2400" u="sng"/>
              <a:t>-àrem</a:t>
            </a:r>
          </a:p>
          <a:p>
            <a:r>
              <a:rPr lang="es-ES" sz="2400"/>
              <a:t>Vosaltres: </a:t>
            </a:r>
            <a:r>
              <a:rPr lang="es-ES" sz="2400" u="sng"/>
              <a:t>-àreu</a:t>
            </a:r>
          </a:p>
          <a:p>
            <a:r>
              <a:rPr lang="es-ES" sz="2400"/>
              <a:t>Ells/elles: </a:t>
            </a:r>
            <a:r>
              <a:rPr lang="es-ES" sz="2400" u="sng"/>
              <a:t>-aren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6DC360-D802-4243-88C5-EADC96543E70}"/>
              </a:ext>
            </a:extLst>
          </p:cNvPr>
          <p:cNvSpPr txBox="1"/>
          <p:nvPr/>
        </p:nvSpPr>
        <p:spPr>
          <a:xfrm>
            <a:off x="2239815" y="3432468"/>
            <a:ext cx="227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AA38C374-6E11-4247-A0C5-7FA09E21F0C9}"/>
              </a:ext>
            </a:extLst>
          </p:cNvPr>
          <p:cNvSpPr/>
          <p:nvPr/>
        </p:nvSpPr>
        <p:spPr>
          <a:xfrm>
            <a:off x="2239815" y="3543643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F8BB726B-0D9F-42D7-AF2D-68BED5AB0471}"/>
              </a:ext>
            </a:extLst>
          </p:cNvPr>
          <p:cNvSpPr txBox="1">
            <a:spLocks/>
          </p:cNvSpPr>
          <p:nvPr/>
        </p:nvSpPr>
        <p:spPr>
          <a:xfrm>
            <a:off x="4113505" y="2819729"/>
            <a:ext cx="3333750" cy="688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2ª conjugació (-ER/-RE):</a:t>
            </a:r>
          </a:p>
        </p:txBody>
      </p:sp>
      <p:graphicFrame>
        <p:nvGraphicFramePr>
          <p:cNvPr id="14" name="Tabla 4">
            <a:extLst>
              <a:ext uri="{FF2B5EF4-FFF2-40B4-BE49-F238E27FC236}">
                <a16:creationId xmlns:a16="http://schemas.microsoft.com/office/drawing/2014/main" id="{FA053321-BF1D-4B9B-A79A-B38CFDD10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61330"/>
              </p:ext>
            </p:extLst>
          </p:nvPr>
        </p:nvGraphicFramePr>
        <p:xfrm>
          <a:off x="4272729" y="3833295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Perd</a:t>
                      </a:r>
                      <a:r>
                        <a:rPr lang="es-ES" sz="2400" strike="sngStrike" baseline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Perd-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Tém</a:t>
                      </a:r>
                      <a:r>
                        <a:rPr lang="es-ES" sz="2400" strike="sngStrike" baseline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Tem-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Cór</a:t>
                      </a:r>
                      <a:r>
                        <a:rPr lang="es-ES" sz="2400" strike="noStrike" baseline="0"/>
                        <a:t>r</a:t>
                      </a:r>
                      <a:r>
                        <a:rPr lang="es-ES" sz="2400" strike="sngStrike" baseline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Corr-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77997626-ECF3-4CDA-B6D0-4C7CC79C9FDD}"/>
              </a:ext>
            </a:extLst>
          </p:cNvPr>
          <p:cNvSpPr txBox="1"/>
          <p:nvPr/>
        </p:nvSpPr>
        <p:spPr>
          <a:xfrm>
            <a:off x="6324736" y="3508464"/>
            <a:ext cx="1577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-</a:t>
            </a:r>
            <a:r>
              <a:rPr lang="es-ES" sz="2400" u="sng"/>
              <a:t>í</a:t>
            </a:r>
          </a:p>
          <a:p>
            <a:r>
              <a:rPr lang="es-ES" sz="2400"/>
              <a:t>Tu: -</a:t>
            </a:r>
            <a:r>
              <a:rPr lang="es-ES" sz="2400" u="sng"/>
              <a:t>eres</a:t>
            </a:r>
          </a:p>
          <a:p>
            <a:r>
              <a:rPr lang="es-ES" sz="2400"/>
              <a:t>Ell/Ella: -</a:t>
            </a:r>
            <a:r>
              <a:rPr lang="es-ES" sz="2400" u="sng"/>
              <a:t>é</a:t>
            </a:r>
          </a:p>
          <a:p>
            <a:r>
              <a:rPr lang="es-ES" sz="2400"/>
              <a:t>Nosaltres: </a:t>
            </a:r>
            <a:r>
              <a:rPr lang="es-ES" sz="2400" u="sng"/>
              <a:t>-érem</a:t>
            </a:r>
          </a:p>
          <a:p>
            <a:r>
              <a:rPr lang="es-ES" sz="2400"/>
              <a:t>Vosaltres: </a:t>
            </a:r>
            <a:r>
              <a:rPr lang="es-ES" sz="2400" u="sng"/>
              <a:t>-éreu</a:t>
            </a:r>
          </a:p>
          <a:p>
            <a:r>
              <a:rPr lang="es-ES" sz="2400"/>
              <a:t>Ells/elles: </a:t>
            </a:r>
            <a:r>
              <a:rPr lang="es-ES" sz="2400" u="sng"/>
              <a:t>-eren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A19C882-2BA6-4C70-920B-EF1DCA3CC9C9}"/>
              </a:ext>
            </a:extLst>
          </p:cNvPr>
          <p:cNvSpPr txBox="1"/>
          <p:nvPr/>
        </p:nvSpPr>
        <p:spPr>
          <a:xfrm>
            <a:off x="6142648" y="3508464"/>
            <a:ext cx="284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7FFA88F1-5622-4E77-8662-357A8D40DDAF}"/>
              </a:ext>
            </a:extLst>
          </p:cNvPr>
          <p:cNvSpPr/>
          <p:nvPr/>
        </p:nvSpPr>
        <p:spPr>
          <a:xfrm>
            <a:off x="6142648" y="3619639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01FABBF8-D379-4E49-A02C-192723B0FA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169871" y="2668742"/>
            <a:ext cx="3699120" cy="170865"/>
          </a:xfrm>
          <a:prstGeom prst="rect">
            <a:avLst/>
          </a:prstGeom>
        </p:spPr>
      </p:pic>
      <p:sp>
        <p:nvSpPr>
          <p:cNvPr id="18" name="Rectángulo: esquina doblada 17">
            <a:extLst>
              <a:ext uri="{FF2B5EF4-FFF2-40B4-BE49-F238E27FC236}">
                <a16:creationId xmlns:a16="http://schemas.microsoft.com/office/drawing/2014/main" id="{FBD8B71B-15E6-431F-A7FE-C656D3E1EE5F}"/>
              </a:ext>
            </a:extLst>
          </p:cNvPr>
          <p:cNvSpPr/>
          <p:nvPr/>
        </p:nvSpPr>
        <p:spPr>
          <a:xfrm>
            <a:off x="206389" y="2743733"/>
            <a:ext cx="3653469" cy="3466719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7C995D7E-B2A1-4F05-8085-E5E49D2BD5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4122638" y="2668742"/>
            <a:ext cx="3758004" cy="170865"/>
          </a:xfrm>
          <a:prstGeom prst="rect">
            <a:avLst/>
          </a:prstGeom>
        </p:spPr>
      </p:pic>
      <p:sp>
        <p:nvSpPr>
          <p:cNvPr id="20" name="Rectángulo: esquina doblada 19">
            <a:extLst>
              <a:ext uri="{FF2B5EF4-FFF2-40B4-BE49-F238E27FC236}">
                <a16:creationId xmlns:a16="http://schemas.microsoft.com/office/drawing/2014/main" id="{D48E8DD1-9845-42B9-B947-1C43B1B07B33}"/>
              </a:ext>
            </a:extLst>
          </p:cNvPr>
          <p:cNvSpPr/>
          <p:nvPr/>
        </p:nvSpPr>
        <p:spPr>
          <a:xfrm>
            <a:off x="4179544" y="2754177"/>
            <a:ext cx="3666102" cy="3466717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7" name="Tabla 4">
            <a:extLst>
              <a:ext uri="{FF2B5EF4-FFF2-40B4-BE49-F238E27FC236}">
                <a16:creationId xmlns:a16="http://schemas.microsoft.com/office/drawing/2014/main" id="{F71ED936-0DB1-4AD1-8C3E-04ACF065AB62}"/>
              </a:ext>
            </a:extLst>
          </p:cNvPr>
          <p:cNvGraphicFramePr>
            <a:graphicFrameLocks noGrp="1"/>
          </p:cNvGraphicFramePr>
          <p:nvPr/>
        </p:nvGraphicFramePr>
        <p:xfrm>
          <a:off x="8293090" y="3748718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Dorm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Dorm-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Sent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Sent-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Serv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Serv-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29" name="CuadroTexto 28">
            <a:extLst>
              <a:ext uri="{FF2B5EF4-FFF2-40B4-BE49-F238E27FC236}">
                <a16:creationId xmlns:a16="http://schemas.microsoft.com/office/drawing/2014/main" id="{288723A5-9005-4FAC-A8DB-6905A302DC01}"/>
              </a:ext>
            </a:extLst>
          </p:cNvPr>
          <p:cNvSpPr txBox="1"/>
          <p:nvPr/>
        </p:nvSpPr>
        <p:spPr>
          <a:xfrm>
            <a:off x="10164695" y="3362011"/>
            <a:ext cx="284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B26A7723-0DFC-4E10-A07B-D818AB4333FF}"/>
              </a:ext>
            </a:extLst>
          </p:cNvPr>
          <p:cNvSpPr/>
          <p:nvPr/>
        </p:nvSpPr>
        <p:spPr>
          <a:xfrm>
            <a:off x="10163009" y="3489843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E348253C-D8B5-4261-A50C-A03ABF8E00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8129286" y="2649717"/>
            <a:ext cx="3758003" cy="170865"/>
          </a:xfrm>
          <a:prstGeom prst="rect">
            <a:avLst/>
          </a:prstGeom>
        </p:spPr>
      </p:pic>
      <p:sp>
        <p:nvSpPr>
          <p:cNvPr id="32" name="Rectángulo: esquina doblada 31">
            <a:extLst>
              <a:ext uri="{FF2B5EF4-FFF2-40B4-BE49-F238E27FC236}">
                <a16:creationId xmlns:a16="http://schemas.microsoft.com/office/drawing/2014/main" id="{D6D3B8D5-192B-4696-8EC6-D5177E21533B}"/>
              </a:ext>
            </a:extLst>
          </p:cNvPr>
          <p:cNvSpPr/>
          <p:nvPr/>
        </p:nvSpPr>
        <p:spPr>
          <a:xfrm>
            <a:off x="8164284" y="2735153"/>
            <a:ext cx="3666102" cy="3466717"/>
          </a:xfrm>
          <a:prstGeom prst="foldedCorner">
            <a:avLst>
              <a:gd name="adj" fmla="val 1715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21CA9453-869E-4A8A-9020-01DC6A08823C}"/>
              </a:ext>
            </a:extLst>
          </p:cNvPr>
          <p:cNvSpPr txBox="1">
            <a:spLocks/>
          </p:cNvSpPr>
          <p:nvPr/>
        </p:nvSpPr>
        <p:spPr>
          <a:xfrm>
            <a:off x="8129287" y="2820567"/>
            <a:ext cx="3333750" cy="679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3ª conjugació (-IR):</a:t>
            </a:r>
          </a:p>
        </p:txBody>
      </p:sp>
      <p:sp>
        <p:nvSpPr>
          <p:cNvPr id="25" name="Marcador de contenido 2">
            <a:extLst>
              <a:ext uri="{FF2B5EF4-FFF2-40B4-BE49-F238E27FC236}">
                <a16:creationId xmlns:a16="http://schemas.microsoft.com/office/drawing/2014/main" id="{58894D21-35ED-462E-9786-018015E1A1E8}"/>
              </a:ext>
            </a:extLst>
          </p:cNvPr>
          <p:cNvSpPr txBox="1">
            <a:spLocks/>
          </p:cNvSpPr>
          <p:nvPr/>
        </p:nvSpPr>
        <p:spPr>
          <a:xfrm>
            <a:off x="283075" y="1776103"/>
            <a:ext cx="2669850" cy="941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400" u="sng"/>
              <a:t>Passat simple</a:t>
            </a:r>
            <a:r>
              <a:rPr lang="es-ES" sz="3600" u="sng"/>
              <a:t>:</a:t>
            </a:r>
            <a:endParaRPr lang="es-ES" sz="360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A4CC4D9-FCAF-4F50-8BA3-E6BA46F4C627}"/>
              </a:ext>
            </a:extLst>
          </p:cNvPr>
          <p:cNvSpPr txBox="1"/>
          <p:nvPr/>
        </p:nvSpPr>
        <p:spPr>
          <a:xfrm>
            <a:off x="10375433" y="3383689"/>
            <a:ext cx="1489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-</a:t>
            </a:r>
            <a:r>
              <a:rPr lang="es-ES" sz="2400" u="sng"/>
              <a:t>í</a:t>
            </a:r>
          </a:p>
          <a:p>
            <a:r>
              <a:rPr lang="es-ES" sz="2400"/>
              <a:t>Tu: -</a:t>
            </a:r>
            <a:r>
              <a:rPr lang="es-ES" sz="2400" u="sng"/>
              <a:t>ires</a:t>
            </a:r>
          </a:p>
          <a:p>
            <a:r>
              <a:rPr lang="es-ES" sz="2400"/>
              <a:t>Ell/Ella: -</a:t>
            </a:r>
            <a:r>
              <a:rPr lang="es-ES" sz="2400" u="sng"/>
              <a:t>í</a:t>
            </a:r>
          </a:p>
          <a:p>
            <a:r>
              <a:rPr lang="es-ES" sz="2400"/>
              <a:t>Nosaltres: </a:t>
            </a:r>
            <a:r>
              <a:rPr lang="es-ES" sz="2400" u="sng"/>
              <a:t>-írem</a:t>
            </a:r>
          </a:p>
          <a:p>
            <a:r>
              <a:rPr lang="es-ES" sz="2400"/>
              <a:t>Vosaltres: </a:t>
            </a:r>
            <a:r>
              <a:rPr lang="es-ES" sz="2400" u="sng"/>
              <a:t>-íreu</a:t>
            </a:r>
          </a:p>
          <a:p>
            <a:r>
              <a:rPr lang="es-ES" sz="2400"/>
              <a:t>Ells/elles: </a:t>
            </a:r>
            <a:r>
              <a:rPr lang="es-ES" sz="2400" u="sng"/>
              <a:t>-iren</a:t>
            </a:r>
          </a:p>
        </p:txBody>
      </p:sp>
    </p:spTree>
    <p:extLst>
      <p:ext uri="{BB962C8B-B14F-4D97-AF65-F5344CB8AC3E}">
        <p14:creationId xmlns:p14="http://schemas.microsoft.com/office/powerpoint/2010/main" val="250833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n 25">
            <a:extLst>
              <a:ext uri="{FF2B5EF4-FFF2-40B4-BE49-F238E27FC236}">
                <a16:creationId xmlns:a16="http://schemas.microsoft.com/office/drawing/2014/main" id="{C8DCC7F5-38D1-4097-9D2D-6DF69B3E0F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-54" y="2618836"/>
            <a:ext cx="4112147" cy="21281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5CD4744C-C30C-445B-8EED-297ED798F9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4028314" y="2611567"/>
            <a:ext cx="4112147" cy="21281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98B2C7-BAED-4328-B9C7-541E1021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es-ES"/>
              <a:t>Terminacions verbs regulars (5/5).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47EDFE-BBB3-48AA-BC18-5FCFA767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2502" y="2807515"/>
            <a:ext cx="3333750" cy="681799"/>
          </a:xfrm>
        </p:spPr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1ª conjugació (-AR):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492930B-9DDB-4925-A7E6-3CC7F74F6736}"/>
              </a:ext>
            </a:extLst>
          </p:cNvPr>
          <p:cNvGraphicFramePr>
            <a:graphicFrameLocks noGrp="1"/>
          </p:cNvGraphicFramePr>
          <p:nvPr/>
        </p:nvGraphicFramePr>
        <p:xfrm>
          <a:off x="1615655" y="3759795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Ball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Ball-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Cant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Cant-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Compr</a:t>
                      </a:r>
                      <a:r>
                        <a:rPr lang="es-ES" sz="2400" strike="sngStrike" baseline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Compr-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29EA1C3-A7F5-49E3-9130-EF8991A7D85C}"/>
              </a:ext>
            </a:extLst>
          </p:cNvPr>
          <p:cNvSpPr txBox="1"/>
          <p:nvPr/>
        </p:nvSpPr>
        <p:spPr>
          <a:xfrm>
            <a:off x="3619893" y="4256072"/>
            <a:ext cx="513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/>
              <a:t>-ar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6DC360-D802-4243-88C5-EADC96543E70}"/>
              </a:ext>
            </a:extLst>
          </p:cNvPr>
          <p:cNvSpPr txBox="1"/>
          <p:nvPr/>
        </p:nvSpPr>
        <p:spPr>
          <a:xfrm>
            <a:off x="3440998" y="3524679"/>
            <a:ext cx="208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/>
          </a:p>
          <a:p>
            <a:endParaRPr lang="es-ES" sz="2400"/>
          </a:p>
          <a:p>
            <a:r>
              <a:rPr lang="es-ES" sz="2400"/>
              <a:t>+</a:t>
            </a:r>
          </a:p>
          <a:p>
            <a:endParaRPr lang="es-ES" sz="2400"/>
          </a:p>
          <a:p>
            <a:endParaRPr lang="es-ES" sz="2400"/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AA38C374-6E11-4247-A0C5-7FA09E21F0C9}"/>
              </a:ext>
            </a:extLst>
          </p:cNvPr>
          <p:cNvSpPr/>
          <p:nvPr/>
        </p:nvSpPr>
        <p:spPr>
          <a:xfrm>
            <a:off x="3453123" y="3464388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: esquina doblada 17">
            <a:extLst>
              <a:ext uri="{FF2B5EF4-FFF2-40B4-BE49-F238E27FC236}">
                <a16:creationId xmlns:a16="http://schemas.microsoft.com/office/drawing/2014/main" id="{FBD8B71B-15E6-431F-A7FE-C656D3E1EE5F}"/>
              </a:ext>
            </a:extLst>
          </p:cNvPr>
          <p:cNvSpPr/>
          <p:nvPr/>
        </p:nvSpPr>
        <p:spPr>
          <a:xfrm>
            <a:off x="52747" y="2717973"/>
            <a:ext cx="3970310" cy="3466719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Marcador de contenido 2">
            <a:extLst>
              <a:ext uri="{FF2B5EF4-FFF2-40B4-BE49-F238E27FC236}">
                <a16:creationId xmlns:a16="http://schemas.microsoft.com/office/drawing/2014/main" id="{58894D21-35ED-462E-9786-018015E1A1E8}"/>
              </a:ext>
            </a:extLst>
          </p:cNvPr>
          <p:cNvSpPr txBox="1">
            <a:spLocks/>
          </p:cNvSpPr>
          <p:nvPr/>
        </p:nvSpPr>
        <p:spPr>
          <a:xfrm>
            <a:off x="283075" y="1776103"/>
            <a:ext cx="2602738" cy="941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400" u="sng"/>
              <a:t>Passat perifràstic</a:t>
            </a:r>
            <a:r>
              <a:rPr lang="es-ES" sz="3600" u="sng"/>
              <a:t>:</a:t>
            </a:r>
            <a:endParaRPr lang="es-ES" sz="360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FFBBF79-CC54-4B7B-9A7A-73BC219BF09D}"/>
              </a:ext>
            </a:extLst>
          </p:cNvPr>
          <p:cNvSpPr txBox="1"/>
          <p:nvPr/>
        </p:nvSpPr>
        <p:spPr>
          <a:xfrm>
            <a:off x="52746" y="3345945"/>
            <a:ext cx="1503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/>
              <a:t>Vaig</a:t>
            </a:r>
          </a:p>
          <a:p>
            <a:r>
              <a:rPr lang="es-ES" sz="2400"/>
              <a:t>Tu: </a:t>
            </a:r>
            <a:r>
              <a:rPr lang="es-ES" sz="2400" u="sng"/>
              <a:t>Vas</a:t>
            </a:r>
          </a:p>
          <a:p>
            <a:r>
              <a:rPr lang="es-ES" sz="2400"/>
              <a:t>Ell/Ella: </a:t>
            </a:r>
            <a:r>
              <a:rPr lang="es-ES" sz="2400" u="sng"/>
              <a:t>Va</a:t>
            </a:r>
          </a:p>
          <a:p>
            <a:r>
              <a:rPr lang="es-ES" sz="2400"/>
              <a:t>Nosaltres: </a:t>
            </a:r>
            <a:r>
              <a:rPr lang="es-ES" sz="2400" u="sng"/>
              <a:t>Vam</a:t>
            </a:r>
          </a:p>
          <a:p>
            <a:r>
              <a:rPr lang="es-ES" sz="2400"/>
              <a:t>Vosaltres: </a:t>
            </a:r>
            <a:r>
              <a:rPr lang="es-ES" sz="2400" u="sng"/>
              <a:t>Vau</a:t>
            </a:r>
          </a:p>
          <a:p>
            <a:r>
              <a:rPr lang="es-ES" sz="2400"/>
              <a:t>Ells/elles: </a:t>
            </a:r>
            <a:r>
              <a:rPr lang="es-ES" sz="2400" u="sng"/>
              <a:t>Van</a:t>
            </a:r>
          </a:p>
        </p:txBody>
      </p:sp>
      <p:sp>
        <p:nvSpPr>
          <p:cNvPr id="43" name="Abrir llave 42">
            <a:extLst>
              <a:ext uri="{FF2B5EF4-FFF2-40B4-BE49-F238E27FC236}">
                <a16:creationId xmlns:a16="http://schemas.microsoft.com/office/drawing/2014/main" id="{AE0E492F-555C-4A40-8A18-BA544ACD18C0}"/>
              </a:ext>
            </a:extLst>
          </p:cNvPr>
          <p:cNvSpPr/>
          <p:nvPr/>
        </p:nvSpPr>
        <p:spPr>
          <a:xfrm rot="10800000">
            <a:off x="1437800" y="3464388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A6826C0F-7C08-4B23-A0EF-C856C15D40D0}"/>
              </a:ext>
            </a:extLst>
          </p:cNvPr>
          <p:cNvSpPr txBox="1"/>
          <p:nvPr/>
        </p:nvSpPr>
        <p:spPr>
          <a:xfrm>
            <a:off x="1150602" y="3353215"/>
            <a:ext cx="227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65" name="Marcador de contenido 2">
            <a:extLst>
              <a:ext uri="{FF2B5EF4-FFF2-40B4-BE49-F238E27FC236}">
                <a16:creationId xmlns:a16="http://schemas.microsoft.com/office/drawing/2014/main" id="{D6243955-C7DC-4F03-B2C8-DE9F2FB5C400}"/>
              </a:ext>
            </a:extLst>
          </p:cNvPr>
          <p:cNvSpPr txBox="1">
            <a:spLocks/>
          </p:cNvSpPr>
          <p:nvPr/>
        </p:nvSpPr>
        <p:spPr>
          <a:xfrm>
            <a:off x="3725866" y="2800246"/>
            <a:ext cx="3333750" cy="68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2ª conjugació (-ER/-RE):</a:t>
            </a:r>
          </a:p>
        </p:txBody>
      </p:sp>
      <p:graphicFrame>
        <p:nvGraphicFramePr>
          <p:cNvPr id="66" name="Tabla 4">
            <a:extLst>
              <a:ext uri="{FF2B5EF4-FFF2-40B4-BE49-F238E27FC236}">
                <a16:creationId xmlns:a16="http://schemas.microsoft.com/office/drawing/2014/main" id="{FC9FB751-C728-4715-BB1A-1C8618A03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835790"/>
              </p:ext>
            </p:extLst>
          </p:nvPr>
        </p:nvGraphicFramePr>
        <p:xfrm>
          <a:off x="5633608" y="3745255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Perd</a:t>
                      </a:r>
                      <a:r>
                        <a:rPr lang="es-ES" sz="2400" strike="sngStrike" baseline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Perd-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Tém</a:t>
                      </a:r>
                      <a:r>
                        <a:rPr lang="es-ES" sz="2400" strike="sngStrike" baseline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Tem-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Córr</a:t>
                      </a:r>
                      <a:r>
                        <a:rPr lang="es-ES" sz="2400" strike="sngStrike" baseline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Corr-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67" name="CuadroTexto 66">
            <a:extLst>
              <a:ext uri="{FF2B5EF4-FFF2-40B4-BE49-F238E27FC236}">
                <a16:creationId xmlns:a16="http://schemas.microsoft.com/office/drawing/2014/main" id="{AC24CF18-6FF5-426A-AA7D-981D842C220F}"/>
              </a:ext>
            </a:extLst>
          </p:cNvPr>
          <p:cNvSpPr txBox="1"/>
          <p:nvPr/>
        </p:nvSpPr>
        <p:spPr>
          <a:xfrm>
            <a:off x="7613890" y="4219706"/>
            <a:ext cx="503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/>
              <a:t>-er</a:t>
            </a:r>
          </a:p>
          <a:p>
            <a:r>
              <a:rPr lang="es-ES" sz="2400" u="sng"/>
              <a:t>/re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991687AC-4916-4E21-8139-E290AE0C4F3E}"/>
              </a:ext>
            </a:extLst>
          </p:cNvPr>
          <p:cNvSpPr txBox="1"/>
          <p:nvPr/>
        </p:nvSpPr>
        <p:spPr>
          <a:xfrm>
            <a:off x="7465660" y="3504756"/>
            <a:ext cx="208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/>
          </a:p>
          <a:p>
            <a:endParaRPr lang="es-ES" sz="2400"/>
          </a:p>
          <a:p>
            <a:r>
              <a:rPr lang="es-ES" sz="2400"/>
              <a:t>+</a:t>
            </a:r>
          </a:p>
          <a:p>
            <a:endParaRPr lang="es-ES" sz="2400"/>
          </a:p>
          <a:p>
            <a:endParaRPr lang="es-ES" sz="2400"/>
          </a:p>
        </p:txBody>
      </p:sp>
      <p:sp>
        <p:nvSpPr>
          <p:cNvPr id="69" name="Abrir llave 68">
            <a:extLst>
              <a:ext uri="{FF2B5EF4-FFF2-40B4-BE49-F238E27FC236}">
                <a16:creationId xmlns:a16="http://schemas.microsoft.com/office/drawing/2014/main" id="{9EAE53B0-9D23-4B67-AE8F-2C39569A533E}"/>
              </a:ext>
            </a:extLst>
          </p:cNvPr>
          <p:cNvSpPr/>
          <p:nvPr/>
        </p:nvSpPr>
        <p:spPr>
          <a:xfrm>
            <a:off x="7481113" y="3451187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Rectángulo: esquina doblada 69">
            <a:extLst>
              <a:ext uri="{FF2B5EF4-FFF2-40B4-BE49-F238E27FC236}">
                <a16:creationId xmlns:a16="http://schemas.microsoft.com/office/drawing/2014/main" id="{4984642F-F604-4465-B287-2D5BF2ECCA15}"/>
              </a:ext>
            </a:extLst>
          </p:cNvPr>
          <p:cNvSpPr/>
          <p:nvPr/>
        </p:nvSpPr>
        <p:spPr>
          <a:xfrm>
            <a:off x="4081115" y="2710704"/>
            <a:ext cx="3970310" cy="3466719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Abrir llave 71">
            <a:extLst>
              <a:ext uri="{FF2B5EF4-FFF2-40B4-BE49-F238E27FC236}">
                <a16:creationId xmlns:a16="http://schemas.microsoft.com/office/drawing/2014/main" id="{C7F0A03E-E986-4819-A287-83F3C8A2C816}"/>
              </a:ext>
            </a:extLst>
          </p:cNvPr>
          <p:cNvSpPr/>
          <p:nvPr/>
        </p:nvSpPr>
        <p:spPr>
          <a:xfrm rot="10800000">
            <a:off x="5448805" y="3457119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D2A02606-947C-4ECC-B76A-6E462B9BB47B}"/>
              </a:ext>
            </a:extLst>
          </p:cNvPr>
          <p:cNvSpPr txBox="1"/>
          <p:nvPr/>
        </p:nvSpPr>
        <p:spPr>
          <a:xfrm>
            <a:off x="5166728" y="3360601"/>
            <a:ext cx="227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pic>
        <p:nvPicPr>
          <p:cNvPr id="74" name="Imagen 73">
            <a:extLst>
              <a:ext uri="{FF2B5EF4-FFF2-40B4-BE49-F238E27FC236}">
                <a16:creationId xmlns:a16="http://schemas.microsoft.com/office/drawing/2014/main" id="{BB00BCDF-A8A4-4A56-BF04-A12B7D615B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69" b="21684"/>
          <a:stretch/>
        </p:blipFill>
        <p:spPr>
          <a:xfrm rot="10800000">
            <a:off x="8093033" y="2611566"/>
            <a:ext cx="4046220" cy="212810"/>
          </a:xfrm>
          <a:prstGeom prst="rect">
            <a:avLst/>
          </a:prstGeom>
        </p:spPr>
      </p:pic>
      <p:sp>
        <p:nvSpPr>
          <p:cNvPr id="75" name="Marcador de contenido 2">
            <a:extLst>
              <a:ext uri="{FF2B5EF4-FFF2-40B4-BE49-F238E27FC236}">
                <a16:creationId xmlns:a16="http://schemas.microsoft.com/office/drawing/2014/main" id="{982144AB-E156-4118-A572-0160BA8554E3}"/>
              </a:ext>
            </a:extLst>
          </p:cNvPr>
          <p:cNvSpPr txBox="1">
            <a:spLocks/>
          </p:cNvSpPr>
          <p:nvPr/>
        </p:nvSpPr>
        <p:spPr>
          <a:xfrm>
            <a:off x="7790585" y="2800245"/>
            <a:ext cx="3333750" cy="68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s-ES" sz="3200"/>
              <a:t>3ª conjugació (-IR):</a:t>
            </a:r>
          </a:p>
        </p:txBody>
      </p:sp>
      <p:graphicFrame>
        <p:nvGraphicFramePr>
          <p:cNvPr id="76" name="Tabla 4">
            <a:extLst>
              <a:ext uri="{FF2B5EF4-FFF2-40B4-BE49-F238E27FC236}">
                <a16:creationId xmlns:a16="http://schemas.microsoft.com/office/drawing/2014/main" id="{CE7817DB-67EB-40EE-A2A5-071CE1C50627}"/>
              </a:ext>
            </a:extLst>
          </p:cNvPr>
          <p:cNvGraphicFramePr>
            <a:graphicFrameLocks noGrp="1"/>
          </p:cNvGraphicFramePr>
          <p:nvPr/>
        </p:nvGraphicFramePr>
        <p:xfrm>
          <a:off x="9647716" y="3747187"/>
          <a:ext cx="1733550" cy="143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775">
                  <a:extLst>
                    <a:ext uri="{9D8B030D-6E8A-4147-A177-3AD203B41FA5}">
                      <a16:colId xmlns:a16="http://schemas.microsoft.com/office/drawing/2014/main" val="275965337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784699100"/>
                    </a:ext>
                  </a:extLst>
                </a:gridCol>
              </a:tblGrid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Dorm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Dorm-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51365"/>
                  </a:ext>
                </a:extLst>
              </a:tr>
              <a:tr h="491194">
                <a:tc>
                  <a:txBody>
                    <a:bodyPr/>
                    <a:lstStyle/>
                    <a:p>
                      <a:r>
                        <a:rPr lang="es-ES" sz="2400"/>
                        <a:t>Sent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Sent-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748230"/>
                  </a:ext>
                </a:extLst>
              </a:tr>
              <a:tr h="353146">
                <a:tc>
                  <a:txBody>
                    <a:bodyPr/>
                    <a:lstStyle/>
                    <a:p>
                      <a:r>
                        <a:rPr lang="es-ES" sz="2400"/>
                        <a:t>Serv</a:t>
                      </a:r>
                      <a:r>
                        <a:rPr lang="es-ES" sz="2400" strike="sngStrike" baseline="0"/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/>
                        <a:t>Serv-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88262"/>
                  </a:ext>
                </a:extLst>
              </a:tr>
            </a:tbl>
          </a:graphicData>
        </a:graphic>
      </p:graphicFrame>
      <p:sp>
        <p:nvSpPr>
          <p:cNvPr id="77" name="CuadroTexto 76">
            <a:extLst>
              <a:ext uri="{FF2B5EF4-FFF2-40B4-BE49-F238E27FC236}">
                <a16:creationId xmlns:a16="http://schemas.microsoft.com/office/drawing/2014/main" id="{A51EF8E9-0E03-413F-BF91-A132B2D418B5}"/>
              </a:ext>
            </a:extLst>
          </p:cNvPr>
          <p:cNvSpPr txBox="1"/>
          <p:nvPr/>
        </p:nvSpPr>
        <p:spPr>
          <a:xfrm>
            <a:off x="11681925" y="4236148"/>
            <a:ext cx="503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/>
              <a:t>-ir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B7B815DC-BE9A-4E97-AE92-A62022949213}"/>
              </a:ext>
            </a:extLst>
          </p:cNvPr>
          <p:cNvSpPr txBox="1"/>
          <p:nvPr/>
        </p:nvSpPr>
        <p:spPr>
          <a:xfrm>
            <a:off x="11520414" y="3510137"/>
            <a:ext cx="208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/>
          </a:p>
          <a:p>
            <a:endParaRPr lang="es-ES" sz="2400"/>
          </a:p>
          <a:p>
            <a:r>
              <a:rPr lang="es-ES" sz="2400"/>
              <a:t>+</a:t>
            </a:r>
          </a:p>
          <a:p>
            <a:endParaRPr lang="es-ES" sz="2400"/>
          </a:p>
          <a:p>
            <a:endParaRPr lang="es-ES" sz="2400"/>
          </a:p>
        </p:txBody>
      </p:sp>
      <p:sp>
        <p:nvSpPr>
          <p:cNvPr id="79" name="Abrir llave 78">
            <a:extLst>
              <a:ext uri="{FF2B5EF4-FFF2-40B4-BE49-F238E27FC236}">
                <a16:creationId xmlns:a16="http://schemas.microsoft.com/office/drawing/2014/main" id="{069BD028-0675-45B0-B816-2F797C91ABFB}"/>
              </a:ext>
            </a:extLst>
          </p:cNvPr>
          <p:cNvSpPr/>
          <p:nvPr/>
        </p:nvSpPr>
        <p:spPr>
          <a:xfrm>
            <a:off x="11520414" y="3457117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: esquina doblada 79">
            <a:extLst>
              <a:ext uri="{FF2B5EF4-FFF2-40B4-BE49-F238E27FC236}">
                <a16:creationId xmlns:a16="http://schemas.microsoft.com/office/drawing/2014/main" id="{9B70A322-AADC-45B3-B857-0FFAA171C9AE}"/>
              </a:ext>
            </a:extLst>
          </p:cNvPr>
          <p:cNvSpPr/>
          <p:nvPr/>
        </p:nvSpPr>
        <p:spPr>
          <a:xfrm>
            <a:off x="8145834" y="2710703"/>
            <a:ext cx="3970310" cy="3466719"/>
          </a:xfrm>
          <a:prstGeom prst="foldedCorne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Abrir llave 81">
            <a:extLst>
              <a:ext uri="{FF2B5EF4-FFF2-40B4-BE49-F238E27FC236}">
                <a16:creationId xmlns:a16="http://schemas.microsoft.com/office/drawing/2014/main" id="{09183DDF-0600-40DC-9958-81E04CD414D5}"/>
              </a:ext>
            </a:extLst>
          </p:cNvPr>
          <p:cNvSpPr/>
          <p:nvPr/>
        </p:nvSpPr>
        <p:spPr>
          <a:xfrm rot="10800000">
            <a:off x="9481598" y="3436645"/>
            <a:ext cx="45719" cy="20859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1E269409-F92D-49B6-A53F-FA82DDD40FB6}"/>
              </a:ext>
            </a:extLst>
          </p:cNvPr>
          <p:cNvSpPr txBox="1"/>
          <p:nvPr/>
        </p:nvSpPr>
        <p:spPr>
          <a:xfrm>
            <a:off x="9197611" y="3353330"/>
            <a:ext cx="227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  <a:p>
            <a:r>
              <a:rPr lang="es-ES" sz="2400"/>
              <a:t>+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2B194016-1C4F-464C-B0E4-23A5337C6B43}"/>
              </a:ext>
            </a:extLst>
          </p:cNvPr>
          <p:cNvSpPr txBox="1"/>
          <p:nvPr/>
        </p:nvSpPr>
        <p:spPr>
          <a:xfrm>
            <a:off x="4106505" y="3360601"/>
            <a:ext cx="1503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/>
              <a:t>Vaig</a:t>
            </a:r>
          </a:p>
          <a:p>
            <a:r>
              <a:rPr lang="es-ES" sz="2400"/>
              <a:t>Tu: </a:t>
            </a:r>
            <a:r>
              <a:rPr lang="es-ES" sz="2400" u="sng"/>
              <a:t>Vas</a:t>
            </a:r>
          </a:p>
          <a:p>
            <a:r>
              <a:rPr lang="es-ES" sz="2400"/>
              <a:t>Ell/Ella: </a:t>
            </a:r>
            <a:r>
              <a:rPr lang="es-ES" sz="2400" u="sng"/>
              <a:t>Va</a:t>
            </a:r>
          </a:p>
          <a:p>
            <a:r>
              <a:rPr lang="es-ES" sz="2400"/>
              <a:t>Nosaltres: </a:t>
            </a:r>
            <a:r>
              <a:rPr lang="es-ES" sz="2400" u="sng"/>
              <a:t>Vam</a:t>
            </a:r>
          </a:p>
          <a:p>
            <a:r>
              <a:rPr lang="es-ES" sz="2400"/>
              <a:t>Vosaltres: </a:t>
            </a:r>
            <a:r>
              <a:rPr lang="es-ES" sz="2400" u="sng"/>
              <a:t>Vau</a:t>
            </a:r>
          </a:p>
          <a:p>
            <a:r>
              <a:rPr lang="es-ES" sz="2400"/>
              <a:t>Ells/elles: </a:t>
            </a:r>
            <a:r>
              <a:rPr lang="es-ES" sz="2400" u="sng"/>
              <a:t>Van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FC974C1-7E3D-4BF5-A230-9E92E10A6619}"/>
              </a:ext>
            </a:extLst>
          </p:cNvPr>
          <p:cNvSpPr txBox="1"/>
          <p:nvPr/>
        </p:nvSpPr>
        <p:spPr>
          <a:xfrm>
            <a:off x="8129482" y="3340012"/>
            <a:ext cx="1503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Jo: </a:t>
            </a:r>
            <a:r>
              <a:rPr lang="es-ES" sz="2400" u="sng"/>
              <a:t>Vaig</a:t>
            </a:r>
          </a:p>
          <a:p>
            <a:r>
              <a:rPr lang="es-ES" sz="2400"/>
              <a:t>Tu: </a:t>
            </a:r>
            <a:r>
              <a:rPr lang="es-ES" sz="2400" u="sng"/>
              <a:t>Vas</a:t>
            </a:r>
          </a:p>
          <a:p>
            <a:r>
              <a:rPr lang="es-ES" sz="2400"/>
              <a:t>Ell/Ella: </a:t>
            </a:r>
            <a:r>
              <a:rPr lang="es-ES" sz="2400" u="sng"/>
              <a:t>Va</a:t>
            </a:r>
          </a:p>
          <a:p>
            <a:r>
              <a:rPr lang="es-ES" sz="2400"/>
              <a:t>Nosaltres: </a:t>
            </a:r>
            <a:r>
              <a:rPr lang="es-ES" sz="2400" u="sng"/>
              <a:t>Vam</a:t>
            </a:r>
          </a:p>
          <a:p>
            <a:r>
              <a:rPr lang="es-ES" sz="2400"/>
              <a:t>Vosaltres: </a:t>
            </a:r>
            <a:r>
              <a:rPr lang="es-ES" sz="2400" u="sng"/>
              <a:t>Vau</a:t>
            </a:r>
          </a:p>
          <a:p>
            <a:r>
              <a:rPr lang="es-ES" sz="2400"/>
              <a:t>Ells/elles: </a:t>
            </a:r>
            <a:r>
              <a:rPr lang="es-ES" sz="2400" u="sng"/>
              <a:t>Van</a:t>
            </a:r>
          </a:p>
        </p:txBody>
      </p:sp>
    </p:spTree>
    <p:extLst>
      <p:ext uri="{BB962C8B-B14F-4D97-AF65-F5344CB8AC3E}">
        <p14:creationId xmlns:p14="http://schemas.microsoft.com/office/powerpoint/2010/main" val="327091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06D3A-61E0-41BE-A177-5584416DE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/>
              <a:t>Verbs irregulars (1/2)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30070A-1789-41E1-8366-E4269CA89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s-ES" sz="4400"/>
              <a:t>Present: </a:t>
            </a:r>
            <a:r>
              <a:rPr lang="es-ES" sz="3200" u="sng"/>
              <a:t>ser</a:t>
            </a:r>
            <a:r>
              <a:rPr lang="es-ES" sz="3200"/>
              <a:t>, </a:t>
            </a:r>
            <a:r>
              <a:rPr lang="es-ES" sz="3200" u="sng"/>
              <a:t>poder</a:t>
            </a:r>
            <a:r>
              <a:rPr lang="es-ES" sz="3200"/>
              <a:t>, </a:t>
            </a:r>
            <a:r>
              <a:rPr lang="es-ES" sz="3200" u="sng"/>
              <a:t>voler</a:t>
            </a:r>
            <a:r>
              <a:rPr lang="es-ES" sz="3200"/>
              <a:t>, </a:t>
            </a:r>
            <a:r>
              <a:rPr lang="es-ES" sz="3200" u="sng"/>
              <a:t>fer</a:t>
            </a:r>
            <a:r>
              <a:rPr lang="es-ES" sz="3200"/>
              <a:t>, </a:t>
            </a:r>
            <a:r>
              <a:rPr lang="es-ES" sz="3200" u="sng"/>
              <a:t>tenir</a:t>
            </a:r>
            <a:r>
              <a:rPr lang="es-ES" sz="3200"/>
              <a:t>, </a:t>
            </a:r>
            <a:r>
              <a:rPr lang="es-ES" sz="3200" u="sng"/>
              <a:t>haver</a:t>
            </a:r>
            <a:r>
              <a:rPr lang="es-ES" sz="3200"/>
              <a:t> i </a:t>
            </a:r>
            <a:r>
              <a:rPr lang="es-ES" sz="3200" u="sng"/>
              <a:t>viure</a:t>
            </a:r>
            <a:r>
              <a:rPr lang="es-ES" sz="3200"/>
              <a:t>.</a:t>
            </a:r>
            <a:endParaRPr lang="es-ES" sz="440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7256797-2D06-4DE6-A880-FC9E6B050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02936"/>
              </p:ext>
            </p:extLst>
          </p:nvPr>
        </p:nvGraphicFramePr>
        <p:xfrm>
          <a:off x="387757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Ser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Soc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Ets/Eres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Som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Sou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Són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  <p:graphicFrame>
        <p:nvGraphicFramePr>
          <p:cNvPr id="7" name="Tabla 4">
            <a:extLst>
              <a:ext uri="{FF2B5EF4-FFF2-40B4-BE49-F238E27FC236}">
                <a16:creationId xmlns:a16="http://schemas.microsoft.com/office/drawing/2014/main" id="{2B1D0CF2-75CE-4634-8DE9-D8F01E20B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346775"/>
              </p:ext>
            </p:extLst>
          </p:nvPr>
        </p:nvGraphicFramePr>
        <p:xfrm>
          <a:off x="1932729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Poder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Puc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Pots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Pot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Podem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Podeu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Poden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81DAA0A3-7DCD-4954-96E2-C1425D9E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176373"/>
              </p:ext>
            </p:extLst>
          </p:nvPr>
        </p:nvGraphicFramePr>
        <p:xfrm>
          <a:off x="3477701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Voler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Volem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Voleu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Volen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D7BBE879-9680-4B8B-B063-D3F36C3C7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434396"/>
              </p:ext>
            </p:extLst>
          </p:nvPr>
        </p:nvGraphicFramePr>
        <p:xfrm>
          <a:off x="5022673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Fer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Faig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  <p:graphicFrame>
        <p:nvGraphicFramePr>
          <p:cNvPr id="10" name="Tabla 4">
            <a:extLst>
              <a:ext uri="{FF2B5EF4-FFF2-40B4-BE49-F238E27FC236}">
                <a16:creationId xmlns:a16="http://schemas.microsoft.com/office/drawing/2014/main" id="{FDDAFFF8-8DAE-4572-BE84-678BE61E0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531262"/>
              </p:ext>
            </p:extLst>
          </p:nvPr>
        </p:nvGraphicFramePr>
        <p:xfrm>
          <a:off x="6567645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Tenir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Tinc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Tens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Tenim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Teniu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Tenen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  <p:graphicFrame>
        <p:nvGraphicFramePr>
          <p:cNvPr id="11" name="Tabla 4">
            <a:extLst>
              <a:ext uri="{FF2B5EF4-FFF2-40B4-BE49-F238E27FC236}">
                <a16:creationId xmlns:a16="http://schemas.microsoft.com/office/drawing/2014/main" id="{9060A715-4323-4274-AFF9-764DF04D9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09488"/>
              </p:ext>
            </p:extLst>
          </p:nvPr>
        </p:nvGraphicFramePr>
        <p:xfrm>
          <a:off x="8112617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Haver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Has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Heu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  <p:graphicFrame>
        <p:nvGraphicFramePr>
          <p:cNvPr id="12" name="Tabla 4">
            <a:extLst>
              <a:ext uri="{FF2B5EF4-FFF2-40B4-BE49-F238E27FC236}">
                <a16:creationId xmlns:a16="http://schemas.microsoft.com/office/drawing/2014/main" id="{3031F4F7-FE9D-4560-93C5-D4AE5A78A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295344"/>
              </p:ext>
            </p:extLst>
          </p:nvPr>
        </p:nvGraphicFramePr>
        <p:xfrm>
          <a:off x="9657589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Viure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Vivim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Viviu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Viuen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39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06D3A-61E0-41BE-A177-5584416DE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/>
              <a:t>Verbs irregulars (2/2)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30070A-1789-41E1-8366-E4269CA89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s-ES" sz="4400"/>
              <a:t>Imperfet: </a:t>
            </a:r>
            <a:r>
              <a:rPr lang="es-ES" sz="3200" u="sng"/>
              <a:t>ser</a:t>
            </a:r>
            <a:r>
              <a:rPr lang="es-ES" sz="3200"/>
              <a:t>, </a:t>
            </a:r>
            <a:r>
              <a:rPr lang="es-ES" sz="3200" u="sng"/>
              <a:t>fer</a:t>
            </a:r>
            <a:r>
              <a:rPr lang="es-ES" sz="3200"/>
              <a:t>, </a:t>
            </a:r>
            <a:r>
              <a:rPr lang="es-ES" sz="3200" u="sng"/>
              <a:t>viure</a:t>
            </a:r>
            <a:r>
              <a:rPr lang="es-ES" sz="3200"/>
              <a:t>, </a:t>
            </a:r>
            <a:r>
              <a:rPr lang="es-ES" sz="3200" u="sng"/>
              <a:t>beure</a:t>
            </a:r>
            <a:r>
              <a:rPr lang="es-ES" sz="3200"/>
              <a:t>.</a:t>
            </a:r>
            <a:endParaRPr lang="es-ES" sz="440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7256797-2D06-4DE6-A880-FC9E6B050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879676"/>
              </p:ext>
            </p:extLst>
          </p:nvPr>
        </p:nvGraphicFramePr>
        <p:xfrm>
          <a:off x="838200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Ser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Eres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Érem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Éreu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  <p:graphicFrame>
        <p:nvGraphicFramePr>
          <p:cNvPr id="7" name="Tabla 4">
            <a:extLst>
              <a:ext uri="{FF2B5EF4-FFF2-40B4-BE49-F238E27FC236}">
                <a16:creationId xmlns:a16="http://schemas.microsoft.com/office/drawing/2014/main" id="{2B1D0CF2-75CE-4634-8DE9-D8F01E20B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632808"/>
              </p:ext>
            </p:extLst>
          </p:nvPr>
        </p:nvGraphicFramePr>
        <p:xfrm>
          <a:off x="3829966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Fer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Feia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Feies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Feia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Féiem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Féieu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Feien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81DAA0A3-7DCD-4954-96E2-C1425D9E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67615"/>
              </p:ext>
            </p:extLst>
          </p:nvPr>
        </p:nvGraphicFramePr>
        <p:xfrm>
          <a:off x="6854577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Viure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Vivia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Vivies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Vivia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Vivíem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Vivíeu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Vivien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D7BBE879-9680-4B8B-B063-D3F36C3C7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23674"/>
              </p:ext>
            </p:extLst>
          </p:nvPr>
        </p:nvGraphicFramePr>
        <p:xfrm>
          <a:off x="9846343" y="2867524"/>
          <a:ext cx="136554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812">
                  <a:extLst>
                    <a:ext uri="{9D8B030D-6E8A-4147-A177-3AD203B41FA5}">
                      <a16:colId xmlns:a16="http://schemas.microsoft.com/office/drawing/2014/main" val="1940623943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3570723682"/>
                    </a:ext>
                  </a:extLst>
                </a:gridCol>
              </a:tblGrid>
              <a:tr h="33486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tx1"/>
                          </a:solidFill>
                        </a:rPr>
                        <a:t>Beure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9842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Jo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Bevia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4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Tu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Bevies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3681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Ell/Ella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Bevia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87754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Bevíem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10579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Vosaltres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Bevíeu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59606"/>
                  </a:ext>
                </a:extLst>
              </a:tr>
              <a:tr h="355162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Ells/Elles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Bevien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3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65655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1004</Words>
  <Application>Microsoft Office PowerPoint</Application>
  <PresentationFormat>Panorámica</PresentationFormat>
  <Paragraphs>470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Courier New</vt:lpstr>
      <vt:lpstr>Modern Love</vt:lpstr>
      <vt:lpstr>The Hand</vt:lpstr>
      <vt:lpstr>SketchyVTI</vt:lpstr>
      <vt:lpstr>Els temps d’indicatiu</vt:lpstr>
      <vt:lpstr>Terminacions verbs regulars (1/5).</vt:lpstr>
      <vt:lpstr>Terminacions verbs regulars (2/5).</vt:lpstr>
      <vt:lpstr>Terminacions verbs regulars (3/5).</vt:lpstr>
      <vt:lpstr>Terminacions verbs regulars (4/5).</vt:lpstr>
      <vt:lpstr>Terminacions verbs regulars (5/5).</vt:lpstr>
      <vt:lpstr>Verbs irregulars (1/2)</vt:lpstr>
      <vt:lpstr>Verbs irregulars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temps d’indicatiu</dc:title>
  <dc:creator>Eva Arnau</dc:creator>
  <cp:lastModifiedBy>Eva Arnau</cp:lastModifiedBy>
  <cp:revision>12</cp:revision>
  <dcterms:created xsi:type="dcterms:W3CDTF">2020-10-26T19:20:30Z</dcterms:created>
  <dcterms:modified xsi:type="dcterms:W3CDTF">2020-10-27T16:41:58Z</dcterms:modified>
</cp:coreProperties>
</file>