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767" r:id="rId4"/>
  </p:sldMasterIdLst>
  <p:notesMasterIdLst>
    <p:notesMasterId r:id="rId16"/>
  </p:notesMasterIdLst>
  <p:handoutMasterIdLst>
    <p:handoutMasterId r:id="rId17"/>
  </p:handoutMasterIdLst>
  <p:sldIdLst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</p:sldIdLst>
  <p:sldSz cx="12192000" cy="6858000"/>
  <p:notesSz cx="6858000" cy="9144000"/>
  <p:defaultTextStyle>
    <a:defPPr rtl="0"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374" autoAdjust="0"/>
  </p:normalViewPr>
  <p:slideViewPr>
    <p:cSldViewPr snapToGrid="0" snapToObjects="1">
      <p:cViewPr varScale="1">
        <p:scale>
          <a:sx n="110" d="100"/>
          <a:sy n="110" d="100"/>
        </p:scale>
        <p:origin x="5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9" d="100"/>
          <a:sy n="89" d="100"/>
        </p:scale>
        <p:origin x="303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3416CFB3-C14B-49CD-98C3-11D097D5E2C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29E176A-0D50-4C92-9039-E405CAC61B6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3A98F-C29B-49AD-907E-985CCD2FD3E8}" type="datetimeFigureOut">
              <a:rPr lang="es-ES" smtClean="0"/>
              <a:t>28/11/2020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5D4C4A9-52E8-4AFA-AB29-8733208321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57D54D0-712A-4805-B831-0B7F0D1C8B6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E28BC-8308-47DB-B674-21A9A344032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6314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FD6D5-AD92-4BCC-9FA0-B62445789749}" type="datetimeFigureOut">
              <a:rPr lang="es-ES" noProof="0" smtClean="0"/>
              <a:t>28/11/2020</a:t>
            </a:fld>
            <a:endParaRPr lang="es-ES" noProof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Editar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8C6BF-2692-4097-8EE9-E7DEDCC05BD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927252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C8C6BF-2692-4097-8EE9-E7DEDCC05BD5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5690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C8C6BF-2692-4097-8EE9-E7DEDCC05BD5}" type="slidenum">
              <a:rPr lang="es-ES" noProof="0" smtClean="0"/>
              <a:t>3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0659673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C8C6BF-2692-4097-8EE9-E7DEDCC05BD5}" type="slidenum">
              <a:rPr lang="es-ES" noProof="0" smtClean="0"/>
              <a:t>4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786806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C8C6BF-2692-4097-8EE9-E7DEDCC05BD5}" type="slidenum">
              <a:rPr lang="es-ES" noProof="0" smtClean="0"/>
              <a:t>5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1893310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C8C6BF-2692-4097-8EE9-E7DEDCC05BD5}" type="slidenum">
              <a:rPr lang="es-ES" noProof="0" smtClean="0"/>
              <a:t>6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043315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2589213" y="2514600"/>
            <a:ext cx="8915399" cy="2262781"/>
          </a:xfrm>
        </p:spPr>
        <p:txBody>
          <a:bodyPr rtlCol="0" anchor="b">
            <a:normAutofit/>
          </a:bodyPr>
          <a:lstStyle>
            <a:lvl1pPr>
              <a:defRPr sz="5400"/>
            </a:lvl1pPr>
          </a:lstStyle>
          <a:p>
            <a:pPr rtl="0"/>
            <a:r>
              <a:rPr lang="es-ES" noProof="0"/>
              <a:t>Haga clic para modificar el estilo del título principal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rtlCol="0"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es-ES" noProof="0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410490-006E-4B05-A48E-17D995342ABD}" type="datetime1">
              <a:rPr lang="es-ES" noProof="0" smtClean="0"/>
              <a:t>28/11/2020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Forma libre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63275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589212" y="609600"/>
            <a:ext cx="8915399" cy="3117040"/>
          </a:xfrm>
        </p:spPr>
        <p:txBody>
          <a:bodyPr rtlCol="0" anchor="ctr">
            <a:normAutofit/>
          </a:bodyPr>
          <a:lstStyle>
            <a:lvl1pPr algn="l">
              <a:defRPr sz="4800" b="0" cap="none"/>
            </a:lvl1pPr>
          </a:lstStyle>
          <a:p>
            <a:pPr rtl="0"/>
            <a:r>
              <a:rPr lang="es-ES" noProof="0"/>
              <a:t>Haga clic para modificar el estilo del título principal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2589212" y="4354046"/>
            <a:ext cx="8915399" cy="1555864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AC96BC-E724-418A-B191-AA051050F973}" type="datetime1">
              <a:rPr lang="es-ES" noProof="0" smtClean="0"/>
              <a:t>28/11/2020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9" name="Forma libre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128892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849949" y="609600"/>
            <a:ext cx="8393926" cy="2895600"/>
          </a:xfrm>
        </p:spPr>
        <p:txBody>
          <a:bodyPr rtlCol="0" anchor="ctr">
            <a:normAutofit/>
          </a:bodyPr>
          <a:lstStyle>
            <a:lvl1pPr algn="l">
              <a:defRPr sz="4800" b="0" cap="none"/>
            </a:lvl1pPr>
          </a:lstStyle>
          <a:p>
            <a:pPr rtl="0"/>
            <a:r>
              <a:rPr lang="es-ES" noProof="0"/>
              <a:t>Haga clic para modificar el estilo del título principal</a:t>
            </a:r>
          </a:p>
        </p:txBody>
      </p:sp>
      <p:sp>
        <p:nvSpPr>
          <p:cNvPr id="13" name="Marcador de texto 9"/>
          <p:cNvSpPr>
            <a:spLocks noGrp="1"/>
          </p:cNvSpPr>
          <p:nvPr>
            <p:ph type="body" sz="quarter" idx="13" hasCustomPrompt="1"/>
          </p:nvPr>
        </p:nvSpPr>
        <p:spPr>
          <a:xfrm>
            <a:off x="3275012" y="3505200"/>
            <a:ext cx="7536554" cy="381000"/>
          </a:xfrm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2589212" y="4354046"/>
            <a:ext cx="8915399" cy="1555864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CBAE9D6-D269-4492-8C22-D86B00273C1C}" type="datetime1">
              <a:rPr lang="es-ES" noProof="0" smtClean="0"/>
              <a:t>28/11/2020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11" name="Forma libre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14" name="Cuadro de texto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es-ES" sz="8000" noProof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Cuadro de texto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es-ES" sz="8000" noProof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5960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589213" y="2438400"/>
            <a:ext cx="8915400" cy="2724845"/>
          </a:xfrm>
        </p:spPr>
        <p:txBody>
          <a:bodyPr rtlCol="0" anchor="b">
            <a:normAutofit/>
          </a:bodyPr>
          <a:lstStyle>
            <a:lvl1pPr algn="l">
              <a:defRPr sz="4800" b="0"/>
            </a:lvl1pPr>
          </a:lstStyle>
          <a:p>
            <a:pPr rtl="0"/>
            <a:r>
              <a:rPr lang="es-ES" noProof="0"/>
              <a:t>Haga clic para modificar el estilo del título principal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 rtl="0">
              <a:buNone/>
            </a:pPr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1254EA3-94E0-403A-869E-595B0DA79EDE}" type="datetime1">
              <a:rPr lang="es-ES" noProof="0" smtClean="0"/>
              <a:t>28/11/2020</a:t>
            </a:fld>
            <a:endParaRPr lang="es-ES" noProof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9" name="Forma libre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191375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"/>
          <p:cNvSpPr>
            <a:spLocks noGrp="1"/>
          </p:cNvSpPr>
          <p:nvPr>
            <p:ph type="title" hasCustomPrompt="1"/>
          </p:nvPr>
        </p:nvSpPr>
        <p:spPr>
          <a:xfrm>
            <a:off x="2849949" y="609600"/>
            <a:ext cx="8393926" cy="2895600"/>
          </a:xfrm>
        </p:spPr>
        <p:txBody>
          <a:bodyPr rtlCol="0" anchor="ctr">
            <a:normAutofit/>
          </a:bodyPr>
          <a:lstStyle>
            <a:lvl1pPr algn="l">
              <a:defRPr sz="4800" b="0" cap="none"/>
            </a:lvl1pPr>
          </a:lstStyle>
          <a:p>
            <a:pPr rtl="0"/>
            <a:r>
              <a:rPr lang="es-ES" noProof="0"/>
              <a:t>Haga clic para modificar el estilo del título principal</a:t>
            </a:r>
          </a:p>
        </p:txBody>
      </p:sp>
      <p:sp>
        <p:nvSpPr>
          <p:cNvPr id="21" name="Marcador de texto 9"/>
          <p:cNvSpPr>
            <a:spLocks noGrp="1"/>
          </p:cNvSpPr>
          <p:nvPr>
            <p:ph type="body" sz="quarter" idx="13" hasCustomPrompt="1"/>
          </p:nvPr>
        </p:nvSpPr>
        <p:spPr>
          <a:xfrm>
            <a:off x="2589212" y="4343400"/>
            <a:ext cx="8915400" cy="838200"/>
          </a:xfrm>
        </p:spPr>
        <p:txBody>
          <a:bodyPr rtlCol="0"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 rtl="0">
              <a:buNone/>
            </a:pPr>
            <a:r>
              <a:rPr lang="es-ES" noProof="0"/>
              <a:t>Editar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C98483B-75A0-433F-B8FA-BA33782AB1DF}" type="datetime1">
              <a:rPr lang="es-ES" noProof="0" smtClean="0"/>
              <a:t>28/11/2020</a:t>
            </a:fld>
            <a:endParaRPr lang="es-ES" noProof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11" name="Forma libre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sp>
        <p:nvSpPr>
          <p:cNvPr id="17" name="Cuadro de texto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es-ES" sz="8000" noProof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Cuadro de texto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es-ES" sz="8000" noProof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04530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rtlCol="0" anchor="ctr">
            <a:normAutofit/>
          </a:bodyPr>
          <a:lstStyle>
            <a:lvl1pPr algn="l">
              <a:defRPr sz="4800" b="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21" name="Marcador de texto 9"/>
          <p:cNvSpPr>
            <a:spLocks noGrp="1"/>
          </p:cNvSpPr>
          <p:nvPr>
            <p:ph type="body" sz="quarter" idx="13" hasCustomPrompt="1"/>
          </p:nvPr>
        </p:nvSpPr>
        <p:spPr>
          <a:xfrm>
            <a:off x="2589212" y="4343400"/>
            <a:ext cx="8915400" cy="838200"/>
          </a:xfrm>
        </p:spPr>
        <p:txBody>
          <a:bodyPr rtlCol="0"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 rtl="0">
              <a:buNone/>
            </a:pPr>
            <a:r>
              <a:rPr lang="es-ES" noProof="0"/>
              <a:t>Editar Estilos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3009512-D3C1-4E07-B993-96A862BC338C}" type="datetime1">
              <a:rPr lang="es-ES" noProof="0" smtClean="0"/>
              <a:t>28/11/2020</a:t>
            </a:fld>
            <a:endParaRPr lang="es-ES" noProof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9" name="Forma libre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0633803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/>
          <a:lstStyle>
            <a:lvl1pPr>
              <a:defRPr/>
            </a:lvl1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334F5FD-9B8D-4245-8319-A1FAC5F4EEDF}" type="datetime1">
              <a:rPr lang="es-ES" noProof="0" smtClean="0"/>
              <a:t>28/11/2020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8" name="Forma libre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901321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9294812" y="627405"/>
            <a:ext cx="2207601" cy="5283817"/>
          </a:xfrm>
        </p:spPr>
        <p:txBody>
          <a:bodyPr vert="eaVert" rtlCol="0" anchor="ctr"/>
          <a:lstStyle/>
          <a:p>
            <a:pPr rtl="0"/>
            <a:r>
              <a:rPr lang="es-ES" noProof="0"/>
              <a:t>Haga clic para modificar el estilo del título principal</a:t>
            </a:r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2589212" y="627405"/>
            <a:ext cx="6477000" cy="5283817"/>
          </a:xfrm>
        </p:spPr>
        <p:txBody>
          <a:bodyPr vert="eaVert" rtlCol="0"/>
          <a:lstStyle>
            <a:lvl1pPr>
              <a:defRPr/>
            </a:lvl1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DEAE515-F4D8-4121-8C01-CB99E9FAE84F}" type="datetime1">
              <a:rPr lang="es-ES" noProof="0" smtClean="0"/>
              <a:t>28/11/2020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8" name="Forma libre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619130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592925" y="624110"/>
            <a:ext cx="8911687" cy="1280890"/>
          </a:xfrm>
        </p:spPr>
        <p:txBody>
          <a:bodyPr rtlCol="0"/>
          <a:lstStyle/>
          <a:p>
            <a:pPr rtl="0"/>
            <a:r>
              <a:rPr lang="es-ES" noProof="0"/>
              <a:t>Haga clic para modificar el estilo del título principal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 hasCustomPrompt="1"/>
          </p:nvPr>
        </p:nvSpPr>
        <p:spPr>
          <a:xfrm>
            <a:off x="2589212" y="2133600"/>
            <a:ext cx="8915400" cy="3777622"/>
          </a:xfrm>
        </p:spPr>
        <p:txBody>
          <a:bodyPr rtlCol="0"/>
          <a:lstStyle>
            <a:lvl1pPr>
              <a:defRPr/>
            </a:lvl1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6684FA3-08A7-4A65-9B7B-41CDD35CB114}" type="datetime1">
              <a:rPr lang="es-ES" noProof="0" smtClean="0"/>
              <a:t>28/11/2020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8" name="Forma libre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071431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589212" y="2058750"/>
            <a:ext cx="8915399" cy="1468800"/>
          </a:xfrm>
        </p:spPr>
        <p:txBody>
          <a:bodyPr rtlCol="0" anchor="b"/>
          <a:lstStyle>
            <a:lvl1pPr algn="l">
              <a:defRPr sz="4000" b="0" cap="none"/>
            </a:lvl1pPr>
          </a:lstStyle>
          <a:p>
            <a:pPr rtl="0"/>
            <a:r>
              <a:rPr lang="es-ES" noProof="0"/>
              <a:t>Haga clic para modificar el estilo del título principal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2589212" y="3530129"/>
            <a:ext cx="8915399" cy="860400"/>
          </a:xfrm>
        </p:spPr>
        <p:txBody>
          <a:bodyPr rtlCol="0"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898EF8D-3541-42B2-80AF-9963F6836CDB}" type="datetime1">
              <a:rPr lang="es-ES" noProof="0" smtClean="0"/>
              <a:t>28/11/2020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9" name="Forma libre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044390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del título principal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2589212" y="2133600"/>
            <a:ext cx="4313864" cy="3777622"/>
          </a:xfrm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 hasCustomPrompt="1"/>
          </p:nvPr>
        </p:nvSpPr>
        <p:spPr>
          <a:xfrm>
            <a:off x="7190747" y="2126222"/>
            <a:ext cx="4313864" cy="3777622"/>
          </a:xfrm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1D03123-761E-4606-B91B-D08A04F76BA5}" type="datetime1">
              <a:rPr lang="es-ES" noProof="0" smtClean="0"/>
              <a:t>28/11/2020</a:t>
            </a:fld>
            <a:endParaRPr lang="es-ES" noProof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10" name="Forma libre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Marcador de posición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545651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del título principal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2939373" y="1972703"/>
            <a:ext cx="3992732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 hasCustomPrompt="1"/>
          </p:nvPr>
        </p:nvSpPr>
        <p:spPr>
          <a:xfrm>
            <a:off x="2589212" y="2548966"/>
            <a:ext cx="4342893" cy="3354060"/>
          </a:xfrm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7506629" y="1969475"/>
            <a:ext cx="3999001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 hasCustomPrompt="1"/>
          </p:nvPr>
        </p:nvSpPr>
        <p:spPr>
          <a:xfrm>
            <a:off x="7166957" y="2545738"/>
            <a:ext cx="4338674" cy="3354060"/>
          </a:xfrm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07803F1-CDB2-47CD-951F-5DCB28963BBF}" type="datetime1">
              <a:rPr lang="es-ES" noProof="0" smtClean="0"/>
              <a:t>28/11/2020</a:t>
            </a:fld>
            <a:endParaRPr lang="es-ES" noProof="0"/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12" name="Forma libre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Marcador de posición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858928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934A506-8FF1-48DA-AC47-56B136F214DB}" type="datetime1">
              <a:rPr lang="es-ES" noProof="0" smtClean="0"/>
              <a:t>28/11/2020</a:t>
            </a:fld>
            <a:endParaRPr lang="es-ES" noProof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7" name="Forma libre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31223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03CF8DD-1A35-4605-8A98-72B2E4351552}" type="datetime1">
              <a:rPr lang="es-ES" noProof="0" smtClean="0"/>
              <a:t>28/11/2020</a:t>
            </a:fld>
            <a:endParaRPr lang="es-ES" noProof="0"/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6" name="Forma libre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945293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rtlCol="0" anchor="b"/>
          <a:lstStyle>
            <a:lvl1pPr algn="l">
              <a:defRPr sz="2000" b="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 hasCustomPrompt="1"/>
          </p:nvPr>
        </p:nvSpPr>
        <p:spPr>
          <a:xfrm>
            <a:off x="6323012" y="446088"/>
            <a:ext cx="5181600" cy="5414963"/>
          </a:xfrm>
        </p:spPr>
        <p:txBody>
          <a:bodyPr rtlCol="0" anchor="ctr">
            <a:normAutofit/>
          </a:bodyPr>
          <a:lstStyle>
            <a:lvl1pPr>
              <a:defRPr/>
            </a:lvl1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2589212" y="1598613"/>
            <a:ext cx="3505199" cy="4262436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DB67413-A30F-44E3-A04D-4954ACEE68A6}" type="datetime1">
              <a:rPr lang="es-ES" noProof="0" smtClean="0"/>
              <a:t>28/11/2020</a:t>
            </a:fld>
            <a:endParaRPr lang="es-ES" noProof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9" name="Forma libre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764066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589213" y="4800600"/>
            <a:ext cx="8915400" cy="566738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es-ES" noProof="0"/>
              <a:t>Haga clic para modificar el estilo del título principal</a:t>
            </a:r>
          </a:p>
        </p:txBody>
      </p:sp>
      <p:sp>
        <p:nvSpPr>
          <p:cNvPr id="3" name="Marcador de posición de imagen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2589213" y="5367338"/>
            <a:ext cx="8915400" cy="493712"/>
          </a:xfr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1E8CA96-60F9-48C9-9136-09F3490838B5}" type="datetime1">
              <a:rPr lang="es-ES" noProof="0" smtClean="0"/>
              <a:t>28/11/2020</a:t>
            </a:fld>
            <a:endParaRPr lang="es-ES" noProof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/>
          </a:p>
        </p:txBody>
      </p:sp>
      <p:sp>
        <p:nvSpPr>
          <p:cNvPr id="9" name="Forma libre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245432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upo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orma libre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orma libre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orma libre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orma libre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orma libre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orma libre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orma libre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orma libre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orma libre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orma libre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orma libre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orma libre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upo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orma libre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orma libre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orma libre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orma libre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orma libre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orma libre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orma libre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orma libre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orma libre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orma libre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orma libre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orma libre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ángulo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es-ES" noProof="0"/>
              <a:t>Haga clic para modificar el estilo del título principal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035A204E-EDFC-419D-A14D-D3DD07B12160}" type="datetime1">
              <a:rPr lang="es-ES" noProof="0" smtClean="0"/>
              <a:t>28/11/2020</a:t>
            </a:fld>
            <a:endParaRPr lang="es-ES" noProof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rtl="0"/>
            <a:fld id="{D57F1E4F-1CFF-5643-939E-217C01CDF56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609523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  <p:sldLayoutId id="2147483781" r:id="rId14"/>
    <p:sldLayoutId id="2147483782" r:id="rId15"/>
    <p:sldLayoutId id="2147483783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71000">
              <a:schemeClr val="accent3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ángulo 17">
            <a:extLst>
              <a:ext uri="{FF2B5EF4-FFF2-40B4-BE49-F238E27FC236}">
                <a16:creationId xmlns:a16="http://schemas.microsoft.com/office/drawing/2014/main" id="{93F2CC0B-D5F1-40B8-9CC6-4A36850B66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pic>
        <p:nvPicPr>
          <p:cNvPr id="5" name="Imagen 4" descr="puntos claros">
            <a:extLst>
              <a:ext uri="{FF2B5EF4-FFF2-40B4-BE49-F238E27FC236}">
                <a16:creationId xmlns:a16="http://schemas.microsoft.com/office/drawing/2014/main" id="{1A23FE0C-9A67-334E-9B7F-83AA9CF636A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alphaModFix am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1062" y="513816"/>
            <a:ext cx="1219200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266081D-517B-5D43-A7B4-E67DDEDC0B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rtlCol="0">
            <a:normAutofit/>
          </a:bodyPr>
          <a:lstStyle/>
          <a:p>
            <a:pPr rtl="0"/>
            <a:r>
              <a:rPr lang="es-ES"/>
              <a:t>Castellano: tema 3</a:t>
            </a:r>
          </a:p>
        </p:txBody>
      </p:sp>
      <p:sp>
        <p:nvSpPr>
          <p:cNvPr id="13" name="Subtítulo 12">
            <a:extLst>
              <a:ext uri="{FF2B5EF4-FFF2-40B4-BE49-F238E27FC236}">
                <a16:creationId xmlns:a16="http://schemas.microsoft.com/office/drawing/2014/main" id="{F05262DB-6398-4AF9-96A3-041CFB1123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rtlCol="0">
            <a:normAutofit/>
          </a:bodyPr>
          <a:lstStyle/>
          <a:p>
            <a:pPr rtl="0"/>
            <a:r>
              <a:rPr lang="es-ES"/>
              <a:t>Examen miércoles 2 de noviembre del 2020</a:t>
            </a:r>
          </a:p>
        </p:txBody>
      </p:sp>
      <p:grpSp>
        <p:nvGrpSpPr>
          <p:cNvPr id="20" name="Grupo 19">
            <a:extLst>
              <a:ext uri="{FF2B5EF4-FFF2-40B4-BE49-F238E27FC236}">
                <a16:creationId xmlns:a16="http://schemas.microsoft.com/office/drawing/2014/main" id="{631C6CE6-1810-44ED-A6D7-3FF53040AE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1" name="Forma libre 11">
              <a:extLst>
                <a:ext uri="{FF2B5EF4-FFF2-40B4-BE49-F238E27FC236}">
                  <a16:creationId xmlns:a16="http://schemas.microsoft.com/office/drawing/2014/main" id="{1F6D8BFE-D0D0-4BAE-9D5A-701DE7D3CE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orma libre 12">
              <a:extLst>
                <a:ext uri="{FF2B5EF4-FFF2-40B4-BE49-F238E27FC236}">
                  <a16:creationId xmlns:a16="http://schemas.microsoft.com/office/drawing/2014/main" id="{53F86D30-CEDB-4D96-AF73-AA3CD5A437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orma libre 13">
              <a:extLst>
                <a:ext uri="{FF2B5EF4-FFF2-40B4-BE49-F238E27FC236}">
                  <a16:creationId xmlns:a16="http://schemas.microsoft.com/office/drawing/2014/main" id="{F5187540-C4C8-410C-A395-69FCB1C86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orma libre 14">
              <a:extLst>
                <a:ext uri="{FF2B5EF4-FFF2-40B4-BE49-F238E27FC236}">
                  <a16:creationId xmlns:a16="http://schemas.microsoft.com/office/drawing/2014/main" id="{75BD6E4A-797C-451B-B08F-D99C1A9D1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orma libre 15">
              <a:extLst>
                <a:ext uri="{FF2B5EF4-FFF2-40B4-BE49-F238E27FC236}">
                  <a16:creationId xmlns:a16="http://schemas.microsoft.com/office/drawing/2014/main" id="{0D241082-BAFA-462E-827B-5814B020F5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orma libre 16">
              <a:extLst>
                <a:ext uri="{FF2B5EF4-FFF2-40B4-BE49-F238E27FC236}">
                  <a16:creationId xmlns:a16="http://schemas.microsoft.com/office/drawing/2014/main" id="{2920CCBD-116D-450B-9608-99F05F7D78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orma libre 17">
              <a:extLst>
                <a:ext uri="{FF2B5EF4-FFF2-40B4-BE49-F238E27FC236}">
                  <a16:creationId xmlns:a16="http://schemas.microsoft.com/office/drawing/2014/main" id="{A57CD3DE-CEAF-4BD4-A5EF-24B3E622BB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orma libre 18">
              <a:extLst>
                <a:ext uri="{FF2B5EF4-FFF2-40B4-BE49-F238E27FC236}">
                  <a16:creationId xmlns:a16="http://schemas.microsoft.com/office/drawing/2014/main" id="{4EC3258C-366B-4629-A7D3-5173D3637D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orma libre 19">
              <a:extLst>
                <a:ext uri="{FF2B5EF4-FFF2-40B4-BE49-F238E27FC236}">
                  <a16:creationId xmlns:a16="http://schemas.microsoft.com/office/drawing/2014/main" id="{D444D63A-CE2B-4ACD-BA0E-4ADECAD86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orma libre 20">
              <a:extLst>
                <a:ext uri="{FF2B5EF4-FFF2-40B4-BE49-F238E27FC236}">
                  <a16:creationId xmlns:a16="http://schemas.microsoft.com/office/drawing/2014/main" id="{7A504DF6-187A-4A54-96E8-3F3F28AAAA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orma libre 21">
              <a:extLst>
                <a:ext uri="{FF2B5EF4-FFF2-40B4-BE49-F238E27FC236}">
                  <a16:creationId xmlns:a16="http://schemas.microsoft.com/office/drawing/2014/main" id="{FE04C6F5-6DC5-4C7E-9278-9BE624FC78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orma libre 22">
              <a:extLst>
                <a:ext uri="{FF2B5EF4-FFF2-40B4-BE49-F238E27FC236}">
                  <a16:creationId xmlns:a16="http://schemas.microsoft.com/office/drawing/2014/main" id="{94A02D9B-E6A9-4D6A-9D2A-D81C76802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34" name="Grupo 33">
            <a:extLst>
              <a:ext uri="{FF2B5EF4-FFF2-40B4-BE49-F238E27FC236}">
                <a16:creationId xmlns:a16="http://schemas.microsoft.com/office/drawing/2014/main" id="{B78034A6-3565-46AA-9E73-1C954666AB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30"/>
            <a:ext cx="2356675" cy="6853284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35" name="Forma libre 27">
              <a:extLst>
                <a:ext uri="{FF2B5EF4-FFF2-40B4-BE49-F238E27FC236}">
                  <a16:creationId xmlns:a16="http://schemas.microsoft.com/office/drawing/2014/main" id="{04947AA2-A772-42CB-9CEC-065095D3DC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orma libre 28">
              <a:extLst>
                <a:ext uri="{FF2B5EF4-FFF2-40B4-BE49-F238E27FC236}">
                  <a16:creationId xmlns:a16="http://schemas.microsoft.com/office/drawing/2014/main" id="{83C52D84-DEC1-4E16-972E-8EEA5D5224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orma libre 29">
              <a:extLst>
                <a:ext uri="{FF2B5EF4-FFF2-40B4-BE49-F238E27FC236}">
                  <a16:creationId xmlns:a16="http://schemas.microsoft.com/office/drawing/2014/main" id="{2036A28D-EF09-41F7-906F-CF4053615A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orma libre 30">
              <a:extLst>
                <a:ext uri="{FF2B5EF4-FFF2-40B4-BE49-F238E27FC236}">
                  <a16:creationId xmlns:a16="http://schemas.microsoft.com/office/drawing/2014/main" id="{EE8D92C7-C907-4120-95E3-80E3DC85BB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9" name="Forma libre 31">
              <a:extLst>
                <a:ext uri="{FF2B5EF4-FFF2-40B4-BE49-F238E27FC236}">
                  <a16:creationId xmlns:a16="http://schemas.microsoft.com/office/drawing/2014/main" id="{BBCEAAB8-CD22-41D7-B330-702682A27C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0" name="Forma libre 32">
              <a:extLst>
                <a:ext uri="{FF2B5EF4-FFF2-40B4-BE49-F238E27FC236}">
                  <a16:creationId xmlns:a16="http://schemas.microsoft.com/office/drawing/2014/main" id="{6BBC1FEE-3D72-492B-8D8A-BE1A55076F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1" name="Forma libre 33">
              <a:extLst>
                <a:ext uri="{FF2B5EF4-FFF2-40B4-BE49-F238E27FC236}">
                  <a16:creationId xmlns:a16="http://schemas.microsoft.com/office/drawing/2014/main" id="{C28C6E5C-C393-435C-96A1-AA2859BDCB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orma libre 34">
              <a:extLst>
                <a:ext uri="{FF2B5EF4-FFF2-40B4-BE49-F238E27FC236}">
                  <a16:creationId xmlns:a16="http://schemas.microsoft.com/office/drawing/2014/main" id="{2C2C991F-AC51-4DF5-B8DD-19B08C1CBF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orma libre 35">
              <a:extLst>
                <a:ext uri="{FF2B5EF4-FFF2-40B4-BE49-F238E27FC236}">
                  <a16:creationId xmlns:a16="http://schemas.microsoft.com/office/drawing/2014/main" id="{9C916B5F-285D-4F5A-9085-6781753AFB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4" name="Forma libre 36">
              <a:extLst>
                <a:ext uri="{FF2B5EF4-FFF2-40B4-BE49-F238E27FC236}">
                  <a16:creationId xmlns:a16="http://schemas.microsoft.com/office/drawing/2014/main" id="{0375DD5F-9D17-4873-B697-3D44A5EBEC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5" name="Forma libre 37">
              <a:extLst>
                <a:ext uri="{FF2B5EF4-FFF2-40B4-BE49-F238E27FC236}">
                  <a16:creationId xmlns:a16="http://schemas.microsoft.com/office/drawing/2014/main" id="{A159BBC7-6A8B-4612-94A8-56323452C7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orma libre 38">
              <a:extLst>
                <a:ext uri="{FF2B5EF4-FFF2-40B4-BE49-F238E27FC236}">
                  <a16:creationId xmlns:a16="http://schemas.microsoft.com/office/drawing/2014/main" id="{177C901C-F8DE-4C99-95C8-F8CA1B84F7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48" name="Rectángulo 47">
            <a:extLst>
              <a:ext uri="{FF2B5EF4-FFF2-40B4-BE49-F238E27FC236}">
                <a16:creationId xmlns:a16="http://schemas.microsoft.com/office/drawing/2014/main" id="{D1D655F2-6D15-4265-ADEE-EF0075C139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0" name="Forma libre 69">
            <a:extLst>
              <a:ext uri="{FF2B5EF4-FFF2-40B4-BE49-F238E27FC236}">
                <a16:creationId xmlns:a16="http://schemas.microsoft.com/office/drawing/2014/main" id="{3248A930-1A6E-4EFB-8213-D1AC735BE0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12941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3">
            <a:extLst>
              <a:ext uri="{FF2B5EF4-FFF2-40B4-BE49-F238E27FC236}">
                <a16:creationId xmlns:a16="http://schemas.microsoft.com/office/drawing/2014/main" id="{58DD2F8E-E7D6-44A8-A9EE-8D7D3BE751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938821"/>
              </p:ext>
            </p:extLst>
          </p:nvPr>
        </p:nvGraphicFramePr>
        <p:xfrm>
          <a:off x="3031970" y="4232365"/>
          <a:ext cx="8585265" cy="24434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717053">
                  <a:extLst>
                    <a:ext uri="{9D8B030D-6E8A-4147-A177-3AD203B41FA5}">
                      <a16:colId xmlns:a16="http://schemas.microsoft.com/office/drawing/2014/main" val="614014163"/>
                    </a:ext>
                  </a:extLst>
                </a:gridCol>
                <a:gridCol w="1717053">
                  <a:extLst>
                    <a:ext uri="{9D8B030D-6E8A-4147-A177-3AD203B41FA5}">
                      <a16:colId xmlns:a16="http://schemas.microsoft.com/office/drawing/2014/main" val="2293664444"/>
                    </a:ext>
                  </a:extLst>
                </a:gridCol>
                <a:gridCol w="1717053">
                  <a:extLst>
                    <a:ext uri="{9D8B030D-6E8A-4147-A177-3AD203B41FA5}">
                      <a16:colId xmlns:a16="http://schemas.microsoft.com/office/drawing/2014/main" val="2320680670"/>
                    </a:ext>
                  </a:extLst>
                </a:gridCol>
                <a:gridCol w="1717053">
                  <a:extLst>
                    <a:ext uri="{9D8B030D-6E8A-4147-A177-3AD203B41FA5}">
                      <a16:colId xmlns:a16="http://schemas.microsoft.com/office/drawing/2014/main" val="2774416222"/>
                    </a:ext>
                  </a:extLst>
                </a:gridCol>
                <a:gridCol w="1717053">
                  <a:extLst>
                    <a:ext uri="{9D8B030D-6E8A-4147-A177-3AD203B41FA5}">
                      <a16:colId xmlns:a16="http://schemas.microsoft.com/office/drawing/2014/main" val="3770658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Lexema/raíz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Morfema/afijo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8721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400" b="1"/>
                        <a:t>chicos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/>
                        <a:t>chic-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/>
                        <a:t>-o (flexivo género, sufijo)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/>
                        <a:t>-s (flexivo número)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i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148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400" b="1"/>
                        <a:t>precioso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/>
                        <a:t>precios-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/>
                        <a:t>-o (flexivo género, sufijo)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/>
                        <a:t>-</a:t>
                      </a:r>
                      <a:r>
                        <a:rPr lang="es-ES" sz="140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Ø (flexivo número)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5513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400" b="1"/>
                        <a:t>caserío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/>
                        <a:t>cas-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/>
                        <a:t>-erío (derivativo lugar, sufijo)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/>
                        <a:t>-</a:t>
                      </a:r>
                      <a:r>
                        <a:rPr lang="es-ES" sz="140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Ø (flexivo número)</a:t>
                      </a:r>
                      <a:endParaRPr lang="es-ES" sz="140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7448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400" b="1"/>
                        <a:t>corregible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/>
                        <a:t>corre-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/>
                        <a:t>-g (derivativo, interfijo)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/>
                        <a:t>-ible (derivativo, sufijo)</a:t>
                      </a: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/>
                        <a:t>-</a:t>
                      </a:r>
                      <a:r>
                        <a:rPr lang="es-ES" sz="140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Ø (flexivo número, sufijo)</a:t>
                      </a:r>
                      <a:endParaRPr lang="es-ES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63285866"/>
                  </a:ext>
                </a:extLst>
              </a:tr>
            </a:tbl>
          </a:graphicData>
        </a:graphic>
      </p:graphicFrame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75ADF43D-9655-4F0F-AFD5-5FC49F58C454}"/>
              </a:ext>
            </a:extLst>
          </p:cNvPr>
          <p:cNvCxnSpPr>
            <a:cxnSpLocks/>
          </p:cNvCxnSpPr>
          <p:nvPr/>
        </p:nvCxnSpPr>
        <p:spPr>
          <a:xfrm flipV="1">
            <a:off x="6953301" y="3062516"/>
            <a:ext cx="0" cy="1502569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72B40DD2-822B-4103-806A-6DC9CB813B6F}"/>
              </a:ext>
            </a:extLst>
          </p:cNvPr>
          <p:cNvCxnSpPr>
            <a:stCxn id="12" idx="0"/>
          </p:cNvCxnSpPr>
          <p:nvPr/>
        </p:nvCxnSpPr>
        <p:spPr>
          <a:xfrm flipV="1">
            <a:off x="9421688" y="3870756"/>
            <a:ext cx="0" cy="7000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5895E5-E8DD-44DF-85B3-CDE699C2A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5189" y="1185863"/>
            <a:ext cx="4360811" cy="3020377"/>
          </a:xfrm>
        </p:spPr>
        <p:txBody>
          <a:bodyPr>
            <a:normAutofit/>
          </a:bodyPr>
          <a:lstStyle/>
          <a:p>
            <a:pPr marL="400050" indent="-285750">
              <a:buFont typeface="Wingdings 3" panose="05040102010807070707" pitchFamily="18" charset="2"/>
              <a:buChar char="´"/>
            </a:pPr>
            <a:r>
              <a:rPr lang="es-ES"/>
              <a:t>Hay 2 tipos de morfemas: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s-ES" b="1"/>
              <a:t>Morfemas flexivos/desinencias:</a:t>
            </a:r>
            <a:r>
              <a:rPr lang="es-ES"/>
              <a:t> SOLO SUFIJOS, aportan al lexema un significado </a:t>
            </a:r>
            <a:r>
              <a:rPr lang="es-ES" u="sng"/>
              <a:t>gramatical</a:t>
            </a:r>
            <a:r>
              <a:rPr lang="es-ES"/>
              <a:t>: género, número, modo y aspecto en verbos.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s-ES" b="1"/>
              <a:t>Morfemas derivativos:</a:t>
            </a:r>
            <a:r>
              <a:rPr lang="es-ES"/>
              <a:t> SUFIJOS, PREFIJOS O INTERFIJOS, añaden al lexema otros significados.</a:t>
            </a:r>
            <a:endParaRPr lang="es-ES" b="1"/>
          </a:p>
          <a:p>
            <a:pPr lvl="2">
              <a:buFont typeface="Arial" panose="020B0604020202020204" pitchFamily="34" charset="0"/>
              <a:buChar char="•"/>
            </a:pPr>
            <a:endParaRPr lang="es-ES"/>
          </a:p>
          <a:p>
            <a:pPr lvl="2">
              <a:buFont typeface="Wingdings 3" panose="05040102010807070707" pitchFamily="18" charset="2"/>
              <a:buChar char="¨"/>
            </a:pPr>
            <a:endParaRPr lang="es-ES"/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F4942702-5CA5-4204-B71B-3776787321FE}"/>
              </a:ext>
            </a:extLst>
          </p:cNvPr>
          <p:cNvSpPr/>
          <p:nvPr/>
        </p:nvSpPr>
        <p:spPr>
          <a:xfrm>
            <a:off x="1735189" y="1185861"/>
            <a:ext cx="4360811" cy="2558825"/>
          </a:xfrm>
          <a:prstGeom prst="roundRect">
            <a:avLst>
              <a:gd name="adj" fmla="val 373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C7A9756-402F-466C-A57A-C018911500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948" b="95202" l="5438" r="97130">
                        <a14:foregroundMark x1="83384" y1="11544" x2="92749" y2="20540"/>
                        <a14:foregroundMark x1="82175" y1="9445" x2="81420" y2="8846"/>
                        <a14:foregroundMark x1="84290" y1="7946" x2="84290" y2="7946"/>
                        <a14:foregroundMark x1="84139" y1="7946" x2="82175" y2="5997"/>
                        <a14:foregroundMark x1="96526" y1="19190" x2="97130" y2="19790"/>
                        <a14:foregroundMark x1="95771" y1="18441" x2="96526" y2="19190"/>
                        <a14:foregroundMark x1="93958" y1="16642" x2="95771" y2="18441"/>
                        <a14:foregroundMark x1="10876" y1="90255" x2="5589" y2="95352"/>
                        <a14:foregroundMark x1="83082" y1="5997" x2="80967" y2="4948"/>
                        <a14:backgroundMark x1="94109" y1="28486" x2="92145" y2="31634"/>
                        <a14:backgroundMark x1="98187" y1="23988" x2="98187" y2="23988"/>
                        <a14:backgroundMark x1="97734" y1="21889" x2="97734" y2="21889"/>
                        <a14:backgroundMark x1="96979" y1="18441" x2="96979" y2="18441"/>
                        <a14:backgroundMark x1="96979" y1="19190" x2="96979" y2="19190"/>
                        <a14:backgroundMark x1="97432" y1="19340" x2="97432" y2="19340"/>
                        <a14:backgroundMark x1="97734" y1="20240" x2="96677" y2="19040"/>
                        <a14:backgroundMark x1="87764" y1="7196" x2="83233" y2="4498"/>
                        <a14:backgroundMark x1="96677" y1="22639" x2="93807" y2="26537"/>
                        <a14:backgroundMark x1="65257" y1="58021" x2="57251" y2="64618"/>
                        <a14:backgroundMark x1="65559" y1="58021" x2="63897" y2="5847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536467" y="778385"/>
            <a:ext cx="404422" cy="407476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76CDF580-05CC-4000-A0DD-E9434149D00A}"/>
              </a:ext>
            </a:extLst>
          </p:cNvPr>
          <p:cNvSpPr/>
          <p:nvPr/>
        </p:nvSpPr>
        <p:spPr>
          <a:xfrm>
            <a:off x="3112955" y="0"/>
            <a:ext cx="592822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Palabras derivadas</a:t>
            </a:r>
            <a:endParaRPr lang="es-ES" sz="4800" b="1" cap="none" spc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DD72583-E44E-4D19-ADE2-41995E2BE97E}"/>
              </a:ext>
            </a:extLst>
          </p:cNvPr>
          <p:cNvSpPr txBox="1"/>
          <p:nvPr/>
        </p:nvSpPr>
        <p:spPr>
          <a:xfrm>
            <a:off x="427840" y="686720"/>
            <a:ext cx="7969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>
                <a:solidFill>
                  <a:schemeClr val="bg1"/>
                </a:solidFill>
              </a:rPr>
              <a:t>2/3</a:t>
            </a:r>
          </a:p>
        </p:txBody>
      </p:sp>
      <p:sp>
        <p:nvSpPr>
          <p:cNvPr id="12" name="Diagrama de flujo: conector 11">
            <a:extLst>
              <a:ext uri="{FF2B5EF4-FFF2-40B4-BE49-F238E27FC236}">
                <a16:creationId xmlns:a16="http://schemas.microsoft.com/office/drawing/2014/main" id="{EA64A019-92AA-4407-8106-D10ADE45BE72}"/>
              </a:ext>
            </a:extLst>
          </p:cNvPr>
          <p:cNvSpPr/>
          <p:nvPr/>
        </p:nvSpPr>
        <p:spPr>
          <a:xfrm>
            <a:off x="9387160" y="4570844"/>
            <a:ext cx="69056" cy="69056"/>
          </a:xfrm>
          <a:prstGeom prst="flowChartConnecto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3222A467-AFEB-49FB-83B7-48F7F17DACE6}"/>
              </a:ext>
            </a:extLst>
          </p:cNvPr>
          <p:cNvSpPr txBox="1"/>
          <p:nvPr/>
        </p:nvSpPr>
        <p:spPr>
          <a:xfrm>
            <a:off x="8184257" y="3394532"/>
            <a:ext cx="3535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/>
              <a:t>Se separa de otros morfemas porque indica algo diferente a esos, en este caso número</a:t>
            </a:r>
          </a:p>
        </p:txBody>
      </p:sp>
      <p:sp>
        <p:nvSpPr>
          <p:cNvPr id="18" name="Rectángulo: esquina doblada 17">
            <a:extLst>
              <a:ext uri="{FF2B5EF4-FFF2-40B4-BE49-F238E27FC236}">
                <a16:creationId xmlns:a16="http://schemas.microsoft.com/office/drawing/2014/main" id="{1844A219-3436-42C9-A19D-3FF5448EED03}"/>
              </a:ext>
            </a:extLst>
          </p:cNvPr>
          <p:cNvSpPr/>
          <p:nvPr/>
        </p:nvSpPr>
        <p:spPr>
          <a:xfrm>
            <a:off x="8158132" y="3409091"/>
            <a:ext cx="3561157" cy="461665"/>
          </a:xfrm>
          <a:prstGeom prst="foldedCorner">
            <a:avLst>
              <a:gd name="adj" fmla="val 50000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Diagrama de flujo: conector 18">
            <a:extLst>
              <a:ext uri="{FF2B5EF4-FFF2-40B4-BE49-F238E27FC236}">
                <a16:creationId xmlns:a16="http://schemas.microsoft.com/office/drawing/2014/main" id="{DED67106-A2F4-4B07-9213-A1824B77A73A}"/>
              </a:ext>
            </a:extLst>
          </p:cNvPr>
          <p:cNvSpPr/>
          <p:nvPr/>
        </p:nvSpPr>
        <p:spPr>
          <a:xfrm>
            <a:off x="6918773" y="4565085"/>
            <a:ext cx="69056" cy="69056"/>
          </a:xfrm>
          <a:prstGeom prst="flowChartConnecto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78A7A301-2F38-4032-83AD-15AC7D5F9C5D}"/>
              </a:ext>
            </a:extLst>
          </p:cNvPr>
          <p:cNvSpPr txBox="1"/>
          <p:nvPr/>
        </p:nvSpPr>
        <p:spPr>
          <a:xfrm>
            <a:off x="6330419" y="2566426"/>
            <a:ext cx="3535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/>
              <a:t>Se separa de otros morfemas porque indica algo diferente a esos, en este caso género</a:t>
            </a:r>
          </a:p>
        </p:txBody>
      </p:sp>
      <p:sp>
        <p:nvSpPr>
          <p:cNvPr id="23" name="Rectángulo: esquina doblada 22">
            <a:extLst>
              <a:ext uri="{FF2B5EF4-FFF2-40B4-BE49-F238E27FC236}">
                <a16:creationId xmlns:a16="http://schemas.microsoft.com/office/drawing/2014/main" id="{24BB3790-FE9E-4C8B-89D4-71783D4498EE}"/>
              </a:ext>
            </a:extLst>
          </p:cNvPr>
          <p:cNvSpPr/>
          <p:nvPr/>
        </p:nvSpPr>
        <p:spPr>
          <a:xfrm>
            <a:off x="6304294" y="2580985"/>
            <a:ext cx="3561157" cy="461665"/>
          </a:xfrm>
          <a:prstGeom prst="foldedCorner">
            <a:avLst>
              <a:gd name="adj" fmla="val 50000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9119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5895E5-E8DD-44DF-85B3-CDE699C2A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0078" y="1076103"/>
            <a:ext cx="4360811" cy="3020377"/>
          </a:xfrm>
        </p:spPr>
        <p:txBody>
          <a:bodyPr>
            <a:normAutofit/>
          </a:bodyPr>
          <a:lstStyle/>
          <a:p>
            <a:pPr marL="400050" indent="-285750">
              <a:buFont typeface="Wingdings 3" panose="05040102010807070707" pitchFamily="18" charset="2"/>
              <a:buChar char="´"/>
            </a:pPr>
            <a:r>
              <a:rPr lang="es-ES"/>
              <a:t>La </a:t>
            </a:r>
            <a:r>
              <a:rPr lang="es-ES" b="1"/>
              <a:t>derivación</a:t>
            </a:r>
            <a:r>
              <a:rPr lang="es-ES"/>
              <a:t> es el procedimiento de formación de palabras mediante la adición de morfemas derivativos (prefijos, sufijos o infijos).</a:t>
            </a:r>
          </a:p>
          <a:p>
            <a:pPr marL="400050" indent="-285750">
              <a:buFont typeface="Wingdings 3" panose="05040102010807070707" pitchFamily="18" charset="2"/>
              <a:buChar char="´"/>
            </a:pPr>
            <a:r>
              <a:rPr lang="es-ES"/>
              <a:t>La </a:t>
            </a:r>
            <a:r>
              <a:rPr lang="es-ES" b="1"/>
              <a:t>composición</a:t>
            </a:r>
            <a:r>
              <a:rPr lang="es-ES"/>
              <a:t> es el procedimiento mediante el cual se forman palabras nuevas a partir de la unión de dos o más bases.</a:t>
            </a:r>
          </a:p>
          <a:p>
            <a:pPr lvl="2">
              <a:buFont typeface="Wingdings 3" panose="05040102010807070707" pitchFamily="18" charset="2"/>
              <a:buChar char="¨"/>
            </a:pPr>
            <a:endParaRPr lang="es-ES"/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F4942702-5CA5-4204-B71B-3776787321FE}"/>
              </a:ext>
            </a:extLst>
          </p:cNvPr>
          <p:cNvSpPr/>
          <p:nvPr/>
        </p:nvSpPr>
        <p:spPr>
          <a:xfrm>
            <a:off x="1671716" y="1076103"/>
            <a:ext cx="4360811" cy="3020377"/>
          </a:xfrm>
          <a:prstGeom prst="roundRect">
            <a:avLst>
              <a:gd name="adj" fmla="val 373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C7A9756-402F-466C-A57A-C018911500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948" b="95202" l="5438" r="97130">
                        <a14:foregroundMark x1="83384" y1="11544" x2="92749" y2="20540"/>
                        <a14:foregroundMark x1="82175" y1="9445" x2="81420" y2="8846"/>
                        <a14:foregroundMark x1="84290" y1="7946" x2="84290" y2="7946"/>
                        <a14:foregroundMark x1="84139" y1="7946" x2="82175" y2="5997"/>
                        <a14:foregroundMark x1="96526" y1="19190" x2="97130" y2="19790"/>
                        <a14:foregroundMark x1="95771" y1="18441" x2="96526" y2="19190"/>
                        <a14:foregroundMark x1="93958" y1="16642" x2="95771" y2="18441"/>
                        <a14:foregroundMark x1="10876" y1="90255" x2="5589" y2="95352"/>
                        <a14:foregroundMark x1="83082" y1="5997" x2="80967" y2="4948"/>
                        <a14:backgroundMark x1="94109" y1="28486" x2="92145" y2="31634"/>
                        <a14:backgroundMark x1="98187" y1="23988" x2="98187" y2="23988"/>
                        <a14:backgroundMark x1="97734" y1="21889" x2="97734" y2="21889"/>
                        <a14:backgroundMark x1="96979" y1="18441" x2="96979" y2="18441"/>
                        <a14:backgroundMark x1="96979" y1="19190" x2="96979" y2="19190"/>
                        <a14:backgroundMark x1="97432" y1="19340" x2="97432" y2="19340"/>
                        <a14:backgroundMark x1="97734" y1="20240" x2="96677" y2="19040"/>
                        <a14:backgroundMark x1="87764" y1="7196" x2="83233" y2="4498"/>
                        <a14:backgroundMark x1="96677" y1="22639" x2="93807" y2="26537"/>
                        <a14:backgroundMark x1="65257" y1="58021" x2="57251" y2="64618"/>
                        <a14:backgroundMark x1="65559" y1="58021" x2="63897" y2="5847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471713" y="695202"/>
            <a:ext cx="404422" cy="407476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76CDF580-05CC-4000-A0DD-E9434149D00A}"/>
              </a:ext>
            </a:extLst>
          </p:cNvPr>
          <p:cNvSpPr/>
          <p:nvPr/>
        </p:nvSpPr>
        <p:spPr>
          <a:xfrm>
            <a:off x="2890095" y="-6872"/>
            <a:ext cx="715772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Formación de palabras</a:t>
            </a:r>
            <a:endParaRPr lang="es-ES" sz="4800" b="1" cap="none" spc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DD72583-E44E-4D19-ADE2-41995E2BE97E}"/>
              </a:ext>
            </a:extLst>
          </p:cNvPr>
          <p:cNvSpPr txBox="1"/>
          <p:nvPr/>
        </p:nvSpPr>
        <p:spPr>
          <a:xfrm>
            <a:off x="427840" y="686720"/>
            <a:ext cx="7969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>
                <a:solidFill>
                  <a:schemeClr val="bg1"/>
                </a:solidFill>
              </a:rPr>
              <a:t>3/3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B4977755-2A3B-4393-8FCB-0257FB70B4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383857"/>
              </p:ext>
            </p:extLst>
          </p:nvPr>
        </p:nvGraphicFramePr>
        <p:xfrm>
          <a:off x="3112955" y="4308598"/>
          <a:ext cx="8128000" cy="18542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606953392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787710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/>
                        <a:t>Formadas por derivación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/>
                        <a:t>Formadas por composición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000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/>
                        <a:t>papelera (papel+era)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/>
                        <a:t>telaraña (tela+araña)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3139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/>
                        <a:t>empapelar (em+papel+ar)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/>
                        <a:t>abrelatas (abre+latas)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943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/>
                        <a:t>papelazo (papel+azo)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/>
                        <a:t>anteayer (ante+ayer)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862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/>
                        <a:t>casera (cas+era)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/>
                        <a:t>pasacalle (pasa+calle)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4350266"/>
                  </a:ext>
                </a:extLst>
              </a:tr>
            </a:tbl>
          </a:graphicData>
        </a:graphic>
      </p:graphicFrame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BE83E9DD-BCE9-45BF-92E8-86E979F7DF33}"/>
              </a:ext>
            </a:extLst>
          </p:cNvPr>
          <p:cNvCxnSpPr>
            <a:cxnSpLocks/>
            <a:stCxn id="21" idx="2"/>
          </p:cNvCxnSpPr>
          <p:nvPr/>
        </p:nvCxnSpPr>
        <p:spPr>
          <a:xfrm flipH="1">
            <a:off x="2749153" y="5235698"/>
            <a:ext cx="753136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1" name="Diagrama de flujo: conector 20">
            <a:extLst>
              <a:ext uri="{FF2B5EF4-FFF2-40B4-BE49-F238E27FC236}">
                <a16:creationId xmlns:a16="http://schemas.microsoft.com/office/drawing/2014/main" id="{AE5F6FEB-7688-4CB7-ACF5-E06235F5E0FA}"/>
              </a:ext>
            </a:extLst>
          </p:cNvPr>
          <p:cNvSpPr/>
          <p:nvPr/>
        </p:nvSpPr>
        <p:spPr>
          <a:xfrm>
            <a:off x="3502289" y="5201170"/>
            <a:ext cx="69056" cy="69056"/>
          </a:xfrm>
          <a:prstGeom prst="flowChartConnecto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ED2BE8F1-FD28-4DEC-BC55-BD8A58AF97BE}"/>
              </a:ext>
            </a:extLst>
          </p:cNvPr>
          <p:cNvSpPr txBox="1"/>
          <p:nvPr/>
        </p:nvSpPr>
        <p:spPr>
          <a:xfrm>
            <a:off x="375117" y="4875593"/>
            <a:ext cx="26347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/>
              <a:t>Si la palabra se forma con un prefijo y sufijo a la vez, el procedimiento se llama </a:t>
            </a:r>
            <a:r>
              <a:rPr lang="es-ES" sz="1200" b="1"/>
              <a:t>derivación por parasíntesis</a:t>
            </a:r>
            <a:r>
              <a:rPr lang="es-ES" sz="1200"/>
              <a:t>.</a:t>
            </a:r>
          </a:p>
        </p:txBody>
      </p:sp>
      <p:sp>
        <p:nvSpPr>
          <p:cNvPr id="25" name="Rectángulo: esquina doblada 24">
            <a:extLst>
              <a:ext uri="{FF2B5EF4-FFF2-40B4-BE49-F238E27FC236}">
                <a16:creationId xmlns:a16="http://schemas.microsoft.com/office/drawing/2014/main" id="{4EFCD01B-9919-47E7-ABDD-3222D47D2655}"/>
              </a:ext>
            </a:extLst>
          </p:cNvPr>
          <p:cNvSpPr/>
          <p:nvPr/>
        </p:nvSpPr>
        <p:spPr>
          <a:xfrm>
            <a:off x="348992" y="4890152"/>
            <a:ext cx="2400161" cy="816438"/>
          </a:xfrm>
          <a:prstGeom prst="foldedCorner">
            <a:avLst>
              <a:gd name="adj" fmla="val 27834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9002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5895E5-E8DD-44DF-85B3-CDE699C2A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0965" y="1319235"/>
            <a:ext cx="8915400" cy="1588905"/>
          </a:xfrm>
        </p:spPr>
        <p:txBody>
          <a:bodyPr/>
          <a:lstStyle/>
          <a:p>
            <a:r>
              <a:rPr lang="es-ES"/>
              <a:t>Los </a:t>
            </a:r>
            <a:r>
              <a:rPr lang="es-ES" b="1"/>
              <a:t>conectores</a:t>
            </a:r>
            <a:r>
              <a:rPr lang="es-ES"/>
              <a:t> nos ayudan a dotar el texto de orden:</a:t>
            </a:r>
          </a:p>
          <a:p>
            <a:pPr lvl="1">
              <a:buFont typeface="Wingdings" panose="05000000000000000000" pitchFamily="2" charset="2"/>
              <a:buChar char=""/>
            </a:pPr>
            <a:r>
              <a:rPr lang="es-ES"/>
              <a:t>dividir</a:t>
            </a:r>
          </a:p>
          <a:p>
            <a:pPr lvl="1">
              <a:buFont typeface="Wingdings" panose="05000000000000000000" pitchFamily="2" charset="2"/>
              <a:buChar char=""/>
            </a:pPr>
            <a:r>
              <a:rPr lang="es-ES"/>
              <a:t>distribuir</a:t>
            </a:r>
          </a:p>
          <a:p>
            <a:pPr lvl="1">
              <a:buFont typeface="Wingdings" panose="05000000000000000000" pitchFamily="2" charset="2"/>
              <a:buChar char=""/>
            </a:pPr>
            <a:r>
              <a:rPr lang="es-ES"/>
              <a:t>organizar</a:t>
            </a:r>
          </a:p>
        </p:txBody>
      </p:sp>
      <p:sp>
        <p:nvSpPr>
          <p:cNvPr id="4" name="Cerrar llave 3">
            <a:extLst>
              <a:ext uri="{FF2B5EF4-FFF2-40B4-BE49-F238E27FC236}">
                <a16:creationId xmlns:a16="http://schemas.microsoft.com/office/drawing/2014/main" id="{91ECB069-E0BF-4499-BD9E-8714A4DF1DC2}"/>
              </a:ext>
            </a:extLst>
          </p:cNvPr>
          <p:cNvSpPr/>
          <p:nvPr/>
        </p:nvSpPr>
        <p:spPr>
          <a:xfrm>
            <a:off x="4793419" y="1775626"/>
            <a:ext cx="118173" cy="947956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AEBC9C66-FF5E-4393-B879-9376C43FCB41}"/>
              </a:ext>
            </a:extLst>
          </p:cNvPr>
          <p:cNvSpPr txBox="1">
            <a:spLocks/>
          </p:cNvSpPr>
          <p:nvPr/>
        </p:nvSpPr>
        <p:spPr>
          <a:xfrm>
            <a:off x="4912990" y="2113687"/>
            <a:ext cx="1931056" cy="36213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/>
              <a:t>la información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F4942702-5CA5-4204-B71B-3776787321FE}"/>
              </a:ext>
            </a:extLst>
          </p:cNvPr>
          <p:cNvSpPr/>
          <p:nvPr/>
        </p:nvSpPr>
        <p:spPr>
          <a:xfrm>
            <a:off x="2860965" y="1319235"/>
            <a:ext cx="6596733" cy="153018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C7A9756-402F-466C-A57A-C018911500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948" b="95202" l="5438" r="97130">
                        <a14:foregroundMark x1="83384" y1="11544" x2="92749" y2="20540"/>
                        <a14:foregroundMark x1="82175" y1="9445" x2="81420" y2="8846"/>
                        <a14:foregroundMark x1="84290" y1="7946" x2="84290" y2="7946"/>
                        <a14:foregroundMark x1="84139" y1="7946" x2="82175" y2="5997"/>
                        <a14:foregroundMark x1="96526" y1="19190" x2="97130" y2="19790"/>
                        <a14:foregroundMark x1="95771" y1="18441" x2="96526" y2="19190"/>
                        <a14:foregroundMark x1="93958" y1="16642" x2="95771" y2="18441"/>
                        <a14:foregroundMark x1="10876" y1="90255" x2="5589" y2="95352"/>
                        <a14:foregroundMark x1="83082" y1="5997" x2="80967" y2="4948"/>
                        <a14:backgroundMark x1="94109" y1="28486" x2="92145" y2="31634"/>
                        <a14:backgroundMark x1="98187" y1="23988" x2="98187" y2="23988"/>
                        <a14:backgroundMark x1="97734" y1="21889" x2="97734" y2="21889"/>
                        <a14:backgroundMark x1="96979" y1="18441" x2="96979" y2="18441"/>
                        <a14:backgroundMark x1="96979" y1="19190" x2="96979" y2="19190"/>
                        <a14:backgroundMark x1="97432" y1="19340" x2="97432" y2="19340"/>
                        <a14:backgroundMark x1="97734" y1="20240" x2="96677" y2="19040"/>
                        <a14:backgroundMark x1="87764" y1="7196" x2="83233" y2="4498"/>
                        <a14:backgroundMark x1="96677" y1="22639" x2="93807" y2="26537"/>
                        <a14:backgroundMark x1="65257" y1="58021" x2="57251" y2="64618"/>
                        <a14:backgroundMark x1="65559" y1="58021" x2="63897" y2="5847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128777" y="958708"/>
            <a:ext cx="404422" cy="407476"/>
          </a:xfrm>
          <a:prstGeom prst="rect">
            <a:avLst/>
          </a:prstGeom>
        </p:spPr>
      </p:pic>
      <p:graphicFrame>
        <p:nvGraphicFramePr>
          <p:cNvPr id="8" name="Tabla 8">
            <a:extLst>
              <a:ext uri="{FF2B5EF4-FFF2-40B4-BE49-F238E27FC236}">
                <a16:creationId xmlns:a16="http://schemas.microsoft.com/office/drawing/2014/main" id="{367A8CCF-E399-4B5E-88FF-82DF587F4E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029553"/>
              </p:ext>
            </p:extLst>
          </p:nvPr>
        </p:nvGraphicFramePr>
        <p:xfrm>
          <a:off x="2032000" y="3853932"/>
          <a:ext cx="8127999" cy="168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71596352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63058953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4161168624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s-ES"/>
                        <a:t>Tipos de conectores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97539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solidFill>
                            <a:schemeClr val="bg1"/>
                          </a:solidFill>
                        </a:rPr>
                        <a:t>Anterioridad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solidFill>
                            <a:schemeClr val="bg1"/>
                          </a:solidFill>
                        </a:rPr>
                        <a:t>Simultaneidad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>
                          <a:solidFill>
                            <a:schemeClr val="bg1"/>
                          </a:solidFill>
                        </a:rPr>
                        <a:t>Posterioridad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745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ES" sz="1400"/>
                        <a:t>al principio, en primer lugar, previamente, en el comienzo...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/>
                        <a:t>mientras (tanto/que), en este instante, a medida que, simultáneamente, indediatamente...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400"/>
                        <a:t>después (de/que), más adelante, posteriormente, finalmente, por último...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8690244"/>
                  </a:ext>
                </a:extLst>
              </a:tr>
            </a:tbl>
          </a:graphicData>
        </a:graphic>
      </p:graphicFrame>
      <p:sp>
        <p:nvSpPr>
          <p:cNvPr id="10" name="Rectángulo 9">
            <a:extLst>
              <a:ext uri="{FF2B5EF4-FFF2-40B4-BE49-F238E27FC236}">
                <a16:creationId xmlns:a16="http://schemas.microsoft.com/office/drawing/2014/main" id="{76CDF580-05CC-4000-A0DD-E9434149D00A}"/>
              </a:ext>
            </a:extLst>
          </p:cNvPr>
          <p:cNvSpPr/>
          <p:nvPr/>
        </p:nvSpPr>
        <p:spPr>
          <a:xfrm>
            <a:off x="3737315" y="68988"/>
            <a:ext cx="467948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cap="none" spc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Los conectores</a:t>
            </a:r>
          </a:p>
        </p:txBody>
      </p:sp>
    </p:spTree>
    <p:extLst>
      <p:ext uri="{BB962C8B-B14F-4D97-AF65-F5344CB8AC3E}">
        <p14:creationId xmlns:p14="http://schemas.microsoft.com/office/powerpoint/2010/main" val="2812817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1DF4687E-3E6D-420F-885C-FFDADA4653DD}"/>
              </a:ext>
            </a:extLst>
          </p:cNvPr>
          <p:cNvSpPr/>
          <p:nvPr/>
        </p:nvSpPr>
        <p:spPr>
          <a:xfrm>
            <a:off x="2937423" y="152878"/>
            <a:ext cx="627928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cap="none" spc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Los grupos sintáticos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3C84CB40-0373-4CAC-B86A-8B91E3D39DC6}"/>
              </a:ext>
            </a:extLst>
          </p:cNvPr>
          <p:cNvSpPr/>
          <p:nvPr/>
        </p:nvSpPr>
        <p:spPr>
          <a:xfrm>
            <a:off x="657965" y="1366728"/>
            <a:ext cx="7121934" cy="2383149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F50913C-2D23-48E9-B4BA-4B51661519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948" b="95202" l="5438" r="97130">
                        <a14:foregroundMark x1="83384" y1="11544" x2="92749" y2="20540"/>
                        <a14:foregroundMark x1="82175" y1="9445" x2="81420" y2="8846"/>
                        <a14:foregroundMark x1="84290" y1="7946" x2="84290" y2="7946"/>
                        <a14:foregroundMark x1="84139" y1="7946" x2="82175" y2="5997"/>
                        <a14:foregroundMark x1="96526" y1="19190" x2="97130" y2="19790"/>
                        <a14:foregroundMark x1="95771" y1="18441" x2="96526" y2="19190"/>
                        <a14:foregroundMark x1="93958" y1="16642" x2="95771" y2="18441"/>
                        <a14:foregroundMark x1="10876" y1="90255" x2="5589" y2="95352"/>
                        <a14:foregroundMark x1="83082" y1="5997" x2="80967" y2="4948"/>
                        <a14:backgroundMark x1="94109" y1="28486" x2="92145" y2="31634"/>
                        <a14:backgroundMark x1="98187" y1="23988" x2="98187" y2="23988"/>
                        <a14:backgroundMark x1="97734" y1="21889" x2="97734" y2="21889"/>
                        <a14:backgroundMark x1="96979" y1="18441" x2="96979" y2="18441"/>
                        <a14:backgroundMark x1="96979" y1="19190" x2="96979" y2="19190"/>
                        <a14:backgroundMark x1="97432" y1="19340" x2="97432" y2="19340"/>
                        <a14:backgroundMark x1="97734" y1="20240" x2="96677" y2="19040"/>
                        <a14:backgroundMark x1="87764" y1="7196" x2="83233" y2="4498"/>
                        <a14:backgroundMark x1="96677" y1="22639" x2="93807" y2="26537"/>
                        <a14:backgroundMark x1="65257" y1="58021" x2="57251" y2="64618"/>
                        <a14:backgroundMark x1="65559" y1="58021" x2="63897" y2="5847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162448" y="971563"/>
            <a:ext cx="404422" cy="407476"/>
          </a:xfrm>
          <a:prstGeom prst="rect">
            <a:avLst/>
          </a:prstGeom>
        </p:spPr>
      </p:pic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891264BF-A76D-4AC0-A820-80FF65A42D30}"/>
              </a:ext>
            </a:extLst>
          </p:cNvPr>
          <p:cNvSpPr txBox="1">
            <a:spLocks/>
          </p:cNvSpPr>
          <p:nvPr/>
        </p:nvSpPr>
        <p:spPr>
          <a:xfrm>
            <a:off x="730161" y="1379038"/>
            <a:ext cx="7121934" cy="2370839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/>
              <a:t>Hay distintos grupos sintácticos:</a:t>
            </a:r>
          </a:p>
          <a:p>
            <a:pPr marL="800100" lvl="1" indent="-342900">
              <a:buFont typeface="+mj-lt"/>
              <a:buAutoNum type="arabicPeriod"/>
            </a:pPr>
            <a:r>
              <a:rPr lang="es-ES" b="1"/>
              <a:t>Grupo nominal: </a:t>
            </a:r>
            <a:r>
              <a:rPr lang="es-ES"/>
              <a:t>el núcleo es un </a:t>
            </a:r>
            <a:r>
              <a:rPr lang="es-ES" u="sng"/>
              <a:t>sustantivo</a:t>
            </a:r>
            <a:r>
              <a:rPr lang="es-ES"/>
              <a:t> o un </a:t>
            </a:r>
            <a:r>
              <a:rPr lang="es-ES" u="sng"/>
              <a:t>pronombre</a:t>
            </a:r>
            <a:r>
              <a:rPr lang="es-ES"/>
              <a:t>.</a:t>
            </a:r>
            <a:endParaRPr lang="es-ES" b="1"/>
          </a:p>
          <a:p>
            <a:pPr marL="800100" lvl="1" indent="-342900">
              <a:buFont typeface="+mj-lt"/>
              <a:buAutoNum type="arabicPeriod"/>
            </a:pPr>
            <a:r>
              <a:rPr lang="es-ES" b="1"/>
              <a:t>Grupo adjetival: </a:t>
            </a:r>
            <a:r>
              <a:rPr lang="es-ES"/>
              <a:t>el núcleo es un </a:t>
            </a:r>
            <a:r>
              <a:rPr lang="es-ES" u="sng"/>
              <a:t>adjetivo</a:t>
            </a:r>
            <a:r>
              <a:rPr lang="es-ES"/>
              <a:t>.</a:t>
            </a:r>
            <a:endParaRPr lang="es-ES" b="1"/>
          </a:p>
          <a:p>
            <a:pPr marL="800100" lvl="1" indent="-342900">
              <a:buFont typeface="+mj-lt"/>
              <a:buAutoNum type="arabicPeriod"/>
            </a:pPr>
            <a:r>
              <a:rPr lang="es-ES" b="1"/>
              <a:t>Grupo adverbial: </a:t>
            </a:r>
            <a:r>
              <a:rPr lang="es-ES"/>
              <a:t>el núcleo es un </a:t>
            </a:r>
            <a:r>
              <a:rPr lang="es-ES" u="sng"/>
              <a:t>adverbio</a:t>
            </a:r>
            <a:r>
              <a:rPr lang="es-ES"/>
              <a:t>.</a:t>
            </a:r>
            <a:endParaRPr lang="es-ES" b="1"/>
          </a:p>
          <a:p>
            <a:pPr marL="800100" lvl="1" indent="-342900">
              <a:buFont typeface="+mj-lt"/>
              <a:buAutoNum type="arabicPeriod"/>
            </a:pPr>
            <a:r>
              <a:rPr lang="es-ES" b="1"/>
              <a:t>Grubo verbal: </a:t>
            </a:r>
            <a:r>
              <a:rPr lang="es-ES"/>
              <a:t>el núcleo es un </a:t>
            </a:r>
            <a:r>
              <a:rPr lang="es-ES" u="sng"/>
              <a:t>verbo</a:t>
            </a:r>
            <a:r>
              <a:rPr lang="es-ES"/>
              <a:t>.</a:t>
            </a:r>
            <a:endParaRPr lang="es-ES" b="1"/>
          </a:p>
          <a:p>
            <a:pPr marL="800100" lvl="1" indent="-342900">
              <a:buFont typeface="+mj-lt"/>
              <a:buAutoNum type="arabicPeriod"/>
            </a:pPr>
            <a:r>
              <a:rPr lang="es-ES" b="1"/>
              <a:t>Grupo preposicional:</a:t>
            </a:r>
            <a:r>
              <a:rPr lang="es-ES"/>
              <a:t> la primera palabra es una </a:t>
            </a:r>
            <a:r>
              <a:rPr lang="es-ES" u="sng"/>
              <a:t>preposición</a:t>
            </a:r>
            <a:r>
              <a:rPr lang="es-ES"/>
              <a:t>.</a:t>
            </a:r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pPr marL="0" indent="0">
              <a:buNone/>
            </a:pPr>
            <a:endParaRPr lang="es-ES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88C9C33-75A0-430C-B60C-0E4832BEA566}"/>
              </a:ext>
            </a:extLst>
          </p:cNvPr>
          <p:cNvSpPr txBox="1"/>
          <p:nvPr/>
        </p:nvSpPr>
        <p:spPr>
          <a:xfrm>
            <a:off x="427840" y="686720"/>
            <a:ext cx="7969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>
                <a:solidFill>
                  <a:schemeClr val="bg1"/>
                </a:solidFill>
              </a:rPr>
              <a:t>1/4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F4608B99-1A0A-4772-8428-98AFED27844D}"/>
              </a:ext>
            </a:extLst>
          </p:cNvPr>
          <p:cNvSpPr/>
          <p:nvPr/>
        </p:nvSpPr>
        <p:spPr>
          <a:xfrm>
            <a:off x="3413760" y="1811383"/>
            <a:ext cx="731520" cy="304800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2" name="Conector: curvado 11">
            <a:extLst>
              <a:ext uri="{FF2B5EF4-FFF2-40B4-BE49-F238E27FC236}">
                <a16:creationId xmlns:a16="http://schemas.microsoft.com/office/drawing/2014/main" id="{F4BE14B3-018A-4ABD-A7D4-AAF2AFFE94CF}"/>
              </a:ext>
            </a:extLst>
          </p:cNvPr>
          <p:cNvCxnSpPr/>
          <p:nvPr/>
        </p:nvCxnSpPr>
        <p:spPr>
          <a:xfrm flipV="1">
            <a:off x="4145280" y="1558834"/>
            <a:ext cx="3770811" cy="252549"/>
          </a:xfrm>
          <a:prstGeom prst="curvedConnector3">
            <a:avLst>
              <a:gd name="adj1" fmla="val 14665"/>
            </a:avLst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4" name="CuadroTexto 13">
            <a:extLst>
              <a:ext uri="{FF2B5EF4-FFF2-40B4-BE49-F238E27FC236}">
                <a16:creationId xmlns:a16="http://schemas.microsoft.com/office/drawing/2014/main" id="{62EED092-F568-4929-A423-51F22C41B67C}"/>
              </a:ext>
            </a:extLst>
          </p:cNvPr>
          <p:cNvSpPr txBox="1"/>
          <p:nvPr/>
        </p:nvSpPr>
        <p:spPr>
          <a:xfrm>
            <a:off x="8011886" y="1432503"/>
            <a:ext cx="42759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/>
              <a:t>Palabra fundamental para que tenga significado </a:t>
            </a:r>
          </a:p>
        </p:txBody>
      </p:sp>
      <p:sp>
        <p:nvSpPr>
          <p:cNvPr id="15" name="Rectángulo: esquina doblada 14">
            <a:extLst>
              <a:ext uri="{FF2B5EF4-FFF2-40B4-BE49-F238E27FC236}">
                <a16:creationId xmlns:a16="http://schemas.microsoft.com/office/drawing/2014/main" id="{BC6F23F6-AA76-4442-8EBC-ECBD8ECECCEA}"/>
              </a:ext>
            </a:extLst>
          </p:cNvPr>
          <p:cNvSpPr/>
          <p:nvPr/>
        </p:nvSpPr>
        <p:spPr>
          <a:xfrm>
            <a:off x="8011886" y="1432503"/>
            <a:ext cx="3962400" cy="276999"/>
          </a:xfrm>
          <a:prstGeom prst="foldedCorner">
            <a:avLst>
              <a:gd name="adj" fmla="val 50000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6" name="Tabla 16">
            <a:extLst>
              <a:ext uri="{FF2B5EF4-FFF2-40B4-BE49-F238E27FC236}">
                <a16:creationId xmlns:a16="http://schemas.microsoft.com/office/drawing/2014/main" id="{8B24D0F1-3A42-4752-B04F-540DEDD21D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355394"/>
              </p:ext>
            </p:extLst>
          </p:nvPr>
        </p:nvGraphicFramePr>
        <p:xfrm>
          <a:off x="3516813" y="4326944"/>
          <a:ext cx="6476273" cy="14630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111793">
                  <a:extLst>
                    <a:ext uri="{9D8B030D-6E8A-4147-A177-3AD203B41FA5}">
                      <a16:colId xmlns:a16="http://schemas.microsoft.com/office/drawing/2014/main" val="792112718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1522193597"/>
                    </a:ext>
                  </a:extLst>
                </a:gridCol>
                <a:gridCol w="1140823">
                  <a:extLst>
                    <a:ext uri="{9D8B030D-6E8A-4147-A177-3AD203B41FA5}">
                      <a16:colId xmlns:a16="http://schemas.microsoft.com/office/drawing/2014/main" val="199365103"/>
                    </a:ext>
                  </a:extLst>
                </a:gridCol>
                <a:gridCol w="1593668">
                  <a:extLst>
                    <a:ext uri="{9D8B030D-6E8A-4147-A177-3AD203B41FA5}">
                      <a16:colId xmlns:a16="http://schemas.microsoft.com/office/drawing/2014/main" val="2941637873"/>
                    </a:ext>
                  </a:extLst>
                </a:gridCol>
                <a:gridCol w="1323703">
                  <a:extLst>
                    <a:ext uri="{9D8B030D-6E8A-4147-A177-3AD203B41FA5}">
                      <a16:colId xmlns:a16="http://schemas.microsoft.com/office/drawing/2014/main" val="3208929456"/>
                    </a:ext>
                  </a:extLst>
                </a:gridCol>
              </a:tblGrid>
              <a:tr h="320114"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u="sng"/>
                        <a:t>llama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azul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gas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623866"/>
                  </a:ext>
                </a:extLst>
              </a:tr>
              <a:tr h="320114"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artículo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sustantivo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adjetivo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preposición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sustantivo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1746350"/>
                  </a:ext>
                </a:extLst>
              </a:tr>
              <a:tr h="320114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núcleo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228595"/>
                  </a:ext>
                </a:extLst>
              </a:tr>
              <a:tr h="320114">
                <a:tc gridSpan="5">
                  <a:txBody>
                    <a:bodyPr/>
                    <a:lstStyle/>
                    <a:p>
                      <a:pPr algn="ctr"/>
                      <a:r>
                        <a:rPr lang="es-ES"/>
                        <a:t>GRUPO NOMINAL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365970"/>
                  </a:ext>
                </a:extLst>
              </a:tr>
            </a:tbl>
          </a:graphicData>
        </a:graphic>
      </p:graphicFrame>
      <p:sp>
        <p:nvSpPr>
          <p:cNvPr id="18" name="CuadroTexto 17">
            <a:extLst>
              <a:ext uri="{FF2B5EF4-FFF2-40B4-BE49-F238E27FC236}">
                <a16:creationId xmlns:a16="http://schemas.microsoft.com/office/drawing/2014/main" id="{7B84A63E-6863-4AC3-B704-79644BE5E14C}"/>
              </a:ext>
            </a:extLst>
          </p:cNvPr>
          <p:cNvSpPr txBox="1"/>
          <p:nvPr/>
        </p:nvSpPr>
        <p:spPr>
          <a:xfrm>
            <a:off x="666165" y="1811383"/>
            <a:ext cx="16908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/>
              <a:t>GN</a:t>
            </a:r>
          </a:p>
          <a:p>
            <a:endParaRPr lang="es-ES" sz="1200"/>
          </a:p>
          <a:p>
            <a:r>
              <a:rPr lang="es-ES" sz="1200"/>
              <a:t>GADJ</a:t>
            </a:r>
          </a:p>
          <a:p>
            <a:endParaRPr lang="es-ES" sz="1200"/>
          </a:p>
          <a:p>
            <a:r>
              <a:rPr lang="es-ES" sz="1200"/>
              <a:t>GADV</a:t>
            </a:r>
          </a:p>
          <a:p>
            <a:endParaRPr lang="es-ES" sz="1200"/>
          </a:p>
          <a:p>
            <a:r>
              <a:rPr lang="es-ES" sz="1200"/>
              <a:t>GV</a:t>
            </a:r>
          </a:p>
          <a:p>
            <a:endParaRPr lang="es-ES" sz="1200"/>
          </a:p>
          <a:p>
            <a:r>
              <a:rPr lang="es-ES" sz="1200"/>
              <a:t>GPREP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27D648E5-7946-4E34-BDB7-E3948FEDA3A7}"/>
              </a:ext>
            </a:extLst>
          </p:cNvPr>
          <p:cNvSpPr/>
          <p:nvPr/>
        </p:nvSpPr>
        <p:spPr>
          <a:xfrm>
            <a:off x="6326778" y="3292678"/>
            <a:ext cx="1240092" cy="304800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: esquina doblada 19">
            <a:extLst>
              <a:ext uri="{FF2B5EF4-FFF2-40B4-BE49-F238E27FC236}">
                <a16:creationId xmlns:a16="http://schemas.microsoft.com/office/drawing/2014/main" id="{2032B5B4-0060-4869-8115-432506E490D2}"/>
              </a:ext>
            </a:extLst>
          </p:cNvPr>
          <p:cNvSpPr/>
          <p:nvPr/>
        </p:nvSpPr>
        <p:spPr>
          <a:xfrm>
            <a:off x="7852095" y="2625463"/>
            <a:ext cx="4206240" cy="601059"/>
          </a:xfrm>
          <a:prstGeom prst="foldedCorner">
            <a:avLst>
              <a:gd name="adj" fmla="val 41307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3EBD6570-5296-42BE-8810-BB29B06D968D}"/>
              </a:ext>
            </a:extLst>
          </p:cNvPr>
          <p:cNvSpPr txBox="1"/>
          <p:nvPr/>
        </p:nvSpPr>
        <p:spPr>
          <a:xfrm>
            <a:off x="7843895" y="2580191"/>
            <a:ext cx="42759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/>
              <a:t>a, ante, bajo, cabe, con, contra, de, desde, durante,  en, entre, hacia, hasta, para, por, según, sin, so, sobre, tras, mediante, versus, vía</a:t>
            </a:r>
          </a:p>
        </p:txBody>
      </p:sp>
      <p:sp>
        <p:nvSpPr>
          <p:cNvPr id="22" name="Rectángulo: esquina doblada 21">
            <a:extLst>
              <a:ext uri="{FF2B5EF4-FFF2-40B4-BE49-F238E27FC236}">
                <a16:creationId xmlns:a16="http://schemas.microsoft.com/office/drawing/2014/main" id="{FB03A59D-18FF-41F5-BE1C-4F81B8910A58}"/>
              </a:ext>
            </a:extLst>
          </p:cNvPr>
          <p:cNvSpPr/>
          <p:nvPr/>
        </p:nvSpPr>
        <p:spPr>
          <a:xfrm>
            <a:off x="7857513" y="3317066"/>
            <a:ext cx="2941116" cy="646331"/>
          </a:xfrm>
          <a:prstGeom prst="foldedCorner">
            <a:avLst>
              <a:gd name="adj" fmla="val 50000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E53142DD-22CB-41DF-B522-05F496816493}"/>
              </a:ext>
            </a:extLst>
          </p:cNvPr>
          <p:cNvSpPr txBox="1"/>
          <p:nvPr/>
        </p:nvSpPr>
        <p:spPr>
          <a:xfrm>
            <a:off x="7849314" y="3271794"/>
            <a:ext cx="3184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/>
              <a:t>Una contracción se descompone en: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/>
              <a:t>preposición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/>
              <a:t>artículo</a:t>
            </a:r>
          </a:p>
        </p:txBody>
      </p:sp>
      <p:sp>
        <p:nvSpPr>
          <p:cNvPr id="24" name="Cerrar llave 23">
            <a:extLst>
              <a:ext uri="{FF2B5EF4-FFF2-40B4-BE49-F238E27FC236}">
                <a16:creationId xmlns:a16="http://schemas.microsoft.com/office/drawing/2014/main" id="{7F0CD8A6-84E4-45DF-90A9-6C2E2CDE4256}"/>
              </a:ext>
            </a:extLst>
          </p:cNvPr>
          <p:cNvSpPr/>
          <p:nvPr/>
        </p:nvSpPr>
        <p:spPr>
          <a:xfrm>
            <a:off x="9091749" y="3543450"/>
            <a:ext cx="45719" cy="35241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AD79580E-7712-4D15-BE0D-40641DE890DD}"/>
              </a:ext>
            </a:extLst>
          </p:cNvPr>
          <p:cNvSpPr txBox="1"/>
          <p:nvPr/>
        </p:nvSpPr>
        <p:spPr>
          <a:xfrm>
            <a:off x="9145668" y="3581158"/>
            <a:ext cx="11264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/>
              <a:t>del = de + el</a:t>
            </a:r>
          </a:p>
        </p:txBody>
      </p:sp>
      <p:cxnSp>
        <p:nvCxnSpPr>
          <p:cNvPr id="27" name="Conector recto de flecha 26">
            <a:extLst>
              <a:ext uri="{FF2B5EF4-FFF2-40B4-BE49-F238E27FC236}">
                <a16:creationId xmlns:a16="http://schemas.microsoft.com/office/drawing/2014/main" id="{83B6EE8A-FC24-4D7D-9CAC-FE26B93E3781}"/>
              </a:ext>
            </a:extLst>
          </p:cNvPr>
          <p:cNvCxnSpPr>
            <a:stCxn id="19" idx="3"/>
            <a:endCxn id="21" idx="1"/>
          </p:cNvCxnSpPr>
          <p:nvPr/>
        </p:nvCxnSpPr>
        <p:spPr>
          <a:xfrm flipV="1">
            <a:off x="7566870" y="2903357"/>
            <a:ext cx="277025" cy="54172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8" name="Conector recto de flecha 27">
            <a:extLst>
              <a:ext uri="{FF2B5EF4-FFF2-40B4-BE49-F238E27FC236}">
                <a16:creationId xmlns:a16="http://schemas.microsoft.com/office/drawing/2014/main" id="{8A50AC62-027A-4D2B-ACF9-B5265BD08A30}"/>
              </a:ext>
            </a:extLst>
          </p:cNvPr>
          <p:cNvCxnSpPr>
            <a:cxnSpLocks/>
            <a:endCxn id="23" idx="1"/>
          </p:cNvCxnSpPr>
          <p:nvPr/>
        </p:nvCxnSpPr>
        <p:spPr>
          <a:xfrm>
            <a:off x="7580488" y="3445079"/>
            <a:ext cx="268826" cy="14988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1790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1DF4687E-3E6D-420F-885C-FFDADA4653DD}"/>
              </a:ext>
            </a:extLst>
          </p:cNvPr>
          <p:cNvSpPr/>
          <p:nvPr/>
        </p:nvSpPr>
        <p:spPr>
          <a:xfrm>
            <a:off x="2937423" y="152878"/>
            <a:ext cx="627928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cap="none" spc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Los grupos sintáticos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3C84CB40-0373-4CAC-B86A-8B91E3D39DC6}"/>
              </a:ext>
            </a:extLst>
          </p:cNvPr>
          <p:cNvSpPr/>
          <p:nvPr/>
        </p:nvSpPr>
        <p:spPr>
          <a:xfrm>
            <a:off x="657965" y="1366728"/>
            <a:ext cx="7121934" cy="3129175"/>
          </a:xfrm>
          <a:prstGeom prst="roundRect">
            <a:avLst>
              <a:gd name="adj" fmla="val 12771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F50913C-2D23-48E9-B4BA-4B51661519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948" b="95202" l="5438" r="97130">
                        <a14:foregroundMark x1="83384" y1="11544" x2="92749" y2="20540"/>
                        <a14:foregroundMark x1="82175" y1="9445" x2="81420" y2="8846"/>
                        <a14:foregroundMark x1="84290" y1="7946" x2="84290" y2="7946"/>
                        <a14:foregroundMark x1="84139" y1="7946" x2="82175" y2="5997"/>
                        <a14:foregroundMark x1="96526" y1="19190" x2="97130" y2="19790"/>
                        <a14:foregroundMark x1="95771" y1="18441" x2="96526" y2="19190"/>
                        <a14:foregroundMark x1="93958" y1="16642" x2="95771" y2="18441"/>
                        <a14:foregroundMark x1="10876" y1="90255" x2="5589" y2="95352"/>
                        <a14:foregroundMark x1="83082" y1="5997" x2="80967" y2="4948"/>
                        <a14:backgroundMark x1="94109" y1="28486" x2="92145" y2="31634"/>
                        <a14:backgroundMark x1="98187" y1="23988" x2="98187" y2="23988"/>
                        <a14:backgroundMark x1="97734" y1="21889" x2="97734" y2="21889"/>
                        <a14:backgroundMark x1="96979" y1="18441" x2="96979" y2="18441"/>
                        <a14:backgroundMark x1="96979" y1="19190" x2="96979" y2="19190"/>
                        <a14:backgroundMark x1="97432" y1="19340" x2="97432" y2="19340"/>
                        <a14:backgroundMark x1="97734" y1="20240" x2="96677" y2="19040"/>
                        <a14:backgroundMark x1="87764" y1="7196" x2="83233" y2="4498"/>
                        <a14:backgroundMark x1="96677" y1="22639" x2="93807" y2="26537"/>
                        <a14:backgroundMark x1="65257" y1="58021" x2="57251" y2="64618"/>
                        <a14:backgroundMark x1="65559" y1="58021" x2="63897" y2="5847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162448" y="971563"/>
            <a:ext cx="404422" cy="407476"/>
          </a:xfrm>
          <a:prstGeom prst="rect">
            <a:avLst/>
          </a:prstGeom>
        </p:spPr>
      </p:pic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891264BF-A76D-4AC0-A820-80FF65A42D30}"/>
              </a:ext>
            </a:extLst>
          </p:cNvPr>
          <p:cNvSpPr txBox="1">
            <a:spLocks/>
          </p:cNvSpPr>
          <p:nvPr/>
        </p:nvSpPr>
        <p:spPr>
          <a:xfrm>
            <a:off x="730161" y="1379039"/>
            <a:ext cx="7121934" cy="46687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/>
              <a:t>El </a:t>
            </a:r>
            <a:r>
              <a:rPr lang="es-ES" b="1"/>
              <a:t>GRUPO NOMINAL</a:t>
            </a:r>
            <a:r>
              <a:rPr lang="es-ES"/>
              <a:t> está formado por:</a:t>
            </a:r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pPr marL="0" indent="0">
              <a:buNone/>
            </a:pPr>
            <a:endParaRPr lang="es-ES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88C9C33-75A0-430C-B60C-0E4832BEA566}"/>
              </a:ext>
            </a:extLst>
          </p:cNvPr>
          <p:cNvSpPr txBox="1"/>
          <p:nvPr/>
        </p:nvSpPr>
        <p:spPr>
          <a:xfrm>
            <a:off x="427840" y="686720"/>
            <a:ext cx="7969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>
                <a:solidFill>
                  <a:schemeClr val="bg1"/>
                </a:solidFill>
              </a:rPr>
              <a:t>2/4</a:t>
            </a:r>
          </a:p>
        </p:txBody>
      </p:sp>
      <p:graphicFrame>
        <p:nvGraphicFramePr>
          <p:cNvPr id="16" name="Tabla 16">
            <a:extLst>
              <a:ext uri="{FF2B5EF4-FFF2-40B4-BE49-F238E27FC236}">
                <a16:creationId xmlns:a16="http://schemas.microsoft.com/office/drawing/2014/main" id="{8B24D0F1-3A42-4752-B04F-540DEDD21D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203926"/>
              </p:ext>
            </p:extLst>
          </p:nvPr>
        </p:nvGraphicFramePr>
        <p:xfrm>
          <a:off x="4291128" y="4903941"/>
          <a:ext cx="6476273" cy="14630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111793">
                  <a:extLst>
                    <a:ext uri="{9D8B030D-6E8A-4147-A177-3AD203B41FA5}">
                      <a16:colId xmlns:a16="http://schemas.microsoft.com/office/drawing/2014/main" val="792112718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1522193597"/>
                    </a:ext>
                  </a:extLst>
                </a:gridCol>
                <a:gridCol w="1140823">
                  <a:extLst>
                    <a:ext uri="{9D8B030D-6E8A-4147-A177-3AD203B41FA5}">
                      <a16:colId xmlns:a16="http://schemas.microsoft.com/office/drawing/2014/main" val="199365103"/>
                    </a:ext>
                  </a:extLst>
                </a:gridCol>
                <a:gridCol w="1593668">
                  <a:extLst>
                    <a:ext uri="{9D8B030D-6E8A-4147-A177-3AD203B41FA5}">
                      <a16:colId xmlns:a16="http://schemas.microsoft.com/office/drawing/2014/main" val="2941637873"/>
                    </a:ext>
                  </a:extLst>
                </a:gridCol>
                <a:gridCol w="1323703">
                  <a:extLst>
                    <a:ext uri="{9D8B030D-6E8A-4147-A177-3AD203B41FA5}">
                      <a16:colId xmlns:a16="http://schemas.microsoft.com/office/drawing/2014/main" val="3208929456"/>
                    </a:ext>
                  </a:extLst>
                </a:gridCol>
              </a:tblGrid>
              <a:tr h="320114"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u="sng"/>
                        <a:t>llama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azul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gas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623866"/>
                  </a:ext>
                </a:extLst>
              </a:tr>
              <a:tr h="320114"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artículo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sustantivo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adjetivo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preposición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sustantivo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1746350"/>
                  </a:ext>
                </a:extLst>
              </a:tr>
              <a:tr h="320114">
                <a:tc>
                  <a:txBody>
                    <a:bodyPr/>
                    <a:lstStyle/>
                    <a:p>
                      <a:r>
                        <a:rPr lang="es-ES"/>
                        <a:t>det.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núcleo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cn.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s-ES"/>
                        <a:t>cn.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228595"/>
                  </a:ext>
                </a:extLst>
              </a:tr>
              <a:tr h="320114">
                <a:tc gridSpan="5">
                  <a:txBody>
                    <a:bodyPr/>
                    <a:lstStyle/>
                    <a:p>
                      <a:pPr algn="ctr"/>
                      <a:r>
                        <a:rPr lang="es-ES"/>
                        <a:t>GRUPO NOMINAL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365970"/>
                  </a:ext>
                </a:extLst>
              </a:tr>
            </a:tbl>
          </a:graphicData>
        </a:graphic>
      </p:graphicFrame>
      <p:graphicFrame>
        <p:nvGraphicFramePr>
          <p:cNvPr id="2" name="Tabla 3">
            <a:extLst>
              <a:ext uri="{FF2B5EF4-FFF2-40B4-BE49-F238E27FC236}">
                <a16:creationId xmlns:a16="http://schemas.microsoft.com/office/drawing/2014/main" id="{724A52B4-3F57-4B16-8F53-50DBE8615C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423496"/>
              </p:ext>
            </p:extLst>
          </p:nvPr>
        </p:nvGraphicFramePr>
        <p:xfrm>
          <a:off x="657965" y="1787077"/>
          <a:ext cx="7121935" cy="7416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424387">
                  <a:extLst>
                    <a:ext uri="{9D8B030D-6E8A-4147-A177-3AD203B41FA5}">
                      <a16:colId xmlns:a16="http://schemas.microsoft.com/office/drawing/2014/main" val="1196944301"/>
                    </a:ext>
                  </a:extLst>
                </a:gridCol>
                <a:gridCol w="1424387">
                  <a:extLst>
                    <a:ext uri="{9D8B030D-6E8A-4147-A177-3AD203B41FA5}">
                      <a16:colId xmlns:a16="http://schemas.microsoft.com/office/drawing/2014/main" val="1884117910"/>
                    </a:ext>
                  </a:extLst>
                </a:gridCol>
                <a:gridCol w="1424387">
                  <a:extLst>
                    <a:ext uri="{9D8B030D-6E8A-4147-A177-3AD203B41FA5}">
                      <a16:colId xmlns:a16="http://schemas.microsoft.com/office/drawing/2014/main" val="857490817"/>
                    </a:ext>
                  </a:extLst>
                </a:gridCol>
                <a:gridCol w="860074">
                  <a:extLst>
                    <a:ext uri="{9D8B030D-6E8A-4147-A177-3AD203B41FA5}">
                      <a16:colId xmlns:a16="http://schemas.microsoft.com/office/drawing/2014/main" val="3076587552"/>
                    </a:ext>
                  </a:extLst>
                </a:gridCol>
                <a:gridCol w="1988700">
                  <a:extLst>
                    <a:ext uri="{9D8B030D-6E8A-4147-A177-3AD203B41FA5}">
                      <a16:colId xmlns:a16="http://schemas.microsoft.com/office/drawing/2014/main" val="3239162354"/>
                    </a:ext>
                  </a:extLst>
                </a:gridCol>
              </a:tblGrid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s-ES"/>
                        <a:t>DET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/>
                        <a:t>CN/APOSICIÓN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8645700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DF6EA3BF-F49A-4D25-9485-2C785C4DA1C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222" b="98667" l="9778" r="89778">
                        <a14:foregroundMark x1="52889" y1="6222" x2="52889" y2="6222"/>
                        <a14:foregroundMark x1="76444" y1="91111" x2="31556" y2="85333"/>
                        <a14:foregroundMark x1="77778" y1="94667" x2="43556" y2="93778"/>
                        <a14:foregroundMark x1="77333" y1="98667" x2="20444" y2="98667"/>
                        <a14:foregroundMark x1="56000" y1="2222" x2="44444" y2="266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597433" y="1829280"/>
            <a:ext cx="289828" cy="289828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DF004017-49A3-48AF-A815-2D05484D251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222" b="98667" l="9778" r="89778">
                        <a14:foregroundMark x1="52889" y1="6222" x2="52889" y2="6222"/>
                        <a14:foregroundMark x1="76444" y1="91111" x2="31556" y2="85333"/>
                        <a14:foregroundMark x1="77778" y1="94667" x2="43556" y2="93778"/>
                        <a14:foregroundMark x1="77333" y1="98667" x2="20444" y2="98667"/>
                        <a14:foregroundMark x1="56000" y1="2222" x2="44444" y2="266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022354" y="1819474"/>
            <a:ext cx="289828" cy="289828"/>
          </a:xfrm>
          <a:prstGeom prst="rect">
            <a:avLst/>
          </a:prstGeom>
        </p:spPr>
      </p:pic>
      <p:graphicFrame>
        <p:nvGraphicFramePr>
          <p:cNvPr id="19" name="Tabla 3">
            <a:extLst>
              <a:ext uri="{FF2B5EF4-FFF2-40B4-BE49-F238E27FC236}">
                <a16:creationId xmlns:a16="http://schemas.microsoft.com/office/drawing/2014/main" id="{65F887E1-311C-4F20-A51D-4E7F7ACB7D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540817"/>
              </p:ext>
            </p:extLst>
          </p:nvPr>
        </p:nvGraphicFramePr>
        <p:xfrm>
          <a:off x="657964" y="2112327"/>
          <a:ext cx="7194130" cy="4572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438826">
                  <a:extLst>
                    <a:ext uri="{9D8B030D-6E8A-4147-A177-3AD203B41FA5}">
                      <a16:colId xmlns:a16="http://schemas.microsoft.com/office/drawing/2014/main" val="1196944301"/>
                    </a:ext>
                  </a:extLst>
                </a:gridCol>
                <a:gridCol w="1438826">
                  <a:extLst>
                    <a:ext uri="{9D8B030D-6E8A-4147-A177-3AD203B41FA5}">
                      <a16:colId xmlns:a16="http://schemas.microsoft.com/office/drawing/2014/main" val="1884117910"/>
                    </a:ext>
                  </a:extLst>
                </a:gridCol>
                <a:gridCol w="1438826">
                  <a:extLst>
                    <a:ext uri="{9D8B030D-6E8A-4147-A177-3AD203B41FA5}">
                      <a16:colId xmlns:a16="http://schemas.microsoft.com/office/drawing/2014/main" val="857490817"/>
                    </a:ext>
                  </a:extLst>
                </a:gridCol>
                <a:gridCol w="442289">
                  <a:extLst>
                    <a:ext uri="{9D8B030D-6E8A-4147-A177-3AD203B41FA5}">
                      <a16:colId xmlns:a16="http://schemas.microsoft.com/office/drawing/2014/main" val="3076587552"/>
                    </a:ext>
                  </a:extLst>
                </a:gridCol>
                <a:gridCol w="2435363">
                  <a:extLst>
                    <a:ext uri="{9D8B030D-6E8A-4147-A177-3AD203B41FA5}">
                      <a16:colId xmlns:a16="http://schemas.microsoft.com/office/drawing/2014/main" val="32391623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400" b="0"/>
                        <a:t>Determinante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/>
                        <a:t>Núcleo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400" b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/>
                        <a:t>Complemento nombre/ aposición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98645700"/>
                  </a:ext>
                </a:extLst>
              </a:tr>
            </a:tbl>
          </a:graphicData>
        </a:graphic>
      </p:graphicFrame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8F8DA3AB-E036-44D9-B50A-1A05EF36B1D5}"/>
              </a:ext>
            </a:extLst>
          </p:cNvPr>
          <p:cNvCxnSpPr/>
          <p:nvPr/>
        </p:nvCxnSpPr>
        <p:spPr>
          <a:xfrm>
            <a:off x="657965" y="2157917"/>
            <a:ext cx="13972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E9215E17-7639-4650-80B1-F259B1708038}"/>
              </a:ext>
            </a:extLst>
          </p:cNvPr>
          <p:cNvCxnSpPr>
            <a:cxnSpLocks/>
          </p:cNvCxnSpPr>
          <p:nvPr/>
        </p:nvCxnSpPr>
        <p:spPr>
          <a:xfrm>
            <a:off x="3840480" y="2157917"/>
            <a:ext cx="8098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7A99BBBA-AE39-4C8B-9AF2-9DAD6FDD93DA}"/>
              </a:ext>
            </a:extLst>
          </p:cNvPr>
          <p:cNvCxnSpPr>
            <a:cxnSpLocks/>
          </p:cNvCxnSpPr>
          <p:nvPr/>
        </p:nvCxnSpPr>
        <p:spPr>
          <a:xfrm>
            <a:off x="5599611" y="2157917"/>
            <a:ext cx="21632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25">
            <a:extLst>
              <a:ext uri="{FF2B5EF4-FFF2-40B4-BE49-F238E27FC236}">
                <a16:creationId xmlns:a16="http://schemas.microsoft.com/office/drawing/2014/main" id="{9C831823-8D3A-4B61-B120-4AA43EE4F6E7}"/>
              </a:ext>
            </a:extLst>
          </p:cNvPr>
          <p:cNvSpPr/>
          <p:nvPr/>
        </p:nvSpPr>
        <p:spPr>
          <a:xfrm>
            <a:off x="5019720" y="1811988"/>
            <a:ext cx="289828" cy="304800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7" name="Conector: curvado 26">
            <a:extLst>
              <a:ext uri="{FF2B5EF4-FFF2-40B4-BE49-F238E27FC236}">
                <a16:creationId xmlns:a16="http://schemas.microsoft.com/office/drawing/2014/main" id="{C66B1DCD-C4CC-40BF-ACD3-BFBA2BF851AC}"/>
              </a:ext>
            </a:extLst>
          </p:cNvPr>
          <p:cNvCxnSpPr>
            <a:cxnSpLocks/>
          </p:cNvCxnSpPr>
          <p:nvPr/>
        </p:nvCxnSpPr>
        <p:spPr>
          <a:xfrm flipV="1">
            <a:off x="5309548" y="1535828"/>
            <a:ext cx="2702338" cy="276160"/>
          </a:xfrm>
          <a:prstGeom prst="curvedConnector3">
            <a:avLst>
              <a:gd name="adj1" fmla="val 5206"/>
            </a:avLst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1" name="CuadroTexto 30">
            <a:extLst>
              <a:ext uri="{FF2B5EF4-FFF2-40B4-BE49-F238E27FC236}">
                <a16:creationId xmlns:a16="http://schemas.microsoft.com/office/drawing/2014/main" id="{FAD17D78-DFE5-4719-AF69-56A51FFB5731}"/>
              </a:ext>
            </a:extLst>
          </p:cNvPr>
          <p:cNvSpPr txBox="1"/>
          <p:nvPr/>
        </p:nvSpPr>
        <p:spPr>
          <a:xfrm>
            <a:off x="8011886" y="1413868"/>
            <a:ext cx="2364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/>
              <a:t>Puede tener o no, uno o más</a:t>
            </a:r>
          </a:p>
        </p:txBody>
      </p:sp>
      <p:sp>
        <p:nvSpPr>
          <p:cNvPr id="32" name="Rectángulo: esquina doblada 31">
            <a:extLst>
              <a:ext uri="{FF2B5EF4-FFF2-40B4-BE49-F238E27FC236}">
                <a16:creationId xmlns:a16="http://schemas.microsoft.com/office/drawing/2014/main" id="{A2330B2B-6A98-4A13-B533-480A14DC86EE}"/>
              </a:ext>
            </a:extLst>
          </p:cNvPr>
          <p:cNvSpPr/>
          <p:nvPr/>
        </p:nvSpPr>
        <p:spPr>
          <a:xfrm>
            <a:off x="8051592" y="1432503"/>
            <a:ext cx="2325043" cy="276999"/>
          </a:xfrm>
          <a:prstGeom prst="foldedCorner">
            <a:avLst>
              <a:gd name="adj" fmla="val 37424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Marcador de contenido 2">
            <a:extLst>
              <a:ext uri="{FF2B5EF4-FFF2-40B4-BE49-F238E27FC236}">
                <a16:creationId xmlns:a16="http://schemas.microsoft.com/office/drawing/2014/main" id="{F3DC572F-B7ED-49EE-9859-2ED0737538E6}"/>
              </a:ext>
            </a:extLst>
          </p:cNvPr>
          <p:cNvSpPr txBox="1">
            <a:spLocks/>
          </p:cNvSpPr>
          <p:nvPr/>
        </p:nvSpPr>
        <p:spPr>
          <a:xfrm>
            <a:off x="804932" y="2528757"/>
            <a:ext cx="2711881" cy="1967146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85750">
              <a:buFont typeface="Arial" panose="020B0604020202020204" pitchFamily="34" charset="0"/>
              <a:buChar char="•"/>
            </a:pPr>
            <a:r>
              <a:rPr lang="es-ES" sz="1300"/>
              <a:t>artículo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s-ES" sz="1300"/>
              <a:t>posesivo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s-ES" sz="1300"/>
              <a:t>numeral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s-ES" sz="1300"/>
              <a:t>demostrativo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s-ES" sz="1300"/>
              <a:t>indefinido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s-ES" sz="1300"/>
              <a:t>exclamativo/interrogativo</a:t>
            </a:r>
          </a:p>
        </p:txBody>
      </p:sp>
      <p:sp>
        <p:nvSpPr>
          <p:cNvPr id="34" name="Marcador de contenido 2">
            <a:extLst>
              <a:ext uri="{FF2B5EF4-FFF2-40B4-BE49-F238E27FC236}">
                <a16:creationId xmlns:a16="http://schemas.microsoft.com/office/drawing/2014/main" id="{99A0A320-C374-43E7-8FED-AB203E3E7FFA}"/>
              </a:ext>
            </a:extLst>
          </p:cNvPr>
          <p:cNvSpPr txBox="1">
            <a:spLocks/>
          </p:cNvSpPr>
          <p:nvPr/>
        </p:nvSpPr>
        <p:spPr>
          <a:xfrm>
            <a:off x="3454774" y="2515244"/>
            <a:ext cx="2711881" cy="1967146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85750">
              <a:buFont typeface="Arial" panose="020B0604020202020204" pitchFamily="34" charset="0"/>
              <a:buChar char="•"/>
            </a:pPr>
            <a:r>
              <a:rPr lang="es-ES" sz="1300"/>
              <a:t>pronombre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s-ES" sz="1300"/>
              <a:t>sustantivo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s-ES" sz="1300"/>
              <a:t>palabra sustantivada</a:t>
            </a:r>
          </a:p>
        </p:txBody>
      </p:sp>
      <p:sp>
        <p:nvSpPr>
          <p:cNvPr id="35" name="Marcador de contenido 2">
            <a:extLst>
              <a:ext uri="{FF2B5EF4-FFF2-40B4-BE49-F238E27FC236}">
                <a16:creationId xmlns:a16="http://schemas.microsoft.com/office/drawing/2014/main" id="{77D754AA-9EEE-4DF4-AB40-E30DF1BEDFD4}"/>
              </a:ext>
            </a:extLst>
          </p:cNvPr>
          <p:cNvSpPr txBox="1">
            <a:spLocks/>
          </p:cNvSpPr>
          <p:nvPr/>
        </p:nvSpPr>
        <p:spPr>
          <a:xfrm>
            <a:off x="5593537" y="2548068"/>
            <a:ext cx="2163203" cy="96260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85750">
              <a:buFont typeface="Arial" panose="020B0604020202020204" pitchFamily="34" charset="0"/>
              <a:buChar char="•"/>
            </a:pPr>
            <a:r>
              <a:rPr lang="es-ES" sz="1300"/>
              <a:t>adjetivo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s-ES" sz="1300"/>
              <a:t>grupo adjetival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s-ES" sz="1300"/>
              <a:t>grupo preposicional</a:t>
            </a: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0454918D-E803-4AD4-B02A-215B7E785285}"/>
              </a:ext>
            </a:extLst>
          </p:cNvPr>
          <p:cNvSpPr/>
          <p:nvPr/>
        </p:nvSpPr>
        <p:spPr>
          <a:xfrm>
            <a:off x="6370888" y="1842892"/>
            <a:ext cx="1318781" cy="304800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43" name="Conector: curvado 42">
            <a:extLst>
              <a:ext uri="{FF2B5EF4-FFF2-40B4-BE49-F238E27FC236}">
                <a16:creationId xmlns:a16="http://schemas.microsoft.com/office/drawing/2014/main" id="{902B91A8-B688-4B4C-B82F-A47B7D5A7668}"/>
              </a:ext>
            </a:extLst>
          </p:cNvPr>
          <p:cNvCxnSpPr>
            <a:cxnSpLocks/>
          </p:cNvCxnSpPr>
          <p:nvPr/>
        </p:nvCxnSpPr>
        <p:spPr>
          <a:xfrm flipV="1">
            <a:off x="7689669" y="1967869"/>
            <a:ext cx="1103506" cy="42313"/>
          </a:xfrm>
          <a:prstGeom prst="curvedConnector3">
            <a:avLst>
              <a:gd name="adj1" fmla="val 2650"/>
            </a:avLst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6" name="CuadroTexto 45">
            <a:extLst>
              <a:ext uri="{FF2B5EF4-FFF2-40B4-BE49-F238E27FC236}">
                <a16:creationId xmlns:a16="http://schemas.microsoft.com/office/drawing/2014/main" id="{BEDF753B-650E-4E64-909D-DA58D886FCD0}"/>
              </a:ext>
            </a:extLst>
          </p:cNvPr>
          <p:cNvSpPr txBox="1"/>
          <p:nvPr/>
        </p:nvSpPr>
        <p:spPr>
          <a:xfrm>
            <a:off x="8871093" y="1816693"/>
            <a:ext cx="13876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/>
              <a:t>Nombre propio</a:t>
            </a:r>
          </a:p>
        </p:txBody>
      </p:sp>
      <p:sp>
        <p:nvSpPr>
          <p:cNvPr id="47" name="Rectángulo: esquina doblada 46">
            <a:extLst>
              <a:ext uri="{FF2B5EF4-FFF2-40B4-BE49-F238E27FC236}">
                <a16:creationId xmlns:a16="http://schemas.microsoft.com/office/drawing/2014/main" id="{21DEF97C-978D-44AE-80D5-B9D116AAD747}"/>
              </a:ext>
            </a:extLst>
          </p:cNvPr>
          <p:cNvSpPr/>
          <p:nvPr/>
        </p:nvSpPr>
        <p:spPr>
          <a:xfrm>
            <a:off x="8910801" y="1835328"/>
            <a:ext cx="1347896" cy="276999"/>
          </a:xfrm>
          <a:prstGeom prst="foldedCorner">
            <a:avLst>
              <a:gd name="adj" fmla="val 37424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CE7E2357-C789-4E97-84F2-007207BE595F}"/>
              </a:ext>
            </a:extLst>
          </p:cNvPr>
          <p:cNvSpPr/>
          <p:nvPr/>
        </p:nvSpPr>
        <p:spPr>
          <a:xfrm>
            <a:off x="3850440" y="3205876"/>
            <a:ext cx="1749171" cy="223124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9" name="Conector: curvado 28">
            <a:extLst>
              <a:ext uri="{FF2B5EF4-FFF2-40B4-BE49-F238E27FC236}">
                <a16:creationId xmlns:a16="http://schemas.microsoft.com/office/drawing/2014/main" id="{32F27D36-19E4-4CDA-AAAD-1FC0335A9A44}"/>
              </a:ext>
            </a:extLst>
          </p:cNvPr>
          <p:cNvCxnSpPr>
            <a:cxnSpLocks/>
          </p:cNvCxnSpPr>
          <p:nvPr/>
        </p:nvCxnSpPr>
        <p:spPr>
          <a:xfrm>
            <a:off x="5578948" y="3422032"/>
            <a:ext cx="2418350" cy="382852"/>
          </a:xfrm>
          <a:prstGeom prst="curvedConnector3">
            <a:avLst>
              <a:gd name="adj1" fmla="val 666"/>
            </a:avLst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6" name="CuadroTexto 35">
            <a:extLst>
              <a:ext uri="{FF2B5EF4-FFF2-40B4-BE49-F238E27FC236}">
                <a16:creationId xmlns:a16="http://schemas.microsoft.com/office/drawing/2014/main" id="{7CF92B33-CFBD-46B7-A1BB-817DA0D3AE79}"/>
              </a:ext>
            </a:extLst>
          </p:cNvPr>
          <p:cNvSpPr txBox="1"/>
          <p:nvPr/>
        </p:nvSpPr>
        <p:spPr>
          <a:xfrm>
            <a:off x="8125545" y="3222098"/>
            <a:ext cx="32005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/>
              <a:t>Palabra que hace </a:t>
            </a:r>
            <a:r>
              <a:rPr lang="es-ES" sz="1200">
                <a:solidFill>
                  <a:schemeClr val="accent1"/>
                </a:solidFill>
              </a:rPr>
              <a:t>función de sustantivo</a:t>
            </a:r>
            <a:r>
              <a:rPr lang="es-ES" sz="120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/>
              <a:t>(verbo) Comer </a:t>
            </a:r>
            <a:r>
              <a:rPr lang="es-ES" sz="1200">
                <a:sym typeface="Wingdings" panose="05000000000000000000" pitchFamily="2" charset="2"/>
              </a:rPr>
              <a:t>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comida</a:t>
            </a:r>
            <a:r>
              <a:rPr lang="es-ES" sz="1200">
                <a:sym typeface="Wingdings" panose="05000000000000000000" pitchFamily="2" charset="2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>
                <a:sym typeface="Wingdings" panose="05000000000000000000" pitchFamily="2" charset="2"/>
              </a:rPr>
              <a:t>(adjetivo) Precioso 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preciosidad</a:t>
            </a:r>
            <a:r>
              <a:rPr lang="es-ES" sz="1200">
                <a:sym typeface="Wingdings" panose="05000000000000000000" pitchFamily="2" charset="2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>
                <a:sym typeface="Wingdings" panose="05000000000000000000" pitchFamily="2" charset="2"/>
              </a:rPr>
              <a:t>(verbo) Estudiar  </a:t>
            </a:r>
            <a:r>
              <a:rPr lang="es-ES" sz="1200">
                <a:solidFill>
                  <a:schemeClr val="accent1"/>
                </a:solidFill>
                <a:sym typeface="Wingdings" panose="05000000000000000000" pitchFamily="2" charset="2"/>
              </a:rPr>
              <a:t>el estudiar</a:t>
            </a:r>
            <a:r>
              <a:rPr lang="es-ES" sz="1200">
                <a:sym typeface="Wingdings" panose="05000000000000000000" pitchFamily="2" charset="2"/>
              </a:rPr>
              <a:t>.</a:t>
            </a:r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18263816-FFCF-4372-A2C1-7CFB39E2D835}"/>
              </a:ext>
            </a:extLst>
          </p:cNvPr>
          <p:cNvSpPr/>
          <p:nvPr/>
        </p:nvSpPr>
        <p:spPr>
          <a:xfrm>
            <a:off x="9725805" y="3814354"/>
            <a:ext cx="850903" cy="165463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30AE1C8A-779C-4DBA-B80C-088AA2AEA296}"/>
              </a:ext>
            </a:extLst>
          </p:cNvPr>
          <p:cNvSpPr txBox="1"/>
          <p:nvPr/>
        </p:nvSpPr>
        <p:spPr>
          <a:xfrm>
            <a:off x="8910801" y="4298756"/>
            <a:ext cx="31240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/>
              <a:t>Artículo + verbo = palabra sustantivada</a:t>
            </a:r>
          </a:p>
        </p:txBody>
      </p:sp>
      <p:cxnSp>
        <p:nvCxnSpPr>
          <p:cNvPr id="39" name="Conector recto de flecha 38">
            <a:extLst>
              <a:ext uri="{FF2B5EF4-FFF2-40B4-BE49-F238E27FC236}">
                <a16:creationId xmlns:a16="http://schemas.microsoft.com/office/drawing/2014/main" id="{42E793E4-66B3-4A3E-886A-44C667506BDC}"/>
              </a:ext>
            </a:extLst>
          </p:cNvPr>
          <p:cNvCxnSpPr/>
          <p:nvPr/>
        </p:nvCxnSpPr>
        <p:spPr>
          <a:xfrm>
            <a:off x="10023566" y="3979817"/>
            <a:ext cx="0" cy="31893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8" name="Rectángulo: esquina doblada 47">
            <a:extLst>
              <a:ext uri="{FF2B5EF4-FFF2-40B4-BE49-F238E27FC236}">
                <a16:creationId xmlns:a16="http://schemas.microsoft.com/office/drawing/2014/main" id="{64A72912-B6BD-4150-AE7A-1AF8865FEA6A}"/>
              </a:ext>
            </a:extLst>
          </p:cNvPr>
          <p:cNvSpPr/>
          <p:nvPr/>
        </p:nvSpPr>
        <p:spPr>
          <a:xfrm>
            <a:off x="8137017" y="3205876"/>
            <a:ext cx="3200521" cy="847219"/>
          </a:xfrm>
          <a:prstGeom prst="foldedCorner">
            <a:avLst>
              <a:gd name="adj" fmla="val 37424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Rectángulo: esquina doblada 48">
            <a:extLst>
              <a:ext uri="{FF2B5EF4-FFF2-40B4-BE49-F238E27FC236}">
                <a16:creationId xmlns:a16="http://schemas.microsoft.com/office/drawing/2014/main" id="{76B954D6-69EB-403A-86C6-22FB5F0214B6}"/>
              </a:ext>
            </a:extLst>
          </p:cNvPr>
          <p:cNvSpPr/>
          <p:nvPr/>
        </p:nvSpPr>
        <p:spPr>
          <a:xfrm>
            <a:off x="8957242" y="4322633"/>
            <a:ext cx="3077583" cy="276999"/>
          </a:xfrm>
          <a:prstGeom prst="foldedCorner">
            <a:avLst>
              <a:gd name="adj" fmla="val 37424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8735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1DF4687E-3E6D-420F-885C-FFDADA4653DD}"/>
              </a:ext>
            </a:extLst>
          </p:cNvPr>
          <p:cNvSpPr/>
          <p:nvPr/>
        </p:nvSpPr>
        <p:spPr>
          <a:xfrm>
            <a:off x="2937423" y="152878"/>
            <a:ext cx="627928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cap="none" spc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Los grupos sintáticos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3C84CB40-0373-4CAC-B86A-8B91E3D39DC6}"/>
              </a:ext>
            </a:extLst>
          </p:cNvPr>
          <p:cNvSpPr/>
          <p:nvPr/>
        </p:nvSpPr>
        <p:spPr>
          <a:xfrm>
            <a:off x="657965" y="1366729"/>
            <a:ext cx="7121934" cy="150708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F50913C-2D23-48E9-B4BA-4B51661519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948" b="95202" l="5438" r="97130">
                        <a14:foregroundMark x1="83384" y1="11544" x2="92749" y2="20540"/>
                        <a14:foregroundMark x1="82175" y1="9445" x2="81420" y2="8846"/>
                        <a14:foregroundMark x1="84290" y1="7946" x2="84290" y2="7946"/>
                        <a14:foregroundMark x1="84139" y1="7946" x2="82175" y2="5997"/>
                        <a14:foregroundMark x1="96526" y1="19190" x2="97130" y2="19790"/>
                        <a14:foregroundMark x1="95771" y1="18441" x2="96526" y2="19190"/>
                        <a14:foregroundMark x1="93958" y1="16642" x2="95771" y2="18441"/>
                        <a14:foregroundMark x1="10876" y1="90255" x2="5589" y2="95352"/>
                        <a14:foregroundMark x1="83082" y1="5997" x2="80967" y2="4948"/>
                        <a14:backgroundMark x1="94109" y1="28486" x2="92145" y2="31634"/>
                        <a14:backgroundMark x1="98187" y1="23988" x2="98187" y2="23988"/>
                        <a14:backgroundMark x1="97734" y1="21889" x2="97734" y2="21889"/>
                        <a14:backgroundMark x1="96979" y1="18441" x2="96979" y2="18441"/>
                        <a14:backgroundMark x1="96979" y1="19190" x2="96979" y2="19190"/>
                        <a14:backgroundMark x1="97432" y1="19340" x2="97432" y2="19340"/>
                        <a14:backgroundMark x1="97734" y1="20240" x2="96677" y2="19040"/>
                        <a14:backgroundMark x1="87764" y1="7196" x2="83233" y2="4498"/>
                        <a14:backgroundMark x1="96677" y1="22639" x2="93807" y2="26537"/>
                        <a14:backgroundMark x1="65257" y1="58021" x2="57251" y2="64618"/>
                        <a14:backgroundMark x1="65559" y1="58021" x2="63897" y2="5847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162448" y="971563"/>
            <a:ext cx="404422" cy="407476"/>
          </a:xfrm>
          <a:prstGeom prst="rect">
            <a:avLst/>
          </a:prstGeom>
        </p:spPr>
      </p:pic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891264BF-A76D-4AC0-A820-80FF65A42D30}"/>
              </a:ext>
            </a:extLst>
          </p:cNvPr>
          <p:cNvSpPr txBox="1">
            <a:spLocks/>
          </p:cNvSpPr>
          <p:nvPr/>
        </p:nvSpPr>
        <p:spPr>
          <a:xfrm>
            <a:off x="730161" y="1379039"/>
            <a:ext cx="7121934" cy="46687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/>
              <a:t>El </a:t>
            </a:r>
            <a:r>
              <a:rPr lang="es-ES" b="1"/>
              <a:t>GRUPO PREPOSICIONAL</a:t>
            </a:r>
            <a:r>
              <a:rPr lang="es-ES"/>
              <a:t> está formado por:</a:t>
            </a:r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pPr marL="0" indent="0">
              <a:buNone/>
            </a:pPr>
            <a:endParaRPr lang="es-ES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88C9C33-75A0-430C-B60C-0E4832BEA566}"/>
              </a:ext>
            </a:extLst>
          </p:cNvPr>
          <p:cNvSpPr txBox="1"/>
          <p:nvPr/>
        </p:nvSpPr>
        <p:spPr>
          <a:xfrm>
            <a:off x="427840" y="686720"/>
            <a:ext cx="7969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>
                <a:solidFill>
                  <a:schemeClr val="bg1"/>
                </a:solidFill>
              </a:rPr>
              <a:t>3/4</a:t>
            </a:r>
          </a:p>
        </p:txBody>
      </p:sp>
      <p:graphicFrame>
        <p:nvGraphicFramePr>
          <p:cNvPr id="16" name="Tabla 16">
            <a:extLst>
              <a:ext uri="{FF2B5EF4-FFF2-40B4-BE49-F238E27FC236}">
                <a16:creationId xmlns:a16="http://schemas.microsoft.com/office/drawing/2014/main" id="{8B24D0F1-3A42-4752-B04F-540DEDD21D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344737"/>
              </p:ext>
            </p:extLst>
          </p:nvPr>
        </p:nvGraphicFramePr>
        <p:xfrm>
          <a:off x="3594443" y="3763118"/>
          <a:ext cx="6476273" cy="21945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111793">
                  <a:extLst>
                    <a:ext uri="{9D8B030D-6E8A-4147-A177-3AD203B41FA5}">
                      <a16:colId xmlns:a16="http://schemas.microsoft.com/office/drawing/2014/main" val="792112718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1522193597"/>
                    </a:ext>
                  </a:extLst>
                </a:gridCol>
                <a:gridCol w="1140823">
                  <a:extLst>
                    <a:ext uri="{9D8B030D-6E8A-4147-A177-3AD203B41FA5}">
                      <a16:colId xmlns:a16="http://schemas.microsoft.com/office/drawing/2014/main" val="199365103"/>
                    </a:ext>
                  </a:extLst>
                </a:gridCol>
                <a:gridCol w="1593668">
                  <a:extLst>
                    <a:ext uri="{9D8B030D-6E8A-4147-A177-3AD203B41FA5}">
                      <a16:colId xmlns:a16="http://schemas.microsoft.com/office/drawing/2014/main" val="2941637873"/>
                    </a:ext>
                  </a:extLst>
                </a:gridCol>
                <a:gridCol w="1323703">
                  <a:extLst>
                    <a:ext uri="{9D8B030D-6E8A-4147-A177-3AD203B41FA5}">
                      <a16:colId xmlns:a16="http://schemas.microsoft.com/office/drawing/2014/main" val="3208929456"/>
                    </a:ext>
                  </a:extLst>
                </a:gridCol>
              </a:tblGrid>
              <a:tr h="320114"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u="sng"/>
                        <a:t>llama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azul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gas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623866"/>
                  </a:ext>
                </a:extLst>
              </a:tr>
              <a:tr h="320114"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artículo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sustantivo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adjetivo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preposición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sustantivo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1746350"/>
                  </a:ext>
                </a:extLst>
              </a:tr>
              <a:tr h="320114">
                <a:tc>
                  <a:txBody>
                    <a:bodyPr/>
                    <a:lstStyle/>
                    <a:p>
                      <a:pPr algn="l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enlace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término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826733"/>
                  </a:ext>
                </a:extLst>
              </a:tr>
              <a:tr h="320114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/>
                        <a:t>GRUPO PREPOSICIONAL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4164450"/>
                  </a:ext>
                </a:extLst>
              </a:tr>
              <a:tr h="320114">
                <a:tc>
                  <a:txBody>
                    <a:bodyPr/>
                    <a:lstStyle/>
                    <a:p>
                      <a:r>
                        <a:rPr lang="es-ES"/>
                        <a:t>det.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núcleo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cn.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s-ES"/>
                        <a:t>cn.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228595"/>
                  </a:ext>
                </a:extLst>
              </a:tr>
              <a:tr h="320114">
                <a:tc gridSpan="5">
                  <a:txBody>
                    <a:bodyPr/>
                    <a:lstStyle/>
                    <a:p>
                      <a:pPr algn="ctr"/>
                      <a:r>
                        <a:rPr lang="es-ES"/>
                        <a:t>GRUPO NOMINAL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365970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DF6EA3BF-F49A-4D25-9485-2C785C4DA1C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222" b="98667" l="9778" r="89778">
                        <a14:foregroundMark x1="52889" y1="6222" x2="52889" y2="6222"/>
                        <a14:foregroundMark x1="23858" y1="98667" x2="20444" y2="98667"/>
                        <a14:foregroundMark x1="56000" y1="2222" x2="44444" y2="2667"/>
                        <a14:backgroundMark x1="71111" y1="99111" x2="20444" y2="92889"/>
                        <a14:backgroundMark x1="83556" y1="89778" x2="35111" y2="89778"/>
                        <a14:backgroundMark x1="71111" y1="92889" x2="2222" y2="87111"/>
                        <a14:backgroundMark x1="23111" y1="87111" x2="95556" y2="96000"/>
                        <a14:backgroundMark x1="62222" y1="87111" x2="50222" y2="99111"/>
                      </a14:backgroundRemoval>
                    </a14:imgEffect>
                  </a14:imgLayer>
                </a14:imgProps>
              </a:ext>
            </a:extLst>
          </a:blip>
          <a:srcRect b="40166"/>
          <a:stretch/>
        </p:blipFill>
        <p:spPr>
          <a:xfrm>
            <a:off x="4146214" y="1876510"/>
            <a:ext cx="289828" cy="173417"/>
          </a:xfrm>
          <a:prstGeom prst="rect">
            <a:avLst/>
          </a:prstGeom>
        </p:spPr>
      </p:pic>
      <p:graphicFrame>
        <p:nvGraphicFramePr>
          <p:cNvPr id="4" name="Tabla 9">
            <a:extLst>
              <a:ext uri="{FF2B5EF4-FFF2-40B4-BE49-F238E27FC236}">
                <a16:creationId xmlns:a16="http://schemas.microsoft.com/office/drawing/2014/main" id="{4BA26781-6009-41A6-872E-5737385A5C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740900"/>
              </p:ext>
            </p:extLst>
          </p:nvPr>
        </p:nvGraphicFramePr>
        <p:xfrm>
          <a:off x="730161" y="1795038"/>
          <a:ext cx="7049738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24869">
                  <a:extLst>
                    <a:ext uri="{9D8B030D-6E8A-4147-A177-3AD203B41FA5}">
                      <a16:colId xmlns:a16="http://schemas.microsoft.com/office/drawing/2014/main" val="1515788973"/>
                    </a:ext>
                  </a:extLst>
                </a:gridCol>
                <a:gridCol w="3524869">
                  <a:extLst>
                    <a:ext uri="{9D8B030D-6E8A-4147-A177-3AD203B41FA5}">
                      <a16:colId xmlns:a16="http://schemas.microsoft.com/office/drawing/2014/main" val="2983873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1"/>
                        <a:t>ENLACE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/>
                        <a:t>TÉRMINO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609361"/>
                  </a:ext>
                </a:extLst>
              </a:tr>
            </a:tbl>
          </a:graphicData>
        </a:graphic>
      </p:graphicFrame>
      <p:sp>
        <p:nvSpPr>
          <p:cNvPr id="28" name="Marcador de contenido 2">
            <a:extLst>
              <a:ext uri="{FF2B5EF4-FFF2-40B4-BE49-F238E27FC236}">
                <a16:creationId xmlns:a16="http://schemas.microsoft.com/office/drawing/2014/main" id="{7B47DCEC-EC78-4775-920F-3EB079CA4A6D}"/>
              </a:ext>
            </a:extLst>
          </p:cNvPr>
          <p:cNvSpPr txBox="1">
            <a:spLocks/>
          </p:cNvSpPr>
          <p:nvPr/>
        </p:nvSpPr>
        <p:spPr>
          <a:xfrm>
            <a:off x="1791438" y="2177088"/>
            <a:ext cx="1578780" cy="69672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85750">
              <a:buFont typeface="Arial" panose="020B0604020202020204" pitchFamily="34" charset="0"/>
              <a:buChar char="•"/>
            </a:pPr>
            <a:r>
              <a:rPr lang="es-ES" sz="1300"/>
              <a:t>preposición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s-ES" sz="1300"/>
              <a:t>conjunción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3FAC77E1-0E07-40CE-830B-87B1F0E2F8EB}"/>
              </a:ext>
            </a:extLst>
          </p:cNvPr>
          <p:cNvCxnSpPr/>
          <p:nvPr/>
        </p:nvCxnSpPr>
        <p:spPr>
          <a:xfrm>
            <a:off x="657965" y="2165878"/>
            <a:ext cx="7121934" cy="112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Marcador de contenido 2">
            <a:extLst>
              <a:ext uri="{FF2B5EF4-FFF2-40B4-BE49-F238E27FC236}">
                <a16:creationId xmlns:a16="http://schemas.microsoft.com/office/drawing/2014/main" id="{CF816AA5-C3A7-4FE7-A8F0-50A846EB7706}"/>
              </a:ext>
            </a:extLst>
          </p:cNvPr>
          <p:cNvSpPr txBox="1">
            <a:spLocks/>
          </p:cNvSpPr>
          <p:nvPr/>
        </p:nvSpPr>
        <p:spPr>
          <a:xfrm>
            <a:off x="5375015" y="2177088"/>
            <a:ext cx="720985" cy="277706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85750">
              <a:buFont typeface="Arial" panose="020B0604020202020204" pitchFamily="34" charset="0"/>
              <a:buChar char="•"/>
            </a:pPr>
            <a:r>
              <a:rPr lang="es-ES" sz="1300"/>
              <a:t>X</a:t>
            </a:r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7D3B35FE-49B9-4984-A0D8-955B3B47007A}"/>
              </a:ext>
            </a:extLst>
          </p:cNvPr>
          <p:cNvSpPr/>
          <p:nvPr/>
        </p:nvSpPr>
        <p:spPr>
          <a:xfrm>
            <a:off x="5445679" y="1820669"/>
            <a:ext cx="1146710" cy="304800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38" name="Conector: curvado 37">
            <a:extLst>
              <a:ext uri="{FF2B5EF4-FFF2-40B4-BE49-F238E27FC236}">
                <a16:creationId xmlns:a16="http://schemas.microsoft.com/office/drawing/2014/main" id="{14577EB1-4977-4DA4-A564-C904960732BE}"/>
              </a:ext>
            </a:extLst>
          </p:cNvPr>
          <p:cNvCxnSpPr>
            <a:cxnSpLocks/>
          </p:cNvCxnSpPr>
          <p:nvPr/>
        </p:nvCxnSpPr>
        <p:spPr>
          <a:xfrm flipV="1">
            <a:off x="6610695" y="1886318"/>
            <a:ext cx="1103506" cy="42313"/>
          </a:xfrm>
          <a:prstGeom prst="curvedConnector3">
            <a:avLst>
              <a:gd name="adj1" fmla="val 2650"/>
            </a:avLst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9" name="CuadroTexto 38">
            <a:extLst>
              <a:ext uri="{FF2B5EF4-FFF2-40B4-BE49-F238E27FC236}">
                <a16:creationId xmlns:a16="http://schemas.microsoft.com/office/drawing/2014/main" id="{A5D7B160-5AC9-450F-A2E8-DB6174B1D974}"/>
              </a:ext>
            </a:extLst>
          </p:cNvPr>
          <p:cNvSpPr txBox="1"/>
          <p:nvPr/>
        </p:nvSpPr>
        <p:spPr>
          <a:xfrm>
            <a:off x="7812387" y="1749219"/>
            <a:ext cx="35784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/>
              <a:t>Puede haber otros grupos dentro del término</a:t>
            </a:r>
          </a:p>
        </p:txBody>
      </p:sp>
      <p:sp>
        <p:nvSpPr>
          <p:cNvPr id="40" name="Rectángulo: esquina doblada 39">
            <a:extLst>
              <a:ext uri="{FF2B5EF4-FFF2-40B4-BE49-F238E27FC236}">
                <a16:creationId xmlns:a16="http://schemas.microsoft.com/office/drawing/2014/main" id="{8FAEBE7B-D45A-48A4-A368-0571A4A7F875}"/>
              </a:ext>
            </a:extLst>
          </p:cNvPr>
          <p:cNvSpPr/>
          <p:nvPr/>
        </p:nvSpPr>
        <p:spPr>
          <a:xfrm>
            <a:off x="7852095" y="1767854"/>
            <a:ext cx="3455812" cy="276999"/>
          </a:xfrm>
          <a:prstGeom prst="foldedCorner">
            <a:avLst>
              <a:gd name="adj" fmla="val 37424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2373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1DF4687E-3E6D-420F-885C-FFDADA4653DD}"/>
              </a:ext>
            </a:extLst>
          </p:cNvPr>
          <p:cNvSpPr/>
          <p:nvPr/>
        </p:nvSpPr>
        <p:spPr>
          <a:xfrm>
            <a:off x="2937423" y="152878"/>
            <a:ext cx="627928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cap="none" spc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Los grupos sintáticos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3C84CB40-0373-4CAC-B86A-8B91E3D39DC6}"/>
              </a:ext>
            </a:extLst>
          </p:cNvPr>
          <p:cNvSpPr/>
          <p:nvPr/>
        </p:nvSpPr>
        <p:spPr>
          <a:xfrm>
            <a:off x="657965" y="1366729"/>
            <a:ext cx="5281281" cy="435831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F50913C-2D23-48E9-B4BA-4B51661519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948" b="95202" l="5438" r="97130">
                        <a14:foregroundMark x1="83384" y1="11544" x2="92749" y2="20540"/>
                        <a14:foregroundMark x1="82175" y1="9445" x2="81420" y2="8846"/>
                        <a14:foregroundMark x1="84290" y1="7946" x2="84290" y2="7946"/>
                        <a14:foregroundMark x1="84139" y1="7946" x2="82175" y2="5997"/>
                        <a14:foregroundMark x1="96526" y1="19190" x2="97130" y2="19790"/>
                        <a14:foregroundMark x1="95771" y1="18441" x2="96526" y2="19190"/>
                        <a14:foregroundMark x1="93958" y1="16642" x2="95771" y2="18441"/>
                        <a14:foregroundMark x1="10876" y1="90255" x2="5589" y2="95352"/>
                        <a14:foregroundMark x1="83082" y1="5997" x2="80967" y2="4948"/>
                        <a14:backgroundMark x1="94109" y1="28486" x2="92145" y2="31634"/>
                        <a14:backgroundMark x1="98187" y1="23988" x2="98187" y2="23988"/>
                        <a14:backgroundMark x1="97734" y1="21889" x2="97734" y2="21889"/>
                        <a14:backgroundMark x1="96979" y1="18441" x2="96979" y2="18441"/>
                        <a14:backgroundMark x1="96979" y1="19190" x2="96979" y2="19190"/>
                        <a14:backgroundMark x1="97432" y1="19340" x2="97432" y2="19340"/>
                        <a14:backgroundMark x1="97734" y1="20240" x2="96677" y2="19040"/>
                        <a14:backgroundMark x1="87764" y1="7196" x2="83233" y2="4498"/>
                        <a14:backgroundMark x1="96677" y1="22639" x2="93807" y2="26537"/>
                        <a14:backgroundMark x1="65257" y1="58021" x2="57251" y2="64618"/>
                        <a14:backgroundMark x1="65559" y1="58021" x2="63897" y2="5847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472985" y="971563"/>
            <a:ext cx="404422" cy="407476"/>
          </a:xfrm>
          <a:prstGeom prst="rect">
            <a:avLst/>
          </a:prstGeom>
        </p:spPr>
      </p:pic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891264BF-A76D-4AC0-A820-80FF65A42D30}"/>
              </a:ext>
            </a:extLst>
          </p:cNvPr>
          <p:cNvSpPr txBox="1">
            <a:spLocks/>
          </p:cNvSpPr>
          <p:nvPr/>
        </p:nvSpPr>
        <p:spPr>
          <a:xfrm>
            <a:off x="730161" y="1379039"/>
            <a:ext cx="7121934" cy="46687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/>
              <a:t>Dentro de un grupo, ¡¡pueden haber más!!</a:t>
            </a:r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pPr marL="0" indent="0">
              <a:buNone/>
            </a:pPr>
            <a:endParaRPr lang="es-ES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88C9C33-75A0-430C-B60C-0E4832BEA566}"/>
              </a:ext>
            </a:extLst>
          </p:cNvPr>
          <p:cNvSpPr txBox="1"/>
          <p:nvPr/>
        </p:nvSpPr>
        <p:spPr>
          <a:xfrm>
            <a:off x="427840" y="686720"/>
            <a:ext cx="7969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>
                <a:solidFill>
                  <a:schemeClr val="bg1"/>
                </a:solidFill>
              </a:rPr>
              <a:t>4/4</a:t>
            </a:r>
          </a:p>
        </p:txBody>
      </p:sp>
      <p:graphicFrame>
        <p:nvGraphicFramePr>
          <p:cNvPr id="16" name="Tabla 16">
            <a:extLst>
              <a:ext uri="{FF2B5EF4-FFF2-40B4-BE49-F238E27FC236}">
                <a16:creationId xmlns:a16="http://schemas.microsoft.com/office/drawing/2014/main" id="{8B24D0F1-3A42-4752-B04F-540DEDD21D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493472"/>
              </p:ext>
            </p:extLst>
          </p:nvPr>
        </p:nvGraphicFramePr>
        <p:xfrm>
          <a:off x="4360796" y="1959349"/>
          <a:ext cx="6476273" cy="21945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111793">
                  <a:extLst>
                    <a:ext uri="{9D8B030D-6E8A-4147-A177-3AD203B41FA5}">
                      <a16:colId xmlns:a16="http://schemas.microsoft.com/office/drawing/2014/main" val="792112718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1522193597"/>
                    </a:ext>
                  </a:extLst>
                </a:gridCol>
                <a:gridCol w="1140823">
                  <a:extLst>
                    <a:ext uri="{9D8B030D-6E8A-4147-A177-3AD203B41FA5}">
                      <a16:colId xmlns:a16="http://schemas.microsoft.com/office/drawing/2014/main" val="199365103"/>
                    </a:ext>
                  </a:extLst>
                </a:gridCol>
                <a:gridCol w="1593668">
                  <a:extLst>
                    <a:ext uri="{9D8B030D-6E8A-4147-A177-3AD203B41FA5}">
                      <a16:colId xmlns:a16="http://schemas.microsoft.com/office/drawing/2014/main" val="2941637873"/>
                    </a:ext>
                  </a:extLst>
                </a:gridCol>
                <a:gridCol w="1323703">
                  <a:extLst>
                    <a:ext uri="{9D8B030D-6E8A-4147-A177-3AD203B41FA5}">
                      <a16:colId xmlns:a16="http://schemas.microsoft.com/office/drawing/2014/main" val="3208929456"/>
                    </a:ext>
                  </a:extLst>
                </a:gridCol>
              </a:tblGrid>
              <a:tr h="320114"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u="none"/>
                        <a:t>llama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azul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gas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623866"/>
                  </a:ext>
                </a:extLst>
              </a:tr>
              <a:tr h="320114"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artículo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sustantivo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adjetivo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preposición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sustantivo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1746350"/>
                  </a:ext>
                </a:extLst>
              </a:tr>
              <a:tr h="320114">
                <a:tc>
                  <a:txBody>
                    <a:bodyPr/>
                    <a:lstStyle/>
                    <a:p>
                      <a:pPr algn="l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enlace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/>
                        <a:t>término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7697608"/>
                  </a:ext>
                </a:extLst>
              </a:tr>
              <a:tr h="320114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/>
                        <a:t>GRUPO PREPOSICIONAL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8126213"/>
                  </a:ext>
                </a:extLst>
              </a:tr>
              <a:tr h="320114">
                <a:tc>
                  <a:txBody>
                    <a:bodyPr/>
                    <a:lstStyle/>
                    <a:p>
                      <a:r>
                        <a:rPr lang="es-ES"/>
                        <a:t>det.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núcleo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cn.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s-ES"/>
                        <a:t>cn.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228595"/>
                  </a:ext>
                </a:extLst>
              </a:tr>
              <a:tr h="320114">
                <a:tc gridSpan="5">
                  <a:txBody>
                    <a:bodyPr/>
                    <a:lstStyle/>
                    <a:p>
                      <a:pPr algn="ctr"/>
                      <a:r>
                        <a:rPr lang="es-ES"/>
                        <a:t>GRUPO NOMINAL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365970"/>
                  </a:ext>
                </a:extLst>
              </a:tr>
            </a:tbl>
          </a:graphicData>
        </a:graphic>
      </p:graphicFrame>
      <p:graphicFrame>
        <p:nvGraphicFramePr>
          <p:cNvPr id="2" name="Tabla 9">
            <a:extLst>
              <a:ext uri="{FF2B5EF4-FFF2-40B4-BE49-F238E27FC236}">
                <a16:creationId xmlns:a16="http://schemas.microsoft.com/office/drawing/2014/main" id="{A3B370CD-0764-42D3-A067-D429297B8A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993925"/>
              </p:ext>
            </p:extLst>
          </p:nvPr>
        </p:nvGraphicFramePr>
        <p:xfrm>
          <a:off x="1224794" y="4754671"/>
          <a:ext cx="10584030" cy="14732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764005">
                  <a:extLst>
                    <a:ext uri="{9D8B030D-6E8A-4147-A177-3AD203B41FA5}">
                      <a16:colId xmlns:a16="http://schemas.microsoft.com/office/drawing/2014/main" val="1564808595"/>
                    </a:ext>
                  </a:extLst>
                </a:gridCol>
                <a:gridCol w="1764005">
                  <a:extLst>
                    <a:ext uri="{9D8B030D-6E8A-4147-A177-3AD203B41FA5}">
                      <a16:colId xmlns:a16="http://schemas.microsoft.com/office/drawing/2014/main" val="1149171284"/>
                    </a:ext>
                  </a:extLst>
                </a:gridCol>
                <a:gridCol w="1764005">
                  <a:extLst>
                    <a:ext uri="{9D8B030D-6E8A-4147-A177-3AD203B41FA5}">
                      <a16:colId xmlns:a16="http://schemas.microsoft.com/office/drawing/2014/main" val="2266518973"/>
                    </a:ext>
                  </a:extLst>
                </a:gridCol>
                <a:gridCol w="1764005">
                  <a:extLst>
                    <a:ext uri="{9D8B030D-6E8A-4147-A177-3AD203B41FA5}">
                      <a16:colId xmlns:a16="http://schemas.microsoft.com/office/drawing/2014/main" val="3909670222"/>
                    </a:ext>
                  </a:extLst>
                </a:gridCol>
                <a:gridCol w="1764005">
                  <a:extLst>
                    <a:ext uri="{9D8B030D-6E8A-4147-A177-3AD203B41FA5}">
                      <a16:colId xmlns:a16="http://schemas.microsoft.com/office/drawing/2014/main" val="515411822"/>
                    </a:ext>
                  </a:extLst>
                </a:gridCol>
                <a:gridCol w="1764005">
                  <a:extLst>
                    <a:ext uri="{9D8B030D-6E8A-4147-A177-3AD203B41FA5}">
                      <a16:colId xmlns:a16="http://schemas.microsoft.com/office/drawing/2014/main" val="3164045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Ellos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ya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han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podado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las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plantas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657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"/>
                        <a:t>pronombre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adv. (tiempo)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s-ES"/>
                        <a:t>verbo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det. (artículo)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sustantivo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229382"/>
                  </a:ext>
                </a:extLst>
              </a:tr>
              <a:tr h="354829">
                <a:tc>
                  <a:txBody>
                    <a:bodyPr/>
                    <a:lstStyle/>
                    <a:p>
                      <a:r>
                        <a:rPr lang="es-ES"/>
                        <a:t>núcleo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cn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det.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/>
                        <a:t>núcleo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3995233"/>
                  </a:ext>
                </a:extLst>
              </a:tr>
              <a:tr h="354829">
                <a:tc gridSpan="2">
                  <a:txBody>
                    <a:bodyPr/>
                    <a:lstStyle/>
                    <a:p>
                      <a:pPr algn="ctr"/>
                      <a:r>
                        <a:rPr lang="es-ES"/>
                        <a:t>GRUPO NOMINAL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/>
                        <a:t>GRUPO VERBAL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/>
                        <a:t>GRUPO NOMINAL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113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7972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5895E5-E8DD-44DF-85B3-CDE699C2A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3258" y="898923"/>
            <a:ext cx="6596733" cy="5792433"/>
          </a:xfrm>
        </p:spPr>
        <p:txBody>
          <a:bodyPr>
            <a:normAutofit/>
          </a:bodyPr>
          <a:lstStyle/>
          <a:p>
            <a:r>
              <a:rPr lang="es-ES"/>
              <a:t>GÉNERO NARRATIVO&gt;PROSA:</a:t>
            </a:r>
          </a:p>
          <a:p>
            <a:pPr lvl="1">
              <a:buFont typeface="Wingdings 3" panose="05040102010807070707" pitchFamily="18" charset="2"/>
              <a:buChar char=""/>
            </a:pPr>
            <a:r>
              <a:rPr lang="es-ES" b="1"/>
              <a:t>CUENTO: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s-ES" u="sng"/>
              <a:t>Pocos</a:t>
            </a:r>
            <a:r>
              <a:rPr lang="es-ES"/>
              <a:t> personajes.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s-ES"/>
              <a:t>Acción </a:t>
            </a:r>
            <a:r>
              <a:rPr lang="es-ES" u="sng"/>
              <a:t>simple.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s-ES"/>
              <a:t>Personajes </a:t>
            </a:r>
            <a:r>
              <a:rPr lang="es-ES" u="sng"/>
              <a:t>planos.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s-ES"/>
              <a:t>Se identifican fácilmente: </a:t>
            </a:r>
            <a:r>
              <a:rPr lang="es-ES" u="sng"/>
              <a:t>planteamiento, nudo y desenlace</a:t>
            </a:r>
            <a:r>
              <a:rPr lang="es-ES"/>
              <a:t>.</a:t>
            </a:r>
          </a:p>
          <a:p>
            <a:pPr lvl="1">
              <a:buFont typeface="Wingdings 3" panose="05040102010807070707" pitchFamily="18" charset="2"/>
              <a:buChar char="¨"/>
            </a:pPr>
            <a:r>
              <a:rPr lang="es-ES" b="1"/>
              <a:t>FÁBULA:</a:t>
            </a:r>
            <a:endParaRPr lang="es-ES"/>
          </a:p>
          <a:p>
            <a:pPr lvl="2">
              <a:buFont typeface="Arial" panose="020B0604020202020204" pitchFamily="34" charset="0"/>
              <a:buChar char="•"/>
            </a:pPr>
            <a:r>
              <a:rPr lang="es-ES"/>
              <a:t>Cuento protagonizado por </a:t>
            </a:r>
            <a:r>
              <a:rPr lang="es-ES" u="sng"/>
              <a:t>animales.</a:t>
            </a:r>
            <a:endParaRPr lang="es-ES"/>
          </a:p>
          <a:p>
            <a:pPr lvl="2">
              <a:buFont typeface="Arial" panose="020B0604020202020204" pitchFamily="34" charset="0"/>
              <a:buChar char="•"/>
            </a:pPr>
            <a:r>
              <a:rPr lang="es-ES" u="sng"/>
              <a:t>Moraleja</a:t>
            </a:r>
            <a:r>
              <a:rPr lang="es-ES"/>
              <a:t> final.</a:t>
            </a:r>
          </a:p>
          <a:p>
            <a:pPr lvl="1">
              <a:buFont typeface="Wingdings 3" panose="05040102010807070707" pitchFamily="18" charset="2"/>
              <a:buChar char="¨"/>
            </a:pPr>
            <a:r>
              <a:rPr lang="es-ES" b="1"/>
              <a:t>MICRORRELATO: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s-ES" u="sng"/>
              <a:t>Brevedad</a:t>
            </a:r>
            <a:r>
              <a:rPr lang="es-ES"/>
              <a:t> extrema (7</a:t>
            </a:r>
            <a:r>
              <a:rPr lang="es-ES">
                <a:sym typeface="Wingdings" panose="05000000000000000000" pitchFamily="2" charset="2"/>
              </a:rPr>
              <a:t>200 palabras).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s-ES"/>
              <a:t>Lenguaje ingenioso o </a:t>
            </a:r>
            <a:r>
              <a:rPr lang="es-ES" u="sng"/>
              <a:t>poético.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s-ES"/>
              <a:t>Temática </a:t>
            </a:r>
            <a:r>
              <a:rPr lang="es-ES" u="sng"/>
              <a:t>múltiple.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s-ES"/>
              <a:t>Secuencia narrativa </a:t>
            </a:r>
            <a:r>
              <a:rPr lang="es-ES" u="sng"/>
              <a:t>incompleta</a:t>
            </a:r>
            <a:r>
              <a:rPr lang="es-ES"/>
              <a:t> (no sigue planteamiento, nudo y desenlace).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s-ES"/>
              <a:t>Importancia del </a:t>
            </a:r>
            <a:r>
              <a:rPr lang="es-ES" u="sng"/>
              <a:t>título</a:t>
            </a:r>
            <a:r>
              <a:rPr lang="es-ES"/>
              <a:t> para comprender el texto.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s-ES"/>
              <a:t>Final </a:t>
            </a:r>
            <a:r>
              <a:rPr lang="es-ES" u="sng"/>
              <a:t>impredecible</a:t>
            </a:r>
            <a:r>
              <a:rPr lang="es-ES"/>
              <a:t>, para sorprender.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F4942702-5CA5-4204-B71B-3776787321FE}"/>
              </a:ext>
            </a:extLst>
          </p:cNvPr>
          <p:cNvSpPr/>
          <p:nvPr/>
        </p:nvSpPr>
        <p:spPr>
          <a:xfrm>
            <a:off x="1483257" y="898922"/>
            <a:ext cx="6596733" cy="5792433"/>
          </a:xfrm>
          <a:prstGeom prst="roundRect">
            <a:avLst>
              <a:gd name="adj" fmla="val 373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C7A9756-402F-466C-A57A-C018911500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948" b="95202" l="5438" r="97130">
                        <a14:foregroundMark x1="83384" y1="11544" x2="92749" y2="20540"/>
                        <a14:foregroundMark x1="82175" y1="9445" x2="81420" y2="8846"/>
                        <a14:foregroundMark x1="84290" y1="7946" x2="84290" y2="7946"/>
                        <a14:foregroundMark x1="84139" y1="7946" x2="82175" y2="5997"/>
                        <a14:foregroundMark x1="96526" y1="19190" x2="97130" y2="19790"/>
                        <a14:foregroundMark x1="95771" y1="18441" x2="96526" y2="19190"/>
                        <a14:foregroundMark x1="93958" y1="16642" x2="95771" y2="18441"/>
                        <a14:foregroundMark x1="10876" y1="90255" x2="5589" y2="95352"/>
                        <a14:foregroundMark x1="83082" y1="5997" x2="80967" y2="4948"/>
                        <a14:backgroundMark x1="94109" y1="28486" x2="92145" y2="31634"/>
                        <a14:backgroundMark x1="98187" y1="23988" x2="98187" y2="23988"/>
                        <a14:backgroundMark x1="97734" y1="21889" x2="97734" y2="21889"/>
                        <a14:backgroundMark x1="96979" y1="18441" x2="96979" y2="18441"/>
                        <a14:backgroundMark x1="96979" y1="19190" x2="96979" y2="19190"/>
                        <a14:backgroundMark x1="97432" y1="19340" x2="97432" y2="19340"/>
                        <a14:backgroundMark x1="97734" y1="20240" x2="96677" y2="19040"/>
                        <a14:backgroundMark x1="87764" y1="7196" x2="83233" y2="4498"/>
                        <a14:backgroundMark x1="96677" y1="22639" x2="93807" y2="26537"/>
                        <a14:backgroundMark x1="65257" y1="58021" x2="57251" y2="64618"/>
                        <a14:backgroundMark x1="65559" y1="58021" x2="63897" y2="5847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059176" y="1479410"/>
            <a:ext cx="404422" cy="407476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76CDF580-05CC-4000-A0DD-E9434149D00A}"/>
              </a:ext>
            </a:extLst>
          </p:cNvPr>
          <p:cNvSpPr/>
          <p:nvPr/>
        </p:nvSpPr>
        <p:spPr>
          <a:xfrm>
            <a:off x="2088630" y="0"/>
            <a:ext cx="797686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 cap="none" spc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El cuento y el microrrelato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E5CA9BA4-7D32-4326-AC57-0DE40C605451}"/>
              </a:ext>
            </a:extLst>
          </p:cNvPr>
          <p:cNvSpPr/>
          <p:nvPr/>
        </p:nvSpPr>
        <p:spPr>
          <a:xfrm>
            <a:off x="3668140" y="2412273"/>
            <a:ext cx="632142" cy="278676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1" name="Conector: curvado 10">
            <a:extLst>
              <a:ext uri="{FF2B5EF4-FFF2-40B4-BE49-F238E27FC236}">
                <a16:creationId xmlns:a16="http://schemas.microsoft.com/office/drawing/2014/main" id="{F6AAED72-75F4-48A8-8E68-C94C3DAD091E}"/>
              </a:ext>
            </a:extLst>
          </p:cNvPr>
          <p:cNvCxnSpPr/>
          <p:nvPr/>
        </p:nvCxnSpPr>
        <p:spPr>
          <a:xfrm flipV="1">
            <a:off x="4300282" y="1158240"/>
            <a:ext cx="3910149" cy="1254033"/>
          </a:xfrm>
          <a:prstGeom prst="curvedConnector3">
            <a:avLst>
              <a:gd name="adj1" fmla="val 29733"/>
            </a:avLst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3" name="CuadroTexto 12">
            <a:extLst>
              <a:ext uri="{FF2B5EF4-FFF2-40B4-BE49-F238E27FC236}">
                <a16:creationId xmlns:a16="http://schemas.microsoft.com/office/drawing/2014/main" id="{0CE6439B-BBF6-483F-BDD0-34D3AE87E229}"/>
              </a:ext>
            </a:extLst>
          </p:cNvPr>
          <p:cNvSpPr txBox="1"/>
          <p:nvPr/>
        </p:nvSpPr>
        <p:spPr>
          <a:xfrm>
            <a:off x="8282499" y="955029"/>
            <a:ext cx="3535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/>
              <a:t>Siempre son iguales; no evolucionan sus características.</a:t>
            </a:r>
          </a:p>
        </p:txBody>
      </p:sp>
      <p:sp>
        <p:nvSpPr>
          <p:cNvPr id="14" name="Rectángulo: esquina doblada 13">
            <a:extLst>
              <a:ext uri="{FF2B5EF4-FFF2-40B4-BE49-F238E27FC236}">
                <a16:creationId xmlns:a16="http://schemas.microsoft.com/office/drawing/2014/main" id="{073FFB3B-D19D-4A72-8F6A-C8E5041EB5EB}"/>
              </a:ext>
            </a:extLst>
          </p:cNvPr>
          <p:cNvSpPr/>
          <p:nvPr/>
        </p:nvSpPr>
        <p:spPr>
          <a:xfrm>
            <a:off x="8303634" y="945609"/>
            <a:ext cx="3051836" cy="461665"/>
          </a:xfrm>
          <a:prstGeom prst="foldedCorner">
            <a:avLst>
              <a:gd name="adj" fmla="val 50000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5" name="Tabla 15">
            <a:extLst>
              <a:ext uri="{FF2B5EF4-FFF2-40B4-BE49-F238E27FC236}">
                <a16:creationId xmlns:a16="http://schemas.microsoft.com/office/drawing/2014/main" id="{BAA2C8E6-88B2-4042-A3CB-35EDA7DAC3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921536"/>
              </p:ext>
            </p:extLst>
          </p:nvPr>
        </p:nvGraphicFramePr>
        <p:xfrm>
          <a:off x="8210431" y="2874539"/>
          <a:ext cx="3913949" cy="268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7835">
                  <a:extLst>
                    <a:ext uri="{9D8B030D-6E8A-4147-A177-3AD203B41FA5}">
                      <a16:colId xmlns:a16="http://schemas.microsoft.com/office/drawing/2014/main" val="3283452594"/>
                    </a:ext>
                  </a:extLst>
                </a:gridCol>
                <a:gridCol w="2656114">
                  <a:extLst>
                    <a:ext uri="{9D8B030D-6E8A-4147-A177-3AD203B41FA5}">
                      <a16:colId xmlns:a16="http://schemas.microsoft.com/office/drawing/2014/main" val="218526698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ES"/>
                        <a:t>CLASIFICACIÓN DE LOS CUENTOS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9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1"/>
                        <a:t>CUENTO</a:t>
                      </a:r>
                    </a:p>
                    <a:p>
                      <a:pPr algn="ctr"/>
                      <a:r>
                        <a:rPr lang="es-ES" b="1"/>
                        <a:t>POPULAR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Century Gothic" panose="020B0502020202020204" pitchFamily="34" charset="0"/>
                        <a:buChar char="–"/>
                      </a:pPr>
                      <a:r>
                        <a:rPr lang="es-ES" sz="1400"/>
                        <a:t>Transmitidos </a:t>
                      </a:r>
                      <a:r>
                        <a:rPr lang="es-ES" sz="1400" u="sng"/>
                        <a:t>oralmente</a:t>
                      </a:r>
                      <a:r>
                        <a:rPr lang="es-ES" sz="1400" u="none"/>
                        <a:t>.</a:t>
                      </a:r>
                    </a:p>
                    <a:p>
                      <a:pPr marL="285750" indent="-285750">
                        <a:buFont typeface="Century Gothic" panose="020B0502020202020204" pitchFamily="34" charset="0"/>
                        <a:buChar char="–"/>
                      </a:pPr>
                      <a:r>
                        <a:rPr lang="es-ES" sz="1400" u="none"/>
                        <a:t>Autor </a:t>
                      </a:r>
                      <a:r>
                        <a:rPr lang="es-ES" sz="1400" u="sng"/>
                        <a:t>anónimo</a:t>
                      </a:r>
                      <a:r>
                        <a:rPr lang="es-ES" sz="1400" u="none"/>
                        <a:t>.</a:t>
                      </a:r>
                    </a:p>
                    <a:p>
                      <a:pPr marL="285750" indent="-285750">
                        <a:buFont typeface="Century Gothic" panose="020B0502020202020204" pitchFamily="34" charset="0"/>
                        <a:buChar char="–"/>
                      </a:pPr>
                      <a:r>
                        <a:rPr lang="es-ES" sz="1400" u="none"/>
                        <a:t>Final </a:t>
                      </a:r>
                      <a:r>
                        <a:rPr lang="es-ES" sz="1400" u="sng"/>
                        <a:t>feliz</a:t>
                      </a:r>
                      <a:r>
                        <a:rPr lang="es-ES" sz="1400" u="none"/>
                        <a:t>.</a:t>
                      </a:r>
                    </a:p>
                    <a:p>
                      <a:pPr marL="285750" indent="-285750">
                        <a:buFont typeface="Century Gothic" panose="020B0502020202020204" pitchFamily="34" charset="0"/>
                        <a:buChar char="–"/>
                      </a:pPr>
                      <a:r>
                        <a:rPr lang="es-ES" sz="1400" u="none"/>
                        <a:t>Nacen en:</a:t>
                      </a:r>
                    </a:p>
                    <a:p>
                      <a:pPr marL="742950" lvl="1" indent="-285750">
                        <a:buFont typeface="Century Gothic" panose="020B0502020202020204" pitchFamily="34" charset="0"/>
                        <a:buChar char="~"/>
                      </a:pPr>
                      <a:r>
                        <a:rPr lang="es-ES" sz="1400" u="sng"/>
                        <a:t>Edad media</a:t>
                      </a:r>
                      <a:r>
                        <a:rPr lang="es-ES" sz="1400" u="none"/>
                        <a:t>.</a:t>
                      </a:r>
                    </a:p>
                    <a:p>
                      <a:pPr marL="742950" lvl="1" indent="-285750">
                        <a:buFont typeface="Century Gothic" panose="020B0502020202020204" pitchFamily="34" charset="0"/>
                        <a:buChar char="~"/>
                      </a:pPr>
                      <a:r>
                        <a:rPr lang="es-ES" sz="1400" u="sng"/>
                        <a:t>Renacimiento</a:t>
                      </a:r>
                      <a:r>
                        <a:rPr lang="es-ES" sz="1400" u="none"/>
                        <a:t>.</a:t>
                      </a:r>
                      <a:endParaRPr lang="es-ES" sz="1400" u="sn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669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1"/>
                        <a:t>CUENTO</a:t>
                      </a:r>
                    </a:p>
                    <a:p>
                      <a:pPr algn="ctr"/>
                      <a:r>
                        <a:rPr lang="es-ES" b="1"/>
                        <a:t>LITERARIO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Century Gothic" panose="020B0502020202020204" pitchFamily="34" charset="0"/>
                        <a:buChar char="–"/>
                      </a:pPr>
                      <a:r>
                        <a:rPr lang="es-ES" sz="1400"/>
                        <a:t>Transmitidos </a:t>
                      </a:r>
                      <a:r>
                        <a:rPr lang="es-ES" sz="1400" u="sng"/>
                        <a:t>por escrito</a:t>
                      </a:r>
                      <a:r>
                        <a:rPr lang="es-ES" sz="1400" u="none"/>
                        <a:t>.</a:t>
                      </a:r>
                    </a:p>
                    <a:p>
                      <a:pPr marL="285750" indent="-285750">
                        <a:buFont typeface="Century Gothic" panose="020B0502020202020204" pitchFamily="34" charset="0"/>
                        <a:buChar char="–"/>
                      </a:pPr>
                      <a:r>
                        <a:rPr lang="es-ES" sz="1400" u="none"/>
                        <a:t>Autor </a:t>
                      </a:r>
                      <a:r>
                        <a:rPr lang="es-ES" sz="1400" u="sng"/>
                        <a:t>conocido</a:t>
                      </a:r>
                      <a:r>
                        <a:rPr lang="es-ES" sz="1400" u="none"/>
                        <a:t>.</a:t>
                      </a:r>
                    </a:p>
                    <a:p>
                      <a:pPr marL="285750" indent="-285750">
                        <a:buFont typeface="Century Gothic" panose="020B0502020202020204" pitchFamily="34" charset="0"/>
                        <a:buChar char="–"/>
                      </a:pPr>
                      <a:r>
                        <a:rPr lang="es-ES" sz="1400" u="none"/>
                        <a:t>Final </a:t>
                      </a:r>
                      <a:r>
                        <a:rPr lang="es-ES" sz="1400" u="sng"/>
                        <a:t>inesperado</a:t>
                      </a:r>
                      <a:r>
                        <a:rPr lang="es-ES" sz="1400" u="none"/>
                        <a:t>.</a:t>
                      </a:r>
                    </a:p>
                    <a:p>
                      <a:pPr marL="285750" indent="-285750">
                        <a:buFont typeface="Century Gothic" panose="020B0502020202020204" pitchFamily="34" charset="0"/>
                        <a:buChar char="–"/>
                      </a:pPr>
                      <a:r>
                        <a:rPr lang="es-ES" sz="1400" u="none"/>
                        <a:t>Nacen a partir del </a:t>
                      </a:r>
                      <a:r>
                        <a:rPr lang="es-ES" sz="1400" u="sng"/>
                        <a:t>S.19</a:t>
                      </a:r>
                      <a:r>
                        <a:rPr lang="es-ES" sz="1400" u="none"/>
                        <a:t>.</a:t>
                      </a:r>
                      <a:endParaRPr lang="es-E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387411"/>
                  </a:ext>
                </a:extLst>
              </a:tr>
            </a:tbl>
          </a:graphicData>
        </a:graphic>
      </p:graphicFrame>
      <p:cxnSp>
        <p:nvCxnSpPr>
          <p:cNvPr id="17" name="Conector: curvado 16">
            <a:extLst>
              <a:ext uri="{FF2B5EF4-FFF2-40B4-BE49-F238E27FC236}">
                <a16:creationId xmlns:a16="http://schemas.microsoft.com/office/drawing/2014/main" id="{13AF3135-2DC3-4414-9885-CF8AFDB79FF9}"/>
              </a:ext>
            </a:extLst>
          </p:cNvPr>
          <p:cNvCxnSpPr>
            <a:cxnSpLocks/>
          </p:cNvCxnSpPr>
          <p:nvPr/>
        </p:nvCxnSpPr>
        <p:spPr>
          <a:xfrm>
            <a:off x="3347917" y="1484621"/>
            <a:ext cx="4862514" cy="1274254"/>
          </a:xfrm>
          <a:prstGeom prst="curvedConnector3">
            <a:avLst>
              <a:gd name="adj1" fmla="val 96923"/>
            </a:avLst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7909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5895E5-E8DD-44DF-85B3-CDE699C2A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5190" y="1185863"/>
            <a:ext cx="4691738" cy="4080635"/>
          </a:xfrm>
        </p:spPr>
        <p:txBody>
          <a:bodyPr>
            <a:normAutofit/>
          </a:bodyPr>
          <a:lstStyle/>
          <a:p>
            <a:r>
              <a:rPr lang="es-ES"/>
              <a:t>GÉNERO NARRATIVO&gt;VERSO:</a:t>
            </a:r>
          </a:p>
          <a:p>
            <a:pPr lvl="1">
              <a:buFont typeface="Wingdings 3" panose="05040102010807070707" pitchFamily="18" charset="2"/>
              <a:buChar char="¨"/>
            </a:pPr>
            <a:r>
              <a:rPr lang="es-ES" b="1"/>
              <a:t>ÉPICA: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s-ES"/>
              <a:t>Narración en </a:t>
            </a:r>
            <a:r>
              <a:rPr lang="es-ES" u="sng"/>
              <a:t>verso</a:t>
            </a:r>
            <a:r>
              <a:rPr lang="es-ES"/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s-ES"/>
              <a:t>Hablan de las </a:t>
            </a:r>
            <a:r>
              <a:rPr lang="es-ES" u="sng"/>
              <a:t>hazañas</a:t>
            </a:r>
            <a:r>
              <a:rPr lang="es-ES"/>
              <a:t> de un </a:t>
            </a:r>
            <a:r>
              <a:rPr lang="es-ES" u="sng"/>
              <a:t>héroe</a:t>
            </a:r>
            <a:r>
              <a:rPr lang="es-ES"/>
              <a:t>:</a:t>
            </a:r>
          </a:p>
          <a:p>
            <a:pPr lvl="3">
              <a:buFont typeface="Wingdings 3" panose="05040102010807070707" pitchFamily="18" charset="2"/>
              <a:buChar char=""/>
            </a:pPr>
            <a:r>
              <a:rPr lang="es-ES"/>
              <a:t>Reales.</a:t>
            </a:r>
          </a:p>
          <a:p>
            <a:pPr lvl="3">
              <a:buFont typeface="Wingdings 3" panose="05040102010807070707" pitchFamily="18" charset="2"/>
              <a:buChar char=""/>
            </a:pPr>
            <a:r>
              <a:rPr lang="es-ES"/>
              <a:t>Ficticias.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s-ES"/>
              <a:t>Protagonistas:</a:t>
            </a:r>
          </a:p>
          <a:p>
            <a:pPr lvl="3">
              <a:buFont typeface="Wingdings 3" panose="05040102010807070707" pitchFamily="18" charset="2"/>
              <a:buChar char=""/>
            </a:pPr>
            <a:r>
              <a:rPr lang="es-ES"/>
              <a:t>Presentan cualidades:</a:t>
            </a:r>
          </a:p>
          <a:p>
            <a:pPr lvl="4">
              <a:buFont typeface="Wingdings 3" panose="05040102010807070707" pitchFamily="18" charset="2"/>
              <a:buChar char="ê"/>
            </a:pPr>
            <a:r>
              <a:rPr lang="es-ES"/>
              <a:t>Honor.</a:t>
            </a:r>
          </a:p>
          <a:p>
            <a:pPr lvl="4">
              <a:buFont typeface="Wingdings 3" panose="05040102010807070707" pitchFamily="18" charset="2"/>
              <a:buChar char="ê"/>
            </a:pPr>
            <a:r>
              <a:rPr lang="es-ES"/>
              <a:t>Fuerza.</a:t>
            </a:r>
          </a:p>
          <a:p>
            <a:pPr lvl="4">
              <a:buFont typeface="Wingdings 3" panose="05040102010807070707" pitchFamily="18" charset="2"/>
              <a:buChar char="ê"/>
            </a:pPr>
            <a:r>
              <a:rPr lang="es-ES"/>
              <a:t>Valentía.</a:t>
            </a:r>
          </a:p>
          <a:p>
            <a:pPr lvl="3">
              <a:buFont typeface="Wingdings 3" panose="05040102010807070707" pitchFamily="18" charset="2"/>
              <a:buChar char=""/>
            </a:pPr>
            <a:r>
              <a:rPr lang="es-ES"/>
              <a:t>Superan </a:t>
            </a:r>
            <a:r>
              <a:rPr lang="es-ES" u="sng"/>
              <a:t>pruebas</a:t>
            </a:r>
            <a:r>
              <a:rPr lang="es-ES"/>
              <a:t> u obstáculos difíciles.</a:t>
            </a:r>
          </a:p>
          <a:p>
            <a:pPr lvl="3">
              <a:buFont typeface="Wingdings 3" panose="05040102010807070707" pitchFamily="18" charset="2"/>
              <a:buChar char=""/>
            </a:pPr>
            <a:endParaRPr lang="es-ES"/>
          </a:p>
          <a:p>
            <a:pPr lvl="3">
              <a:buFont typeface="Arial" panose="020B0604020202020204" pitchFamily="34" charset="0"/>
              <a:buChar char="•"/>
            </a:pPr>
            <a:endParaRPr lang="es-ES"/>
          </a:p>
          <a:p>
            <a:pPr lvl="2">
              <a:buFont typeface="Arial" panose="020B0604020202020204" pitchFamily="34" charset="0"/>
              <a:buChar char="•"/>
            </a:pPr>
            <a:endParaRPr lang="es-ES"/>
          </a:p>
          <a:p>
            <a:pPr lvl="2">
              <a:buFont typeface="Wingdings 3" panose="05040102010807070707" pitchFamily="18" charset="2"/>
              <a:buChar char="¨"/>
            </a:pPr>
            <a:endParaRPr lang="es-ES"/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F4942702-5CA5-4204-B71B-3776787321FE}"/>
              </a:ext>
            </a:extLst>
          </p:cNvPr>
          <p:cNvSpPr/>
          <p:nvPr/>
        </p:nvSpPr>
        <p:spPr>
          <a:xfrm>
            <a:off x="1735190" y="1185861"/>
            <a:ext cx="4691738" cy="4080637"/>
          </a:xfrm>
          <a:prstGeom prst="roundRect">
            <a:avLst>
              <a:gd name="adj" fmla="val 373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C7A9756-402F-466C-A57A-C018911500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948" b="95202" l="5438" r="97130">
                        <a14:foregroundMark x1="83384" y1="11544" x2="92749" y2="20540"/>
                        <a14:foregroundMark x1="82175" y1="9445" x2="81420" y2="8846"/>
                        <a14:foregroundMark x1="84290" y1="7946" x2="84290" y2="7946"/>
                        <a14:foregroundMark x1="84139" y1="7946" x2="82175" y2="5997"/>
                        <a14:foregroundMark x1="96526" y1="19190" x2="97130" y2="19790"/>
                        <a14:foregroundMark x1="95771" y1="18441" x2="96526" y2="19190"/>
                        <a14:foregroundMark x1="93958" y1="16642" x2="95771" y2="18441"/>
                        <a14:foregroundMark x1="10876" y1="90255" x2="5589" y2="95352"/>
                        <a14:foregroundMark x1="83082" y1="5997" x2="80967" y2="4948"/>
                        <a14:backgroundMark x1="94109" y1="28486" x2="92145" y2="31634"/>
                        <a14:backgroundMark x1="98187" y1="23988" x2="98187" y2="23988"/>
                        <a14:backgroundMark x1="97734" y1="21889" x2="97734" y2="21889"/>
                        <a14:backgroundMark x1="96979" y1="18441" x2="96979" y2="18441"/>
                        <a14:backgroundMark x1="96979" y1="19190" x2="96979" y2="19190"/>
                        <a14:backgroundMark x1="97432" y1="19340" x2="97432" y2="19340"/>
                        <a14:backgroundMark x1="97734" y1="20240" x2="96677" y2="19040"/>
                        <a14:backgroundMark x1="87764" y1="7196" x2="83233" y2="4498"/>
                        <a14:backgroundMark x1="96677" y1="22639" x2="93807" y2="26537"/>
                        <a14:backgroundMark x1="65257" y1="58021" x2="57251" y2="64618"/>
                        <a14:backgroundMark x1="65559" y1="58021" x2="63897" y2="5847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871917" y="804691"/>
            <a:ext cx="404422" cy="407476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76CDF580-05CC-4000-A0DD-E9434149D00A}"/>
              </a:ext>
            </a:extLst>
          </p:cNvPr>
          <p:cNvSpPr/>
          <p:nvPr/>
        </p:nvSpPr>
        <p:spPr>
          <a:xfrm>
            <a:off x="4684696" y="0"/>
            <a:ext cx="278473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La épica</a:t>
            </a:r>
            <a:endParaRPr lang="es-ES" sz="4800" b="1" cap="none" spc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graphicFrame>
        <p:nvGraphicFramePr>
          <p:cNvPr id="12" name="Tabla 15">
            <a:extLst>
              <a:ext uri="{FF2B5EF4-FFF2-40B4-BE49-F238E27FC236}">
                <a16:creationId xmlns:a16="http://schemas.microsoft.com/office/drawing/2014/main" id="{541D4B57-5167-4C43-A656-F83AC9D58B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904326"/>
              </p:ext>
            </p:extLst>
          </p:nvPr>
        </p:nvGraphicFramePr>
        <p:xfrm>
          <a:off x="7217654" y="1669159"/>
          <a:ext cx="4504084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488">
                  <a:extLst>
                    <a:ext uri="{9D8B030D-6E8A-4147-A177-3AD203B41FA5}">
                      <a16:colId xmlns:a16="http://schemas.microsoft.com/office/drawing/2014/main" val="3283452594"/>
                    </a:ext>
                  </a:extLst>
                </a:gridCol>
                <a:gridCol w="3056596">
                  <a:extLst>
                    <a:ext uri="{9D8B030D-6E8A-4147-A177-3AD203B41FA5}">
                      <a16:colId xmlns:a16="http://schemas.microsoft.com/office/drawing/2014/main" val="218526698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ES"/>
                        <a:t>TIPOS DE TEXTOS ÉPICOS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9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1"/>
                        <a:t>CANTAR DE GESTA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Century Gothic" panose="020B0502020202020204" pitchFamily="34" charset="0"/>
                        <a:buChar char="–"/>
                      </a:pPr>
                      <a:r>
                        <a:rPr lang="es-ES" sz="1400" u="none"/>
                        <a:t>Relata hechos </a:t>
                      </a:r>
                      <a:r>
                        <a:rPr lang="es-ES" sz="1400" u="sng"/>
                        <a:t>memorables</a:t>
                      </a:r>
                      <a:r>
                        <a:rPr lang="es-ES" sz="1400" u="none"/>
                        <a:t> logrados por un </a:t>
                      </a:r>
                      <a:r>
                        <a:rPr lang="es-ES" sz="1400" u="sng"/>
                        <a:t>héroe</a:t>
                      </a:r>
                      <a:r>
                        <a:rPr lang="es-ES" sz="1400" u="none"/>
                        <a:t> </a:t>
                      </a:r>
                      <a:r>
                        <a:rPr lang="es-ES" sz="1400" u="sng"/>
                        <a:t>medieval</a:t>
                      </a:r>
                      <a:r>
                        <a:rPr lang="es-ES" sz="1400" u="none"/>
                        <a:t>.</a:t>
                      </a:r>
                    </a:p>
                    <a:p>
                      <a:pPr marL="285750" indent="-285750">
                        <a:buFont typeface="Century Gothic" panose="020B0502020202020204" pitchFamily="34" charset="0"/>
                        <a:buChar char="–"/>
                      </a:pPr>
                      <a:r>
                        <a:rPr lang="es-ES" sz="1400" u="none"/>
                        <a:t>Transmitido </a:t>
                      </a:r>
                      <a:r>
                        <a:rPr lang="es-ES" sz="1400" u="sng"/>
                        <a:t>oralmente</a:t>
                      </a:r>
                      <a:r>
                        <a:rPr lang="es-ES" sz="1400" u="none"/>
                        <a:t>.</a:t>
                      </a:r>
                      <a:endParaRPr lang="es-ES" sz="1400" u="sn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669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b="1"/>
                        <a:t>ROMANCE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Century Gothic" panose="020B0502020202020204" pitchFamily="34" charset="0"/>
                        <a:buChar char="–"/>
                      </a:pPr>
                      <a:r>
                        <a:rPr lang="es-ES" sz="1400"/>
                        <a:t>Versos </a:t>
                      </a:r>
                      <a:r>
                        <a:rPr lang="es-ES" sz="1400" u="sng"/>
                        <a:t>octosílabos</a:t>
                      </a:r>
                      <a:r>
                        <a:rPr lang="es-ES" sz="1400" u="none"/>
                        <a:t>.</a:t>
                      </a:r>
                    </a:p>
                    <a:p>
                      <a:pPr marL="285750" indent="-285750">
                        <a:buFont typeface="Century Gothic" panose="020B0502020202020204" pitchFamily="34" charset="0"/>
                        <a:buChar char="–"/>
                      </a:pPr>
                      <a:r>
                        <a:rPr lang="es-ES" sz="1400" u="none"/>
                        <a:t>Rima:</a:t>
                      </a:r>
                    </a:p>
                    <a:p>
                      <a:pPr marL="742950" lvl="1" indent="-285750">
                        <a:buFont typeface="Century Gothic" panose="020B0502020202020204" pitchFamily="34" charset="0"/>
                        <a:buChar char="~"/>
                      </a:pPr>
                      <a:r>
                        <a:rPr lang="es-ES" sz="1400" u="none"/>
                        <a:t>Pares: </a:t>
                      </a:r>
                      <a:r>
                        <a:rPr lang="es-ES" sz="1400" u="sng"/>
                        <a:t>asonante</a:t>
                      </a:r>
                      <a:r>
                        <a:rPr lang="es-ES" sz="1400" u="none"/>
                        <a:t>.</a:t>
                      </a:r>
                    </a:p>
                    <a:p>
                      <a:pPr marL="742950" lvl="1" indent="-285750">
                        <a:buFont typeface="Century Gothic" panose="020B0502020202020204" pitchFamily="34" charset="0"/>
                        <a:buChar char="~"/>
                      </a:pPr>
                      <a:r>
                        <a:rPr lang="es-ES" sz="1400" u="none"/>
                        <a:t>Impares: </a:t>
                      </a:r>
                      <a:r>
                        <a:rPr lang="es-ES" sz="1400" u="sng"/>
                        <a:t>sueltos</a:t>
                      </a:r>
                      <a:r>
                        <a:rPr lang="es-ES" sz="1400" u="none"/>
                        <a:t>.</a:t>
                      </a:r>
                    </a:p>
                    <a:p>
                      <a:pPr marL="285750" lvl="0" indent="-285750">
                        <a:buFont typeface="Century Gothic" panose="020B0502020202020204" pitchFamily="34" charset="0"/>
                        <a:buChar char="–"/>
                      </a:pPr>
                      <a:r>
                        <a:rPr lang="es-ES" sz="1400" u="none"/>
                        <a:t>Extensión </a:t>
                      </a:r>
                      <a:r>
                        <a:rPr lang="es-ES" sz="1400" u="sng"/>
                        <a:t>indefinida</a:t>
                      </a:r>
                      <a:r>
                        <a:rPr lang="es-ES" sz="1400" u="none"/>
                        <a:t>.</a:t>
                      </a:r>
                    </a:p>
                    <a:p>
                      <a:pPr marL="285750" lvl="0" indent="-285750">
                        <a:buFont typeface="Century Gothic" panose="020B0502020202020204" pitchFamily="34" charset="0"/>
                        <a:buChar char="–"/>
                      </a:pPr>
                      <a:r>
                        <a:rPr lang="es-ES" sz="1400" u="none"/>
                        <a:t>Temática </a:t>
                      </a:r>
                      <a:r>
                        <a:rPr lang="es-ES" sz="1400" u="sng"/>
                        <a:t>variada</a:t>
                      </a:r>
                      <a:r>
                        <a:rPr lang="es-ES" sz="1400" u="none"/>
                        <a:t>.</a:t>
                      </a:r>
                    </a:p>
                    <a:p>
                      <a:pPr marL="285750" lvl="0" indent="-285750">
                        <a:buFont typeface="Century Gothic" panose="020B0502020202020204" pitchFamily="34" charset="0"/>
                        <a:buChar char="–"/>
                      </a:pPr>
                      <a:r>
                        <a:rPr lang="es-ES" sz="1400" u="none"/>
                        <a:t>Origen </a:t>
                      </a:r>
                      <a:r>
                        <a:rPr lang="es-ES" sz="1400" u="sng"/>
                        <a:t>popular</a:t>
                      </a:r>
                      <a:r>
                        <a:rPr lang="es-ES" sz="1400" u="none"/>
                        <a:t>.</a:t>
                      </a:r>
                    </a:p>
                    <a:p>
                      <a:pPr marL="285750" lvl="0" indent="-285750">
                        <a:buFont typeface="Century Gothic" panose="020B0502020202020204" pitchFamily="34" charset="0"/>
                        <a:buChar char="–"/>
                      </a:pPr>
                      <a:r>
                        <a:rPr lang="es-ES" sz="1400" u="none"/>
                        <a:t>Transmitido </a:t>
                      </a:r>
                      <a:r>
                        <a:rPr lang="es-ES" sz="1400" u="sng"/>
                        <a:t>oralmente</a:t>
                      </a:r>
                      <a:r>
                        <a:rPr lang="es-ES" sz="1400" u="none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3874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5469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5895E5-E8DD-44DF-85B3-CDE699C2A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5189" y="1185863"/>
            <a:ext cx="4360811" cy="405639"/>
          </a:xfrm>
        </p:spPr>
        <p:txBody>
          <a:bodyPr>
            <a:normAutofit/>
          </a:bodyPr>
          <a:lstStyle/>
          <a:p>
            <a:pPr marL="400050" indent="-285750">
              <a:buFont typeface="Wingdings 3" panose="05040102010807070707" pitchFamily="18" charset="2"/>
              <a:buChar char="´"/>
            </a:pPr>
            <a:r>
              <a:rPr lang="es-ES"/>
              <a:t>Las palabras están formadas por: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s-ES"/>
          </a:p>
          <a:p>
            <a:pPr lvl="2">
              <a:buFont typeface="Wingdings 3" panose="05040102010807070707" pitchFamily="18" charset="2"/>
              <a:buChar char="¨"/>
            </a:pPr>
            <a:endParaRPr lang="es-ES"/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F4942702-5CA5-4204-B71B-3776787321FE}"/>
              </a:ext>
            </a:extLst>
          </p:cNvPr>
          <p:cNvSpPr/>
          <p:nvPr/>
        </p:nvSpPr>
        <p:spPr>
          <a:xfrm>
            <a:off x="1735189" y="1185861"/>
            <a:ext cx="4360811" cy="405641"/>
          </a:xfrm>
          <a:prstGeom prst="roundRect">
            <a:avLst>
              <a:gd name="adj" fmla="val 373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C7A9756-402F-466C-A57A-C018911500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948" b="95202" l="5438" r="97130">
                        <a14:foregroundMark x1="83384" y1="11544" x2="92749" y2="20540"/>
                        <a14:foregroundMark x1="82175" y1="9445" x2="81420" y2="8846"/>
                        <a14:foregroundMark x1="84290" y1="7946" x2="84290" y2="7946"/>
                        <a14:foregroundMark x1="84139" y1="7946" x2="82175" y2="5997"/>
                        <a14:foregroundMark x1="96526" y1="19190" x2="97130" y2="19790"/>
                        <a14:foregroundMark x1="95771" y1="18441" x2="96526" y2="19190"/>
                        <a14:foregroundMark x1="93958" y1="16642" x2="95771" y2="18441"/>
                        <a14:foregroundMark x1="10876" y1="90255" x2="5589" y2="95352"/>
                        <a14:foregroundMark x1="83082" y1="5997" x2="80967" y2="4948"/>
                        <a14:backgroundMark x1="94109" y1="28486" x2="92145" y2="31634"/>
                        <a14:backgroundMark x1="98187" y1="23988" x2="98187" y2="23988"/>
                        <a14:backgroundMark x1="97734" y1="21889" x2="97734" y2="21889"/>
                        <a14:backgroundMark x1="96979" y1="18441" x2="96979" y2="18441"/>
                        <a14:backgroundMark x1="96979" y1="19190" x2="96979" y2="19190"/>
                        <a14:backgroundMark x1="97432" y1="19340" x2="97432" y2="19340"/>
                        <a14:backgroundMark x1="97734" y1="20240" x2="96677" y2="19040"/>
                        <a14:backgroundMark x1="87764" y1="7196" x2="83233" y2="4498"/>
                        <a14:backgroundMark x1="96677" y1="22639" x2="93807" y2="26537"/>
                        <a14:backgroundMark x1="65257" y1="58021" x2="57251" y2="64618"/>
                        <a14:backgroundMark x1="65559" y1="58021" x2="63897" y2="5847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536467" y="778385"/>
            <a:ext cx="404422" cy="407476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76CDF580-05CC-4000-A0DD-E9434149D00A}"/>
              </a:ext>
            </a:extLst>
          </p:cNvPr>
          <p:cNvSpPr/>
          <p:nvPr/>
        </p:nvSpPr>
        <p:spPr>
          <a:xfrm>
            <a:off x="3112955" y="0"/>
            <a:ext cx="592822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800" b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Palabras derivadas</a:t>
            </a:r>
            <a:endParaRPr lang="es-ES" sz="4800" b="1" cap="none" spc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graphicFrame>
        <p:nvGraphicFramePr>
          <p:cNvPr id="2" name="Tabla 3">
            <a:extLst>
              <a:ext uri="{FF2B5EF4-FFF2-40B4-BE49-F238E27FC236}">
                <a16:creationId xmlns:a16="http://schemas.microsoft.com/office/drawing/2014/main" id="{58DD2F8E-E7D6-44A8-A9EE-8D7D3BE751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78363"/>
              </p:ext>
            </p:extLst>
          </p:nvPr>
        </p:nvGraphicFramePr>
        <p:xfrm>
          <a:off x="2642973" y="3979817"/>
          <a:ext cx="8127999" cy="188032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61401416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29366444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320680670"/>
                    </a:ext>
                  </a:extLst>
                </a:gridCol>
              </a:tblGrid>
              <a:tr h="396965">
                <a:tc>
                  <a:txBody>
                    <a:bodyPr/>
                    <a:lstStyle/>
                    <a:p>
                      <a:pPr algn="ctr"/>
                      <a:endParaRPr lang="es-E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Lexema/raíz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Morfema/afijo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8721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400" b="1"/>
                        <a:t>papelera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/>
                        <a:t>papel-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/>
                        <a:t>-era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148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400" b="1"/>
                        <a:t>papel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/>
                        <a:t>papel-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/>
                        <a:t>/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5513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400" b="1"/>
                        <a:t>comedor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/>
                        <a:t>come-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/>
                        <a:t>-dor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7448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400" b="1"/>
                        <a:t>comer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/>
                        <a:t>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/>
                        <a:t>-r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3285866"/>
                  </a:ext>
                </a:extLst>
              </a:tr>
            </a:tbl>
          </a:graphicData>
        </a:graphic>
      </p:graphicFrame>
      <p:sp>
        <p:nvSpPr>
          <p:cNvPr id="15" name="CuadroTexto 14">
            <a:extLst>
              <a:ext uri="{FF2B5EF4-FFF2-40B4-BE49-F238E27FC236}">
                <a16:creationId xmlns:a16="http://schemas.microsoft.com/office/drawing/2014/main" id="{D49A39F1-3A3F-4146-B87B-54BC46491040}"/>
              </a:ext>
            </a:extLst>
          </p:cNvPr>
          <p:cNvSpPr txBox="1"/>
          <p:nvPr/>
        </p:nvSpPr>
        <p:spPr>
          <a:xfrm>
            <a:off x="427840" y="686720"/>
            <a:ext cx="7969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>
                <a:solidFill>
                  <a:schemeClr val="bg1"/>
                </a:solidFill>
              </a:rPr>
              <a:t>1/3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54813E64-EF61-42EF-85A8-9572D7CE0C1E}"/>
              </a:ext>
            </a:extLst>
          </p:cNvPr>
          <p:cNvSpPr/>
          <p:nvPr/>
        </p:nvSpPr>
        <p:spPr>
          <a:xfrm>
            <a:off x="5940889" y="3997235"/>
            <a:ext cx="1539774" cy="337446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412DD387-B7AD-4727-A499-FF364A520F25}"/>
              </a:ext>
            </a:extLst>
          </p:cNvPr>
          <p:cNvSpPr/>
          <p:nvPr/>
        </p:nvSpPr>
        <p:spPr>
          <a:xfrm>
            <a:off x="8560526" y="4008110"/>
            <a:ext cx="1658983" cy="337446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73F98B1-CB5B-4C1C-B8E7-033F53766F77}"/>
              </a:ext>
            </a:extLst>
          </p:cNvPr>
          <p:cNvSpPr txBox="1"/>
          <p:nvPr/>
        </p:nvSpPr>
        <p:spPr>
          <a:xfrm>
            <a:off x="4807780" y="2532988"/>
            <a:ext cx="3535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/>
              <a:t>Parte de la palabra que se repite y aporta el valor léxico al significado.</a:t>
            </a:r>
          </a:p>
        </p:txBody>
      </p:sp>
      <p:sp>
        <p:nvSpPr>
          <p:cNvPr id="19" name="Rectángulo: esquina doblada 18">
            <a:extLst>
              <a:ext uri="{FF2B5EF4-FFF2-40B4-BE49-F238E27FC236}">
                <a16:creationId xmlns:a16="http://schemas.microsoft.com/office/drawing/2014/main" id="{01DFB1CE-070F-4AEE-B0D6-D28DCE4675B8}"/>
              </a:ext>
            </a:extLst>
          </p:cNvPr>
          <p:cNvSpPr/>
          <p:nvPr/>
        </p:nvSpPr>
        <p:spPr>
          <a:xfrm>
            <a:off x="4781655" y="2547547"/>
            <a:ext cx="3535031" cy="461665"/>
          </a:xfrm>
          <a:prstGeom prst="foldedCorner">
            <a:avLst>
              <a:gd name="adj" fmla="val 50000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91DC20EF-A2CE-4BFF-A39E-E341E3AF8AEF}"/>
              </a:ext>
            </a:extLst>
          </p:cNvPr>
          <p:cNvSpPr txBox="1"/>
          <p:nvPr/>
        </p:nvSpPr>
        <p:spPr>
          <a:xfrm>
            <a:off x="7921094" y="3183608"/>
            <a:ext cx="3535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/>
              <a:t>Parte de la palabra que acompaña a la raíz, complementando su significado.</a:t>
            </a:r>
          </a:p>
        </p:txBody>
      </p:sp>
      <p:sp>
        <p:nvSpPr>
          <p:cNvPr id="21" name="Rectángulo: esquina doblada 20">
            <a:extLst>
              <a:ext uri="{FF2B5EF4-FFF2-40B4-BE49-F238E27FC236}">
                <a16:creationId xmlns:a16="http://schemas.microsoft.com/office/drawing/2014/main" id="{704A2DFB-718D-4EFF-A3F3-9B89C6FCC9EC}"/>
              </a:ext>
            </a:extLst>
          </p:cNvPr>
          <p:cNvSpPr/>
          <p:nvPr/>
        </p:nvSpPr>
        <p:spPr>
          <a:xfrm>
            <a:off x="7894969" y="3198167"/>
            <a:ext cx="3535031" cy="461665"/>
          </a:xfrm>
          <a:prstGeom prst="foldedCorner">
            <a:avLst>
              <a:gd name="adj" fmla="val 50000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id="{88D0D264-ED4E-4908-9F3D-9C35E025E688}"/>
              </a:ext>
            </a:extLst>
          </p:cNvPr>
          <p:cNvCxnSpPr>
            <a:stCxn id="16" idx="0"/>
          </p:cNvCxnSpPr>
          <p:nvPr/>
        </p:nvCxnSpPr>
        <p:spPr>
          <a:xfrm flipV="1">
            <a:off x="6710776" y="3009212"/>
            <a:ext cx="3533" cy="98802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DB3655E1-41EE-4D17-BFC8-EDC988D54321}"/>
              </a:ext>
            </a:extLst>
          </p:cNvPr>
          <p:cNvCxnSpPr>
            <a:cxnSpLocks/>
            <a:endCxn id="21" idx="2"/>
          </p:cNvCxnSpPr>
          <p:nvPr/>
        </p:nvCxnSpPr>
        <p:spPr>
          <a:xfrm flipV="1">
            <a:off x="9662485" y="3659832"/>
            <a:ext cx="0" cy="31998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4086555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575CB40-8686-4C48-810A-C2974D3D36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CB8F5F2-61AB-4CE6-A5E3-F34B87B0EE42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507C3E52-A0B1-49C0-88BD-66B715EE8B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Diseño Espiral para planificación de eventos</Template>
  <TotalTime>0</TotalTime>
  <Words>1012</Words>
  <Application>Microsoft Office PowerPoint</Application>
  <PresentationFormat>Panorámica</PresentationFormat>
  <Paragraphs>614</Paragraphs>
  <Slides>11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Wingdings</vt:lpstr>
      <vt:lpstr>Wingdings 3</vt:lpstr>
      <vt:lpstr>Espiral</vt:lpstr>
      <vt:lpstr>Castellano: tema 3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2020-11-26T16:14:35Z</dcterms:created>
  <dcterms:modified xsi:type="dcterms:W3CDTF">2020-11-28T22:58:43Z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