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5DFB6-5C3A-4747-AFB2-903CF6A7D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Valencià examen tema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16D5B5-5C60-493B-9560-312618A259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Dimecres 18 de novembre del 2020</a:t>
            </a:r>
          </a:p>
        </p:txBody>
      </p:sp>
    </p:spTree>
    <p:extLst>
      <p:ext uri="{BB962C8B-B14F-4D97-AF65-F5344CB8AC3E}">
        <p14:creationId xmlns:p14="http://schemas.microsoft.com/office/powerpoint/2010/main" val="242494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E2FC6-DF63-434E-B651-FE0B0181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000" y="0"/>
            <a:ext cx="10353762" cy="749540"/>
          </a:xfrm>
        </p:spPr>
        <p:txBody>
          <a:bodyPr/>
          <a:lstStyle/>
          <a:p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Vocabulari de la lectura inicial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4D4588-AE1E-47DC-95EE-643514197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03" y="632094"/>
            <a:ext cx="11745193" cy="6108460"/>
          </a:xfrm>
        </p:spPr>
        <p:txBody>
          <a:bodyPr>
            <a:normAutofit/>
          </a:bodyPr>
          <a:lstStyle/>
          <a:p>
            <a:r>
              <a:rPr lang="es-ES" b="1"/>
              <a:t>Negligentment:</a:t>
            </a:r>
            <a:r>
              <a:rPr lang="es-ES"/>
              <a:t> amb negligència (contrari de posar molt d’interés, rapidesa i eficacia).</a:t>
            </a:r>
          </a:p>
          <a:p>
            <a:r>
              <a:rPr lang="es-ES" b="1"/>
              <a:t>Arrambar: </a:t>
            </a:r>
            <a:r>
              <a:rPr lang="es-ES"/>
              <a:t>arrimar.</a:t>
            </a:r>
          </a:p>
          <a:p>
            <a:r>
              <a:rPr lang="es-ES" b="1"/>
              <a:t>Pessigolles:</a:t>
            </a:r>
            <a:r>
              <a:rPr lang="es-ES"/>
              <a:t> cosquerelles (provocar-ho).</a:t>
            </a:r>
          </a:p>
          <a:p>
            <a:r>
              <a:rPr lang="es-ES" b="1"/>
              <a:t>Esclatar:</a:t>
            </a:r>
            <a:r>
              <a:rPr lang="es-ES"/>
              <a:t> sentir i mostrar sobtadament violència, ira, alegría o altra passió.</a:t>
            </a:r>
          </a:p>
          <a:p>
            <a:r>
              <a:rPr lang="es-ES" b="1"/>
              <a:t>Gripau:</a:t>
            </a:r>
            <a:r>
              <a:rPr lang="es-ES"/>
              <a:t> amfibi anur, de cos arredonit, ulls ixents, extremitats curtes i pell d’aspecte verrucós (mascle de la granota).</a:t>
            </a:r>
          </a:p>
          <a:p>
            <a:r>
              <a:rPr lang="es-ES" b="1"/>
              <a:t>Galleda:</a:t>
            </a:r>
            <a:r>
              <a:rPr lang="es-ES"/>
              <a:t> poal.</a:t>
            </a:r>
          </a:p>
          <a:p>
            <a:r>
              <a:rPr lang="es-ES" b="1"/>
              <a:t>Pocapena:</a:t>
            </a:r>
            <a:r>
              <a:rPr lang="es-ES"/>
              <a:t> desvergonyit (que no té vergonya).</a:t>
            </a:r>
          </a:p>
          <a:p>
            <a:r>
              <a:rPr lang="es-ES" b="1"/>
              <a:t>Exasperar:</a:t>
            </a:r>
            <a:r>
              <a:rPr lang="es-ES"/>
              <a:t> irritar.</a:t>
            </a:r>
          </a:p>
          <a:p>
            <a:r>
              <a:rPr lang="es-ES" b="1"/>
              <a:t>Esgargamellar:</a:t>
            </a:r>
            <a:r>
              <a:rPr lang="es-ES"/>
              <a:t> fatigar-se o fer-se malbé la gola a força de gritar.</a:t>
            </a:r>
          </a:p>
          <a:p>
            <a:r>
              <a:rPr lang="es-ES" b="1"/>
              <a:t>Aldarull:</a:t>
            </a:r>
            <a:r>
              <a:rPr lang="es-ES"/>
              <a:t> confusió, rebombori.</a:t>
            </a:r>
          </a:p>
          <a:p>
            <a:r>
              <a:rPr lang="es-ES" b="1"/>
              <a:t>Represàlia:</a:t>
            </a:r>
            <a:r>
              <a:rPr lang="es-ES"/>
              <a:t> acció de venjança en resposta a un dany rebut.</a:t>
            </a:r>
          </a:p>
          <a:p>
            <a:r>
              <a:rPr lang="es-ES" b="1"/>
              <a:t>Ironia:</a:t>
            </a:r>
            <a:r>
              <a:rPr lang="es-ES"/>
              <a:t> forma d’expressar-se en què s’utilitza un to de burla dissimulada.</a:t>
            </a:r>
          </a:p>
          <a:p>
            <a:r>
              <a:rPr lang="es-ES" b="1"/>
              <a:t>Esmunyir:</a:t>
            </a:r>
            <a:r>
              <a:rPr lang="es-ES"/>
              <a:t> fer passar esvarant per una estretor.</a:t>
            </a:r>
          </a:p>
          <a:p>
            <a:pPr marL="36900" indent="0">
              <a:buNone/>
            </a:pP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81958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echa: a la derecha con muesca 10">
            <a:extLst>
              <a:ext uri="{FF2B5EF4-FFF2-40B4-BE49-F238E27FC236}">
                <a16:creationId xmlns:a16="http://schemas.microsoft.com/office/drawing/2014/main" id="{6B1CA077-9324-4C8C-84D0-AA6110F01FFA}"/>
              </a:ext>
            </a:extLst>
          </p:cNvPr>
          <p:cNvSpPr/>
          <p:nvPr/>
        </p:nvSpPr>
        <p:spPr>
          <a:xfrm>
            <a:off x="5347283" y="1174396"/>
            <a:ext cx="1392876" cy="601400"/>
          </a:xfrm>
          <a:prstGeom prst="notchedRightArrow">
            <a:avLst>
              <a:gd name="adj1" fmla="val 44421"/>
              <a:gd name="adj2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03065D-D594-4093-9466-A51C4E1F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93" y="-44679"/>
            <a:ext cx="10353762" cy="766194"/>
          </a:xfrm>
        </p:spPr>
        <p:txBody>
          <a:bodyPr/>
          <a:lstStyle/>
          <a:p>
            <a:r>
              <a:rPr lang="es-ES"/>
              <a:t>Tipologia textual: elements de la comunicació</a:t>
            </a:r>
          </a:p>
        </p:txBody>
      </p:sp>
      <p:graphicFrame>
        <p:nvGraphicFramePr>
          <p:cNvPr id="19" name="Tabla 19">
            <a:extLst>
              <a:ext uri="{FF2B5EF4-FFF2-40B4-BE49-F238E27FC236}">
                <a16:creationId xmlns:a16="http://schemas.microsoft.com/office/drawing/2014/main" id="{B2280AC4-0618-4674-A01E-8B782D3F0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150540"/>
              </p:ext>
            </p:extLst>
          </p:nvPr>
        </p:nvGraphicFramePr>
        <p:xfrm>
          <a:off x="1674243" y="2747006"/>
          <a:ext cx="9099237" cy="2595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12918">
                  <a:extLst>
                    <a:ext uri="{9D8B030D-6E8A-4147-A177-3AD203B41FA5}">
                      <a16:colId xmlns:a16="http://schemas.microsoft.com/office/drawing/2014/main" val="2415278426"/>
                    </a:ext>
                  </a:extLst>
                </a:gridCol>
                <a:gridCol w="7986319">
                  <a:extLst>
                    <a:ext uri="{9D8B030D-6E8A-4147-A177-3AD203B41FA5}">
                      <a16:colId xmlns:a16="http://schemas.microsoft.com/office/drawing/2014/main" val="16560492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Elements de la comunicació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2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Emissor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persona que emet el missatge.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6788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Receptor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persona que rep el missatge.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025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Missatge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informació que es transmet.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683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Canal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mitjà físic per on circula la información (paper, aire...).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3855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Codi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llenguatge usat (idioma, gestos, sons, imatges).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139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Context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circumstàncies en què es produeix la comunicación (momento, intenció, lloc...).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6788713"/>
                  </a:ext>
                </a:extLst>
              </a:tr>
            </a:tbl>
          </a:graphicData>
        </a:graphic>
      </p:graphicFrame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FA9676A-3C8C-40FF-8411-CD5F7D705449}"/>
              </a:ext>
            </a:extLst>
          </p:cNvPr>
          <p:cNvSpPr txBox="1">
            <a:spLocks/>
          </p:cNvSpPr>
          <p:nvPr/>
        </p:nvSpPr>
        <p:spPr>
          <a:xfrm>
            <a:off x="4170053" y="1279997"/>
            <a:ext cx="1151668" cy="41061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s-ES" b="1">
                <a:solidFill>
                  <a:srgbClr val="0070C0"/>
                </a:solidFill>
              </a:rPr>
              <a:t>Emissor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F14DDBE-9958-40B0-BFB3-1E1713567E0F}"/>
              </a:ext>
            </a:extLst>
          </p:cNvPr>
          <p:cNvSpPr txBox="1">
            <a:spLocks/>
          </p:cNvSpPr>
          <p:nvPr/>
        </p:nvSpPr>
        <p:spPr>
          <a:xfrm>
            <a:off x="6740159" y="1270995"/>
            <a:ext cx="1234882" cy="40820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s-ES" b="1">
                <a:solidFill>
                  <a:srgbClr val="FF0000"/>
                </a:solidFill>
              </a:rPr>
              <a:t>Receptor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582448C-9A1D-4CF0-BC60-68B79D27E20E}"/>
              </a:ext>
            </a:extLst>
          </p:cNvPr>
          <p:cNvSpPr txBox="1">
            <a:spLocks/>
          </p:cNvSpPr>
          <p:nvPr/>
        </p:nvSpPr>
        <p:spPr>
          <a:xfrm>
            <a:off x="5426280" y="1270995"/>
            <a:ext cx="1339441" cy="40820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s-ES" b="1">
                <a:solidFill>
                  <a:schemeClr val="accent1"/>
                </a:solidFill>
              </a:rPr>
              <a:t>missatge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17D016D-CD1C-4460-9EFB-7D55856A5818}"/>
              </a:ext>
            </a:extLst>
          </p:cNvPr>
          <p:cNvSpPr txBox="1">
            <a:spLocks/>
          </p:cNvSpPr>
          <p:nvPr/>
        </p:nvSpPr>
        <p:spPr>
          <a:xfrm>
            <a:off x="5426280" y="766194"/>
            <a:ext cx="1234882" cy="40820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s-ES" b="1">
                <a:solidFill>
                  <a:srgbClr val="FFC000"/>
                </a:solidFill>
              </a:rPr>
              <a:t>CANAL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D3711CCC-FD64-484F-8D3A-E6C6204F86DF}"/>
              </a:ext>
            </a:extLst>
          </p:cNvPr>
          <p:cNvSpPr txBox="1">
            <a:spLocks/>
          </p:cNvSpPr>
          <p:nvPr/>
        </p:nvSpPr>
        <p:spPr>
          <a:xfrm>
            <a:off x="5591537" y="1775796"/>
            <a:ext cx="1008926" cy="40820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s-ES" b="1">
                <a:solidFill>
                  <a:srgbClr val="7030A0"/>
                </a:solidFill>
              </a:rPr>
              <a:t>CODI</a:t>
            </a:r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FF1A4F89-370B-4E23-A92A-9D1A58F4D7F6}"/>
              </a:ext>
            </a:extLst>
          </p:cNvPr>
          <p:cNvSpPr/>
          <p:nvPr/>
        </p:nvSpPr>
        <p:spPr>
          <a:xfrm rot="20108627">
            <a:off x="4693026" y="1045030"/>
            <a:ext cx="953790" cy="393404"/>
          </a:xfrm>
          <a:prstGeom prst="arc">
            <a:avLst>
              <a:gd name="adj1" fmla="val 11753322"/>
              <a:gd name="adj2" fmla="val 20637273"/>
            </a:avLst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BFC2C7A6-1F1E-4A81-A154-9E25A7821875}"/>
              </a:ext>
            </a:extLst>
          </p:cNvPr>
          <p:cNvSpPr/>
          <p:nvPr/>
        </p:nvSpPr>
        <p:spPr>
          <a:xfrm rot="988826">
            <a:off x="6368244" y="990915"/>
            <a:ext cx="1086130" cy="469029"/>
          </a:xfrm>
          <a:prstGeom prst="arc">
            <a:avLst>
              <a:gd name="adj1" fmla="val 12482797"/>
              <a:gd name="adj2" fmla="val 21224269"/>
            </a:avLst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Arco 14">
            <a:extLst>
              <a:ext uri="{FF2B5EF4-FFF2-40B4-BE49-F238E27FC236}">
                <a16:creationId xmlns:a16="http://schemas.microsoft.com/office/drawing/2014/main" id="{7273DB51-8327-413D-9ACE-603495DA7C40}"/>
              </a:ext>
            </a:extLst>
          </p:cNvPr>
          <p:cNvSpPr/>
          <p:nvPr/>
        </p:nvSpPr>
        <p:spPr>
          <a:xfrm rot="12153589">
            <a:off x="4682269" y="1443006"/>
            <a:ext cx="1133481" cy="490388"/>
          </a:xfrm>
          <a:prstGeom prst="arc">
            <a:avLst>
              <a:gd name="adj1" fmla="val 11602690"/>
              <a:gd name="adj2" fmla="val 20637273"/>
            </a:avLst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CBB0549F-DEE2-4388-B861-854955402F05}"/>
              </a:ext>
            </a:extLst>
          </p:cNvPr>
          <p:cNvSpPr/>
          <p:nvPr/>
        </p:nvSpPr>
        <p:spPr>
          <a:xfrm rot="8906427">
            <a:off x="6362602" y="1335773"/>
            <a:ext cx="1135252" cy="626578"/>
          </a:xfrm>
          <a:prstGeom prst="arc">
            <a:avLst>
              <a:gd name="adj1" fmla="val 12738857"/>
              <a:gd name="adj2" fmla="val 21123571"/>
            </a:avLst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1ADFBAF7-4867-4BA2-A057-1699D99390B7}"/>
              </a:ext>
            </a:extLst>
          </p:cNvPr>
          <p:cNvSpPr/>
          <p:nvPr/>
        </p:nvSpPr>
        <p:spPr>
          <a:xfrm rot="10800000">
            <a:off x="7994004" y="697684"/>
            <a:ext cx="143291" cy="1547738"/>
          </a:xfrm>
          <a:prstGeom prst="lef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E7A534AF-E135-4816-A15D-4CF42CDFE699}"/>
              </a:ext>
            </a:extLst>
          </p:cNvPr>
          <p:cNvSpPr txBox="1">
            <a:spLocks/>
          </p:cNvSpPr>
          <p:nvPr/>
        </p:nvSpPr>
        <p:spPr>
          <a:xfrm>
            <a:off x="8108785" y="1241732"/>
            <a:ext cx="1234882" cy="40820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s-ES" b="1">
                <a:solidFill>
                  <a:schemeClr val="tx2">
                    <a:lumMod val="75000"/>
                  </a:schemeClr>
                </a:solidFill>
              </a:rPr>
              <a:t>Context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05FDFBFD-733D-4292-BCBB-51318B54488A}"/>
              </a:ext>
            </a:extLst>
          </p:cNvPr>
          <p:cNvSpPr txBox="1">
            <a:spLocks/>
          </p:cNvSpPr>
          <p:nvPr/>
        </p:nvSpPr>
        <p:spPr>
          <a:xfrm>
            <a:off x="216665" y="2244668"/>
            <a:ext cx="10937313" cy="47077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Char char=""/>
            </a:pPr>
            <a:r>
              <a:rPr lang="es-ES" sz="1800">
                <a:solidFill>
                  <a:schemeClr val="tx1">
                    <a:lumMod val="85000"/>
                  </a:schemeClr>
                </a:solidFill>
              </a:rPr>
              <a:t>L’emissor transmet un missatge que rep el receptor a través d’un canal i un codi en un context.</a:t>
            </a:r>
            <a:endParaRPr lang="es-ES" sz="1800" i="1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77399AD4-34D1-4531-81B5-11F9C3A3772A}"/>
              </a:ext>
            </a:extLst>
          </p:cNvPr>
          <p:cNvSpPr txBox="1">
            <a:spLocks/>
          </p:cNvSpPr>
          <p:nvPr/>
        </p:nvSpPr>
        <p:spPr>
          <a:xfrm>
            <a:off x="285076" y="5405258"/>
            <a:ext cx="7072524" cy="13966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/>
              <a:t>Segons a qui ens dirigim, utilitzem un </a:t>
            </a:r>
            <a:r>
              <a:rPr lang="es-ES" sz="1800" b="1"/>
              <a:t>registre lingüístic:</a:t>
            </a:r>
          </a:p>
          <a:p>
            <a:pPr lvl="1">
              <a:buFont typeface="Wingdings" panose="05000000000000000000" pitchFamily="2" charset="2"/>
              <a:buChar char=""/>
            </a:pPr>
            <a:r>
              <a:rPr lang="es-ES" sz="1400" b="1"/>
              <a:t>Registre col·loquial:</a:t>
            </a:r>
            <a:r>
              <a:rPr lang="es-ES" sz="1400"/>
              <a:t> comunicacions orals habituals en una relació de confiança.</a:t>
            </a:r>
          </a:p>
          <a:p>
            <a:pPr lvl="1">
              <a:buFont typeface="Wingdings" panose="05000000000000000000" pitchFamily="2" charset="2"/>
              <a:buChar char=""/>
            </a:pPr>
            <a:r>
              <a:rPr lang="es-ES" sz="1400" b="1"/>
              <a:t>Registre formal:</a:t>
            </a:r>
            <a:r>
              <a:rPr lang="es-ES" sz="1400"/>
              <a:t> temes especialitzats, canal escrit normalment.</a:t>
            </a:r>
          </a:p>
          <a:p>
            <a:pPr lvl="1">
              <a:buFont typeface="Wingdings" panose="05000000000000000000" pitchFamily="2" charset="2"/>
              <a:buChar char=""/>
            </a:pPr>
            <a:r>
              <a:rPr lang="es-ES" sz="1400" b="1"/>
              <a:t>Registre estàndard:</a:t>
            </a:r>
            <a:r>
              <a:rPr lang="es-ES" sz="1400"/>
              <a:t> relació de respecte però no alcança la formalitat.</a:t>
            </a:r>
            <a:endParaRPr lang="es-ES" sz="1400" b="1"/>
          </a:p>
        </p:txBody>
      </p:sp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4A56D1EA-1B06-4BB9-AA8E-00A270125E1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8173" y="4756556"/>
            <a:ext cx="1196071" cy="586330"/>
          </a:xfrm>
          <a:prstGeom prst="curvedConnector3">
            <a:avLst>
              <a:gd name="adj1" fmla="val 99097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: esquina doblada 29">
            <a:extLst>
              <a:ext uri="{FF2B5EF4-FFF2-40B4-BE49-F238E27FC236}">
                <a16:creationId xmlns:a16="http://schemas.microsoft.com/office/drawing/2014/main" id="{80B11035-9F63-435B-A46E-70A66E2C3A2D}"/>
              </a:ext>
            </a:extLst>
          </p:cNvPr>
          <p:cNvSpPr/>
          <p:nvPr/>
        </p:nvSpPr>
        <p:spPr>
          <a:xfrm>
            <a:off x="352338" y="5436066"/>
            <a:ext cx="6811860" cy="1335031"/>
          </a:xfrm>
          <a:prstGeom prst="foldedCorner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32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DC667-E5AD-407F-BF24-99867475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/>
          <a:lstStyle/>
          <a:p>
            <a:r>
              <a:rPr lang="es-ES"/>
              <a:t>Tipologia textual: parlar de vosté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7F17D7-5B79-4D69-834C-B8DE4EFD0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11" y="1135433"/>
            <a:ext cx="10353762" cy="1792325"/>
          </a:xfrm>
        </p:spPr>
        <p:txBody>
          <a:bodyPr/>
          <a:lstStyle/>
          <a:p>
            <a:r>
              <a:rPr lang="es-ES"/>
              <a:t>S’usa per parlar formalment.</a:t>
            </a:r>
          </a:p>
          <a:p>
            <a:r>
              <a:rPr lang="es-ES"/>
              <a:t>Les seues característiques són:</a:t>
            </a:r>
          </a:p>
          <a:p>
            <a:pPr lvl="1"/>
            <a:r>
              <a:rPr lang="es-ES"/>
              <a:t>Se parla amb la 2ª persona.</a:t>
            </a:r>
          </a:p>
          <a:p>
            <a:pPr lvl="1"/>
            <a:r>
              <a:rPr lang="es-ES"/>
              <a:t>S’emprà la 3ª persona gramatical.</a:t>
            </a:r>
          </a:p>
        </p:txBody>
      </p:sp>
    </p:spTree>
    <p:extLst>
      <p:ext uri="{BB962C8B-B14F-4D97-AF65-F5344CB8AC3E}">
        <p14:creationId xmlns:p14="http://schemas.microsoft.com/office/powerpoint/2010/main" val="8576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 doblada 15">
            <a:extLst>
              <a:ext uri="{FF2B5EF4-FFF2-40B4-BE49-F238E27FC236}">
                <a16:creationId xmlns:a16="http://schemas.microsoft.com/office/drawing/2014/main" id="{F3227A5B-5D97-48B3-9B08-4A96EB1B4AFE}"/>
              </a:ext>
            </a:extLst>
          </p:cNvPr>
          <p:cNvSpPr/>
          <p:nvPr/>
        </p:nvSpPr>
        <p:spPr>
          <a:xfrm>
            <a:off x="1275126" y="5964121"/>
            <a:ext cx="8498047" cy="352789"/>
          </a:xfrm>
          <a:prstGeom prst="foldedCorner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2C0721-D48B-4BFD-9793-C87600AE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-95075"/>
            <a:ext cx="10353762" cy="970450"/>
          </a:xfrm>
        </p:spPr>
        <p:txBody>
          <a:bodyPr/>
          <a:lstStyle/>
          <a:p>
            <a:r>
              <a:rPr lang="es-ES"/>
              <a:t>Gramàtica: les categories gramaticals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7785BC-AE84-4AB8-9AA3-638421F0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29" y="708573"/>
            <a:ext cx="10353762" cy="423522"/>
          </a:xfrm>
        </p:spPr>
        <p:txBody>
          <a:bodyPr/>
          <a:lstStyle/>
          <a:p>
            <a:r>
              <a:rPr lang="es-ES"/>
              <a:t>Les </a:t>
            </a:r>
            <a:r>
              <a:rPr lang="es-ES" b="1"/>
              <a:t>categories gramaticals</a:t>
            </a:r>
            <a:r>
              <a:rPr lang="es-ES"/>
              <a:t> són les </a:t>
            </a:r>
            <a:r>
              <a:rPr lang="es-ES" b="1"/>
              <a:t>classes de paraules</a:t>
            </a:r>
            <a:r>
              <a:rPr lang="es-ES"/>
              <a:t> que formen les oracions.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8EB1A0D-6CA8-466B-B347-5C2705CF0B8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7511803"/>
              </p:ext>
            </p:extLst>
          </p:nvPr>
        </p:nvGraphicFramePr>
        <p:xfrm>
          <a:off x="299737" y="1215820"/>
          <a:ext cx="11267616" cy="46645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29450">
                  <a:extLst>
                    <a:ext uri="{9D8B030D-6E8A-4147-A177-3AD203B41FA5}">
                      <a16:colId xmlns:a16="http://schemas.microsoft.com/office/drawing/2014/main" val="1474222799"/>
                    </a:ext>
                  </a:extLst>
                </a:gridCol>
                <a:gridCol w="2444686">
                  <a:extLst>
                    <a:ext uri="{9D8B030D-6E8A-4147-A177-3AD203B41FA5}">
                      <a16:colId xmlns:a16="http://schemas.microsoft.com/office/drawing/2014/main" val="3294972852"/>
                    </a:ext>
                  </a:extLst>
                </a:gridCol>
                <a:gridCol w="1592263">
                  <a:extLst>
                    <a:ext uri="{9D8B030D-6E8A-4147-A177-3AD203B41FA5}">
                      <a16:colId xmlns:a16="http://schemas.microsoft.com/office/drawing/2014/main" val="2848607970"/>
                    </a:ext>
                  </a:extLst>
                </a:gridCol>
                <a:gridCol w="4001965">
                  <a:extLst>
                    <a:ext uri="{9D8B030D-6E8A-4147-A177-3AD203B41FA5}">
                      <a16:colId xmlns:a16="http://schemas.microsoft.com/office/drawing/2014/main" val="2964564832"/>
                    </a:ext>
                  </a:extLst>
                </a:gridCol>
                <a:gridCol w="2399252">
                  <a:extLst>
                    <a:ext uri="{9D8B030D-6E8A-4147-A177-3AD203B41FA5}">
                      <a16:colId xmlns:a16="http://schemas.microsoft.com/office/drawing/2014/main" val="2657148005"/>
                    </a:ext>
                  </a:extLst>
                </a:gridCol>
              </a:tblGrid>
              <a:tr h="71364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Categories gramaticals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Funció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Exemples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34752226"/>
                  </a:ext>
                </a:extLst>
              </a:tr>
              <a:tr h="408612">
                <a:tc rowSpan="5">
                  <a:txBody>
                    <a:bodyPr/>
                    <a:lstStyle/>
                    <a:p>
                      <a:pPr algn="ctr"/>
                      <a:r>
                        <a:rPr lang="es-ES" b="1"/>
                        <a:t>Paraules variables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Gènere i nombre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/>
                        <a:t>Substantius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Designen persones, animals, objectes, conceptes i sentiments.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/>
                        <a:t>Josep, gat/gata, martell, pau, tristesa.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8457160"/>
                  </a:ext>
                </a:extLst>
              </a:tr>
              <a:tr h="408612">
                <a:tc vMerge="1">
                  <a:txBody>
                    <a:bodyPr/>
                    <a:lstStyle/>
                    <a:p>
                      <a:pPr algn="ctr"/>
                      <a:endParaRPr lang="es-ES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/>
                        <a:t>Determinants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Acompanyen i concreten el significat del substantiu.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/>
                        <a:t>el/la, aquest/aquestam meu/meus, cinc, algun/alguna.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08157022"/>
                  </a:ext>
                </a:extLst>
              </a:tr>
              <a:tr h="408612">
                <a:tc vMerge="1">
                  <a:txBody>
                    <a:bodyPr/>
                    <a:lstStyle/>
                    <a:p>
                      <a:pPr algn="ctr"/>
                      <a:endParaRPr lang="es-ES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/>
                        <a:t>Adjectius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Expressen les qualitats dels noms.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/>
                        <a:t>lletja/lletges.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78980568"/>
                  </a:ext>
                </a:extLst>
              </a:tr>
              <a:tr h="408612">
                <a:tc vMerge="1">
                  <a:txBody>
                    <a:bodyPr/>
                    <a:lstStyle/>
                    <a:p>
                      <a:pPr algn="ctr"/>
                      <a:endParaRPr lang="es-ES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Gènere, nombre i persona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/>
                        <a:t>Pronoms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Substitueixen els noms.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/>
                        <a:t>ell/ella, jo/nosaltres.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16595876"/>
                  </a:ext>
                </a:extLst>
              </a:tr>
              <a:tr h="403015">
                <a:tc vMerge="1">
                  <a:txBody>
                    <a:bodyPr/>
                    <a:lstStyle/>
                    <a:p>
                      <a:pPr algn="ctr"/>
                      <a:endParaRPr lang="es-ES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Persona, nombre, temps i mode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/>
                        <a:t>Verbs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Expressen estats, accions, processos...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/>
                        <a:t>deixe, deixen, deixà, deixarà.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4932564"/>
                  </a:ext>
                </a:extLst>
              </a:tr>
              <a:tr h="408612">
                <a:tc rowSpan="3">
                  <a:txBody>
                    <a:bodyPr/>
                    <a:lstStyle/>
                    <a:p>
                      <a:pPr algn="ctr"/>
                      <a:r>
                        <a:rPr lang="es-ES" b="1"/>
                        <a:t>Paraules invariables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No admeten canvis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/>
                        <a:t>Adverbis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Complementen el sentit d’un adjectiu, d’un altre adverbi i d’un verb.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/>
                        <a:t>sempre, mai, gens.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93410873"/>
                  </a:ext>
                </a:extLst>
              </a:tr>
              <a:tr h="408612">
                <a:tc vMerge="1">
                  <a:txBody>
                    <a:bodyPr/>
                    <a:lstStyle/>
                    <a:p>
                      <a:pPr algn="ctr"/>
                      <a:endParaRPr lang="es-ES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/>
                        <a:t>Preposicions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Enllacen noms i adjectius.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/>
                        <a:t>a, de, des de, en, entre.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278985"/>
                  </a:ext>
                </a:extLst>
              </a:tr>
              <a:tr h="408612">
                <a:tc vMerge="1">
                  <a:txBody>
                    <a:bodyPr/>
                    <a:lstStyle/>
                    <a:p>
                      <a:pPr algn="ctr"/>
                      <a:endParaRPr lang="es-ES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/>
                        <a:t>Conjuncions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Enllacen noms, adjectius i oracions.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i="1"/>
                        <a:t>i, o, ni, però, perquè, doncs.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9610712"/>
                  </a:ext>
                </a:extLst>
              </a:tr>
            </a:tbl>
          </a:graphicData>
        </a:graphic>
      </p:graphicFrame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4A9EB3E3-3413-4762-80EB-98E98CAC138C}"/>
              </a:ext>
            </a:extLst>
          </p:cNvPr>
          <p:cNvSpPr txBox="1">
            <a:spLocks/>
          </p:cNvSpPr>
          <p:nvPr/>
        </p:nvSpPr>
        <p:spPr>
          <a:xfrm>
            <a:off x="830512" y="5937666"/>
            <a:ext cx="10670793" cy="42352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v"/>
            </a:pPr>
            <a:r>
              <a:rPr lang="es-ES" sz="1600"/>
              <a:t>Poden ser: articles, demostratius, possessius, numerals, indefinits, exclamatius i interrogatius.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99CCB452-5BE1-492D-AE3C-FD8FD4A97BE8}"/>
              </a:ext>
            </a:extLst>
          </p:cNvPr>
          <p:cNvSpPr txBox="1">
            <a:spLocks/>
          </p:cNvSpPr>
          <p:nvPr/>
        </p:nvSpPr>
        <p:spPr>
          <a:xfrm>
            <a:off x="758412" y="6387643"/>
            <a:ext cx="11098634" cy="4959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v"/>
            </a:pPr>
            <a:r>
              <a:rPr lang="es-ES" sz="1600"/>
              <a:t>Són: a, amb, cap, contra, de, des, devers, dins, durant, en, entre, envers, fins, malgrat, mitjançant, per, segons, sense, sobre, sota, ultra, vora, cap a, com a, des de, fins a, per a. </a:t>
            </a:r>
          </a:p>
        </p:txBody>
      </p:sp>
      <p:sp>
        <p:nvSpPr>
          <p:cNvPr id="18" name="Rectángulo: esquina doblada 17">
            <a:extLst>
              <a:ext uri="{FF2B5EF4-FFF2-40B4-BE49-F238E27FC236}">
                <a16:creationId xmlns:a16="http://schemas.microsoft.com/office/drawing/2014/main" id="{3403F2AA-9C42-4F51-9B91-8E2783F46413}"/>
              </a:ext>
            </a:extLst>
          </p:cNvPr>
          <p:cNvSpPr/>
          <p:nvPr/>
        </p:nvSpPr>
        <p:spPr>
          <a:xfrm>
            <a:off x="1275126" y="6387643"/>
            <a:ext cx="10226179" cy="423522"/>
          </a:xfrm>
          <a:prstGeom prst="foldedCorner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45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54B43-6C58-484F-BFA3-23EFCAF1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04" y="-128631"/>
            <a:ext cx="10353762" cy="970450"/>
          </a:xfrm>
        </p:spPr>
        <p:txBody>
          <a:bodyPr/>
          <a:lstStyle/>
          <a:p>
            <a:r>
              <a:rPr lang="es-ES"/>
              <a:t>Gramàtica: els temps d’indicatiu</a:t>
            </a:r>
          </a:p>
        </p:txBody>
      </p:sp>
      <p:graphicFrame>
        <p:nvGraphicFramePr>
          <p:cNvPr id="6" name="Objeto 5">
            <a:hlinkClick r:id="" action="ppaction://ole?verb=0"/>
            <a:extLst>
              <a:ext uri="{FF2B5EF4-FFF2-40B4-BE49-F238E27FC236}">
                <a16:creationId xmlns:a16="http://schemas.microsoft.com/office/drawing/2014/main" id="{E455F8D6-AE23-4BDD-B722-9E05A1669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511864"/>
              </p:ext>
            </p:extLst>
          </p:nvPr>
        </p:nvGraphicFramePr>
        <p:xfrm>
          <a:off x="767027" y="745854"/>
          <a:ext cx="10657945" cy="599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esentation" r:id="rId3" imgW="5245591" imgH="2948866" progId="PowerPoint.Show.12">
                  <p:embed/>
                </p:oleObj>
              </mc:Choice>
              <mc:Fallback>
                <p:oleObj name="Presentation" r:id="rId3" imgW="5245591" imgH="294886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027" y="745854"/>
                        <a:ext cx="10657945" cy="599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7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2F99A-E8BD-4B61-8BD8-04F60F4D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-119037"/>
            <a:ext cx="10353762" cy="970450"/>
          </a:xfrm>
        </p:spPr>
        <p:txBody>
          <a:bodyPr/>
          <a:lstStyle/>
          <a:p>
            <a:r>
              <a:rPr lang="es-ES"/>
              <a:t>Ortografia: els dígrafs i les lletres compostes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9A1C93-B0FD-4CED-B0FE-A6555D83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76" y="622874"/>
            <a:ext cx="10353762" cy="457077"/>
          </a:xfrm>
        </p:spPr>
        <p:txBody>
          <a:bodyPr/>
          <a:lstStyle/>
          <a:p>
            <a:r>
              <a:rPr lang="es-ES" b="1"/>
              <a:t>Dígraf:</a:t>
            </a:r>
            <a:r>
              <a:rPr lang="es-ES"/>
              <a:t> conjunt de </a:t>
            </a:r>
            <a:r>
              <a:rPr lang="es-ES" u="sng"/>
              <a:t>dues lletres</a:t>
            </a:r>
            <a:r>
              <a:rPr lang="es-ES"/>
              <a:t> que representen un </a:t>
            </a:r>
            <a:r>
              <a:rPr lang="es-ES" u="sng"/>
              <a:t>únic so</a:t>
            </a:r>
            <a:r>
              <a:rPr lang="es-ES"/>
              <a:t>.</a:t>
            </a:r>
            <a:endParaRPr lang="es-ES" b="1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7AB90DB-F14C-41DC-B97B-657F3084C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96993"/>
              </p:ext>
            </p:extLst>
          </p:nvPr>
        </p:nvGraphicFramePr>
        <p:xfrm>
          <a:off x="318176" y="1078764"/>
          <a:ext cx="5285064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5538">
                  <a:extLst>
                    <a:ext uri="{9D8B030D-6E8A-4147-A177-3AD203B41FA5}">
                      <a16:colId xmlns:a16="http://schemas.microsoft.com/office/drawing/2014/main" val="3449940762"/>
                    </a:ext>
                  </a:extLst>
                </a:gridCol>
                <a:gridCol w="2189526">
                  <a:extLst>
                    <a:ext uri="{9D8B030D-6E8A-4147-A177-3AD203B41FA5}">
                      <a16:colId xmlns:a16="http://schemas.microsoft.com/office/drawing/2014/main" val="400899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Dígrafs que no se separen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Exemples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8770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gu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à-gui-la, al-gues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8874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qu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quin-ze, qui-na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1228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ll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cre-ma-lle-ra, lli-bre-ta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7495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ig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roig, re-buig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3140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ny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a-ra-nya, ca-ta-lu-nya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9048242"/>
                  </a:ext>
                </a:extLst>
              </a:tr>
            </a:tbl>
          </a:graphicData>
        </a:graphic>
      </p:graphicFrame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0E640D9C-7B4E-4E85-8705-1F6C2FAE6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46412"/>
              </p:ext>
            </p:extLst>
          </p:nvPr>
        </p:nvGraphicFramePr>
        <p:xfrm>
          <a:off x="6390488" y="1078764"/>
          <a:ext cx="5285064" cy="2595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59897">
                  <a:extLst>
                    <a:ext uri="{9D8B030D-6E8A-4147-A177-3AD203B41FA5}">
                      <a16:colId xmlns:a16="http://schemas.microsoft.com/office/drawing/2014/main" val="3449940762"/>
                    </a:ext>
                  </a:extLst>
                </a:gridCol>
                <a:gridCol w="2825167">
                  <a:extLst>
                    <a:ext uri="{9D8B030D-6E8A-4147-A177-3AD203B41FA5}">
                      <a16:colId xmlns:a16="http://schemas.microsoft.com/office/drawing/2014/main" val="400899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Dígrafs que se separen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Exemples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8770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rr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car-re-te-ra, cór-rer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8874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ca-ra-bas-sa, clas-se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7919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tj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llet-ja, pit-jor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1228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met-ge, vi-at-ge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7495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tz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or-ga-nit-zar, re-a-lit-zar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3140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clòt-xi-na, cot-xe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9048242"/>
                  </a:ext>
                </a:extLst>
              </a:tr>
            </a:tbl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A0AB029-614F-405A-B9A8-BC42B65FE764}"/>
              </a:ext>
            </a:extLst>
          </p:cNvPr>
          <p:cNvSpPr txBox="1">
            <a:spLocks/>
          </p:cNvSpPr>
          <p:nvPr/>
        </p:nvSpPr>
        <p:spPr>
          <a:xfrm>
            <a:off x="91673" y="3701237"/>
            <a:ext cx="10353762" cy="45707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Lletres compostes:</a:t>
            </a:r>
            <a:r>
              <a:rPr lang="es-ES"/>
              <a:t> conjunt de </a:t>
            </a:r>
            <a:r>
              <a:rPr lang="es-ES" u="sng"/>
              <a:t>dues lletres</a:t>
            </a:r>
            <a:r>
              <a:rPr lang="es-ES"/>
              <a:t> que representen </a:t>
            </a:r>
            <a:r>
              <a:rPr lang="es-ES" u="sng"/>
              <a:t>dos sons</a:t>
            </a:r>
            <a:r>
              <a:rPr lang="es-ES"/>
              <a:t> i </a:t>
            </a:r>
            <a:r>
              <a:rPr lang="es-ES" u="sng"/>
              <a:t>se separen</a:t>
            </a:r>
            <a:r>
              <a:rPr lang="es-ES"/>
              <a:t>.</a:t>
            </a:r>
            <a:endParaRPr lang="es-ES" b="1"/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FC825C30-1907-4E71-8AA4-FC5226CAB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56644"/>
              </p:ext>
            </p:extLst>
          </p:nvPr>
        </p:nvGraphicFramePr>
        <p:xfrm>
          <a:off x="853108" y="4139032"/>
          <a:ext cx="9283897" cy="2595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37712">
                  <a:extLst>
                    <a:ext uri="{9D8B030D-6E8A-4147-A177-3AD203B41FA5}">
                      <a16:colId xmlns:a16="http://schemas.microsoft.com/office/drawing/2014/main" val="3449940762"/>
                    </a:ext>
                  </a:extLst>
                </a:gridCol>
                <a:gridCol w="3846185">
                  <a:extLst>
                    <a:ext uri="{9D8B030D-6E8A-4147-A177-3AD203B41FA5}">
                      <a16:colId xmlns:a16="http://schemas.microsoft.com/office/drawing/2014/main" val="400899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i="1"/>
                        <a:t>im-ma-dur, com-mu-tar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4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in-ne-go-ci-a-ble, ten-nis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28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l·l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li-bèl-lu-la, col-le-gi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5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at-mos-fe-ra, rít-mi-ca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0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èt-ni-a, Vi-et-nam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4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at-le-ta, at-le-tis-me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7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en-rot-llar, rot-llo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776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62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92644-F46F-4F85-92CB-A08D0499D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61519"/>
            <a:ext cx="10353762" cy="970450"/>
          </a:xfrm>
        </p:spPr>
        <p:txBody>
          <a:bodyPr/>
          <a:lstStyle/>
          <a:p>
            <a:r>
              <a:rPr lang="es-ES"/>
              <a:t>Ortografia: l’ús de les majúscules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E61A553-F5E3-4AF7-84DA-3B33AE417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728"/>
              </p:ext>
            </p:extLst>
          </p:nvPr>
        </p:nvGraphicFramePr>
        <p:xfrm>
          <a:off x="257064" y="1137920"/>
          <a:ext cx="11667224" cy="458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044890">
                  <a:extLst>
                    <a:ext uri="{9D8B030D-6E8A-4147-A177-3AD203B41FA5}">
                      <a16:colId xmlns:a16="http://schemas.microsoft.com/office/drawing/2014/main" val="783187030"/>
                    </a:ext>
                  </a:extLst>
                </a:gridCol>
                <a:gridCol w="4622334">
                  <a:extLst>
                    <a:ext uri="{9D8B030D-6E8A-4147-A177-3AD203B41FA5}">
                      <a16:colId xmlns:a16="http://schemas.microsoft.com/office/drawing/2014/main" val="2019722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S’escriu amb majúscula: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Exemple: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69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ES"/>
                        <a:t>La paraula que inicia un text, i després d’un punt, d’una admiració, d’una interrogació i punts suspensius.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Esperàrem un dia, dos, tres... A la fi decidírem eixir a buscar-la.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628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ES"/>
                        <a:t>Els substantius i els adjectius que formen nom d’institucions, organismes i empreses.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La Confederació Hidrogràfica del Xúquer ha convocat una reunió.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28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ES"/>
                        <a:t>Els títols de publicacions periòdiques, diccionaris i col·leccions de llibres.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He llegit, en la revista L’Illa, un article molt interessant sobre la col·lecció “Espurna”.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49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ES"/>
                        <a:t>Els noms dels mesos en dates conegudes i festivitats cíviques o religioses.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El dia 9 d’Octubre és festiu a la Comunitat Valenciana.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07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ES"/>
                        <a:t>Els noms propis.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Maria la Piula vivía a Quatretonda, però ara viu a la Pobla del Duc.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41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ES"/>
                        <a:t>L’article que acompaña topònims que no estan escrits en valencià. Davant d’un topònim escrit en valencià, s’escriu en minúscula.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Hem visitat La Rioja i hem recorregut els pobles de l’Alcalatén.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ES"/>
                        <a:t>Les sigles i les inicials de les abreviatures de tractament de cortesia.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L’ESO, la UEFA, Sr. Furió i Sra. Masià.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27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65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5625B-D085-4882-AFD2-2A36ED49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95075"/>
            <a:ext cx="10353762" cy="970450"/>
          </a:xfrm>
        </p:spPr>
        <p:txBody>
          <a:bodyPr/>
          <a:lstStyle/>
          <a:p>
            <a:r>
              <a:rPr lang="es-ES"/>
              <a:t>Lèxic: la sinonímia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2763FD-D5F1-4392-9A05-E8DBAB8E8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88" y="875376"/>
            <a:ext cx="10353762" cy="844368"/>
          </a:xfrm>
        </p:spPr>
        <p:txBody>
          <a:bodyPr/>
          <a:lstStyle/>
          <a:p>
            <a:r>
              <a:rPr lang="es-ES"/>
              <a:t>La sinonímia permet que unes determinades paraules es puguen </a:t>
            </a:r>
            <a:r>
              <a:rPr lang="es-ES" b="1"/>
              <a:t>substituir</a:t>
            </a:r>
            <a:r>
              <a:rPr lang="es-ES"/>
              <a:t> en un mateix context sense que se n’altere el significat: </a:t>
            </a:r>
            <a:r>
              <a:rPr lang="es-ES" i="1"/>
              <a:t>Alba és </a:t>
            </a:r>
            <a:r>
              <a:rPr lang="es-ES" i="1" u="sng"/>
              <a:t>intel·ligent</a:t>
            </a:r>
            <a:r>
              <a:rPr lang="es-ES" i="1"/>
              <a:t> </a:t>
            </a:r>
            <a:r>
              <a:rPr lang="es-ES">
                <a:sym typeface="Wingdings" panose="05000000000000000000" pitchFamily="2" charset="2"/>
              </a:rPr>
              <a:t> </a:t>
            </a:r>
            <a:r>
              <a:rPr lang="es-ES" i="1">
                <a:sym typeface="Wingdings" panose="05000000000000000000" pitchFamily="2" charset="2"/>
              </a:rPr>
              <a:t>Alba és </a:t>
            </a:r>
            <a:r>
              <a:rPr lang="es-ES" i="1" u="sng">
                <a:sym typeface="Wingdings" panose="05000000000000000000" pitchFamily="2" charset="2"/>
              </a:rPr>
              <a:t>llesta</a:t>
            </a:r>
            <a:r>
              <a:rPr lang="es-ES" i="1">
                <a:sym typeface="Wingdings" panose="05000000000000000000" pitchFamily="2" charset="2"/>
              </a:rPr>
              <a:t>.</a:t>
            </a:r>
            <a:endParaRPr lang="es-ES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0569D06-A523-400A-AB4A-80BC4D83ED2B}"/>
              </a:ext>
            </a:extLst>
          </p:cNvPr>
          <p:cNvSpPr txBox="1">
            <a:spLocks/>
          </p:cNvSpPr>
          <p:nvPr/>
        </p:nvSpPr>
        <p:spPr>
          <a:xfrm>
            <a:off x="5754242" y="1788257"/>
            <a:ext cx="4119599" cy="59968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s-ES" sz="1600" u="sng"/>
              <a:t>Intel·ligent</a:t>
            </a:r>
            <a:r>
              <a:rPr lang="es-ES" sz="1600"/>
              <a:t> i </a:t>
            </a:r>
            <a:r>
              <a:rPr lang="es-ES" sz="1600" u="sng"/>
              <a:t>llest/a</a:t>
            </a:r>
            <a:r>
              <a:rPr lang="es-ES" sz="1600"/>
              <a:t> són sinònims</a:t>
            </a:r>
            <a:endParaRPr lang="es-ES" sz="1600" u="sng"/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3E450413-BA7A-4AB6-B985-D0091F960EF4}"/>
              </a:ext>
            </a:extLst>
          </p:cNvPr>
          <p:cNvSpPr/>
          <p:nvPr/>
        </p:nvSpPr>
        <p:spPr>
          <a:xfrm rot="5400000">
            <a:off x="7111345" y="760880"/>
            <a:ext cx="176166" cy="1741562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: esquina doblada 14">
            <a:extLst>
              <a:ext uri="{FF2B5EF4-FFF2-40B4-BE49-F238E27FC236}">
                <a16:creationId xmlns:a16="http://schemas.microsoft.com/office/drawing/2014/main" id="{0CD5BC58-F2CE-4061-9400-92AEB198C964}"/>
              </a:ext>
            </a:extLst>
          </p:cNvPr>
          <p:cNvSpPr/>
          <p:nvPr/>
        </p:nvSpPr>
        <p:spPr>
          <a:xfrm>
            <a:off x="5754242" y="1788257"/>
            <a:ext cx="3129699" cy="392881"/>
          </a:xfrm>
          <a:prstGeom prst="foldedCorner">
            <a:avLst>
              <a:gd name="adj" fmla="val 450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003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301</TotalTime>
  <Words>970</Words>
  <Application>Microsoft Office PowerPoint</Application>
  <PresentationFormat>Panorámica</PresentationFormat>
  <Paragraphs>147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Calisto MT</vt:lpstr>
      <vt:lpstr>Wingdings</vt:lpstr>
      <vt:lpstr>Wingdings 2</vt:lpstr>
      <vt:lpstr>Pizarra</vt:lpstr>
      <vt:lpstr>Presentation</vt:lpstr>
      <vt:lpstr>Valencià examen tema 1</vt:lpstr>
      <vt:lpstr>Vocabulari de la lectura inicial</vt:lpstr>
      <vt:lpstr>Tipologia textual: elements de la comunicació</vt:lpstr>
      <vt:lpstr>Tipologia textual: parlar de vosté</vt:lpstr>
      <vt:lpstr>Gramàtica: les categories gramaticals</vt:lpstr>
      <vt:lpstr>Gramàtica: els temps d’indicatiu</vt:lpstr>
      <vt:lpstr>Ortografia: els dígrafs i les lletres compostes</vt:lpstr>
      <vt:lpstr>Ortografia: l’ús de les majúscules</vt:lpstr>
      <vt:lpstr>Lèxic: la sinonímia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Valencià examen tema 1</dc:title>
  <dc:creator>Eva Arnau</dc:creator>
  <cp:lastModifiedBy>Eva Arnau</cp:lastModifiedBy>
  <cp:revision>22</cp:revision>
  <dcterms:created xsi:type="dcterms:W3CDTF">2020-11-12T16:42:36Z</dcterms:created>
  <dcterms:modified xsi:type="dcterms:W3CDTF">2020-11-15T19:57:54Z</dcterms:modified>
</cp:coreProperties>
</file>