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05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27/10/2020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1200" y="1008646"/>
            <a:ext cx="6233513" cy="4911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238829" cy="3252231"/>
          </a:xfrm>
        </p:spPr>
        <p:txBody>
          <a:bodyPr rtlCol="0">
            <a:normAutofit/>
          </a:bodyPr>
          <a:lstStyle/>
          <a:p>
            <a:r>
              <a:rPr lang="es-ES" sz="4800">
                <a:solidFill>
                  <a:srgbClr val="FFFFFF"/>
                </a:solidFill>
              </a:rPr>
              <a:t>examen</a:t>
            </a:r>
            <a:br>
              <a:rPr lang="es-ES" sz="4800">
                <a:solidFill>
                  <a:srgbClr val="FFFFFF"/>
                </a:solidFill>
              </a:rPr>
            </a:br>
            <a:r>
              <a:rPr lang="es-ES" sz="4800">
                <a:solidFill>
                  <a:srgbClr val="FFFFFF"/>
                </a:solidFill>
              </a:rPr>
              <a:t> </a:t>
            </a:r>
            <a:br>
              <a:rPr lang="es-ES" sz="4800">
                <a:solidFill>
                  <a:srgbClr val="FFFFFF"/>
                </a:solidFill>
              </a:rPr>
            </a:br>
            <a:r>
              <a:rPr lang="es-ES" sz="4800">
                <a:solidFill>
                  <a:srgbClr val="FFFFFF"/>
                </a:solidFill>
              </a:rPr>
              <a:t>tema 1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es-ES" sz="1400">
                <a:solidFill>
                  <a:srgbClr val="FFFFFF"/>
                </a:solidFill>
              </a:rPr>
              <a:t>Dijous 29 d’octubre de 2.020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4FBE2BE-A5F0-4B23-B102-0AC986A94845}"/>
              </a:ext>
            </a:extLst>
          </p:cNvPr>
          <p:cNvSpPr/>
          <p:nvPr/>
        </p:nvSpPr>
        <p:spPr>
          <a:xfrm>
            <a:off x="8765604" y="2598003"/>
            <a:ext cx="2855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HISTÒRIA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C991A0-8D93-43E2-8D10-A9276CE23C82}"/>
              </a:ext>
            </a:extLst>
          </p:cNvPr>
          <p:cNvSpPr txBox="1"/>
          <p:nvPr/>
        </p:nvSpPr>
        <p:spPr>
          <a:xfrm>
            <a:off x="3332138" y="655757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/>
              <a:t>ÍNDEX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2ECFD0-7953-4356-8696-AE3A3A460EFD}"/>
              </a:ext>
            </a:extLst>
          </p:cNvPr>
          <p:cNvSpPr txBox="1"/>
          <p:nvPr/>
        </p:nvSpPr>
        <p:spPr>
          <a:xfrm>
            <a:off x="1193007" y="1535664"/>
            <a:ext cx="4079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E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Crisi de l’Imperi Romà</a:t>
            </a:r>
          </a:p>
          <a:p>
            <a:pPr marL="457200" indent="-457200">
              <a:buFont typeface="+mj-lt"/>
              <a:buAutoNum type="romanUcPeriod"/>
            </a:pPr>
            <a:r>
              <a:rPr lang="es-E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Invasions germàniques</a:t>
            </a:r>
          </a:p>
          <a:p>
            <a:pPr marL="457200" indent="-457200">
              <a:buFont typeface="+mj-lt"/>
              <a:buAutoNum type="romanUcPeriod"/>
            </a:pPr>
            <a:r>
              <a:rPr lang="es-E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Regne visigot</a:t>
            </a:r>
          </a:p>
          <a:p>
            <a:pPr marL="457200" indent="-457200">
              <a:buFont typeface="+mj-lt"/>
              <a:buAutoNum type="romanUcPeriod"/>
            </a:pPr>
            <a:r>
              <a:rPr lang="es-E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Imperi Carolingi</a:t>
            </a:r>
          </a:p>
          <a:p>
            <a:pPr marL="457200" indent="-457200">
              <a:buFont typeface="+mj-lt"/>
              <a:buAutoNum type="romanUcPeriod"/>
            </a:pPr>
            <a:r>
              <a:rPr lang="es-E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Imperi Bizantí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D18117-5C23-47A0-9430-A9EC4F4471C8}"/>
              </a:ext>
            </a:extLst>
          </p:cNvPr>
          <p:cNvSpPr txBox="1"/>
          <p:nvPr/>
        </p:nvSpPr>
        <p:spPr>
          <a:xfrm>
            <a:off x="5244206" y="1666639"/>
            <a:ext cx="1760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s-ES" sz="1200"/>
              <a:t>Fulla/esquema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AD30BEB-A14C-498F-8798-C779B4662482}"/>
              </a:ext>
            </a:extLst>
          </p:cNvPr>
          <p:cNvSpPr txBox="1"/>
          <p:nvPr/>
        </p:nvSpPr>
        <p:spPr>
          <a:xfrm>
            <a:off x="5244206" y="2013929"/>
            <a:ext cx="1760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s-ES" sz="1200"/>
              <a:t>Pàg 6/7 + apunts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79F8BE-CF6A-4868-888E-8F3871F1BD3D}"/>
              </a:ext>
            </a:extLst>
          </p:cNvPr>
          <p:cNvSpPr txBox="1"/>
          <p:nvPr/>
        </p:nvSpPr>
        <p:spPr>
          <a:xfrm>
            <a:off x="5244206" y="2381003"/>
            <a:ext cx="1760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s-ES" sz="1200"/>
              <a:t>Pàg 8/9 + apunts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44CB307-1788-422A-8537-43AB1B83E920}"/>
              </a:ext>
            </a:extLst>
          </p:cNvPr>
          <p:cNvSpPr txBox="1"/>
          <p:nvPr/>
        </p:nvSpPr>
        <p:spPr>
          <a:xfrm>
            <a:off x="5244206" y="2732833"/>
            <a:ext cx="213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s-ES" sz="1100"/>
              <a:t>Pàg 16-17-18-19 + apunts</a:t>
            </a:r>
            <a:endParaRPr lang="es-ES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3A65333-B6F2-4989-983F-C79FB615D42A}"/>
              </a:ext>
            </a:extLst>
          </p:cNvPr>
          <p:cNvSpPr txBox="1"/>
          <p:nvPr/>
        </p:nvSpPr>
        <p:spPr>
          <a:xfrm>
            <a:off x="5272755" y="3094303"/>
            <a:ext cx="1760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s-ES" sz="1200"/>
              <a:t>Pàg 14/15 + apunts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D10739-01A0-4AE7-9EE8-109BD56255D6}"/>
              </a:ext>
            </a:extLst>
          </p:cNvPr>
          <p:cNvSpPr txBox="1"/>
          <p:nvPr/>
        </p:nvSpPr>
        <p:spPr>
          <a:xfrm>
            <a:off x="1281869" y="3625651"/>
            <a:ext cx="5751320" cy="1369606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Punts importants: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400">
                <a:solidFill>
                  <a:schemeClr val="tx1"/>
                </a:solidFill>
              </a:rPr>
              <a:t>Quadre sobre les invasions germàniques (d’on venen i on s’establixen).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400">
                <a:solidFill>
                  <a:schemeClr val="tx1"/>
                </a:solidFill>
              </a:rPr>
              <a:t>Respostes a les preguntes sobre video visigots.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400">
                <a:solidFill>
                  <a:schemeClr val="tx1"/>
                </a:solidFill>
              </a:rPr>
              <a:t>Sistema fidelitats (imperi Carolingi).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54279-A688-48A7-B870-8A786A3FE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33" y="1490862"/>
            <a:ext cx="10058400" cy="4283620"/>
          </a:xfrm>
        </p:spPr>
        <p:txBody>
          <a:bodyPr/>
          <a:lstStyle/>
          <a:p>
            <a:r>
              <a:rPr lang="es-ES"/>
              <a:t>Els visigots eren poc nombrosos, però van invadir als hispans i se’n repartiren les terres.</a:t>
            </a:r>
          </a:p>
          <a:p>
            <a:r>
              <a:rPr lang="es-ES"/>
              <a:t>Grans propietaris hispanorromans + visigots = grup social aristrocràtic i privilegiat.</a:t>
            </a:r>
          </a:p>
          <a:p>
            <a:r>
              <a:rPr lang="es-ES" b="1"/>
              <a:t>Monarquia</a:t>
            </a:r>
            <a:r>
              <a:rPr lang="es-ES"/>
              <a:t> visigota, se fonamentà 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b="1"/>
              <a:t>Monarquia forta</a:t>
            </a:r>
            <a:r>
              <a:rPr lang="es-ES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/>
              <a:t>Electiva </a:t>
            </a:r>
            <a:r>
              <a:rPr lang="es-ES">
                <a:sym typeface="Wingdings" panose="05000000000000000000" pitchFamily="2" charset="2"/>
              </a:rPr>
              <a:t> Hereditària.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Per a governar, el monarca s’ajudava d’</a:t>
            </a:r>
            <a:r>
              <a:rPr lang="es-ES" b="1">
                <a:sym typeface="Wingdings" panose="05000000000000000000" pitchFamily="2" charset="2"/>
              </a:rPr>
              <a:t>institucions de govern</a:t>
            </a:r>
            <a:r>
              <a:rPr lang="es-ES">
                <a:sym typeface="Wingdings" panose="05000000000000000000" pitchFamily="2" charset="2"/>
              </a:rPr>
              <a:t>:</a:t>
            </a:r>
            <a:endParaRPr lang="es-ES" b="1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b="1">
                <a:sym typeface="Wingdings" panose="05000000000000000000" pitchFamily="2" charset="2"/>
              </a:rPr>
              <a:t>Control de tot el territori peninsular</a:t>
            </a:r>
            <a:r>
              <a:rPr lang="es-ES">
                <a:sym typeface="Wingdings" panose="05000000000000000000" pitchFamily="2" charset="2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Expulsaren als Sueus (585).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Conquistar territoris que els bizantins ocuparen al sud (572-623).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Pararen francs al nord.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b="1">
                <a:sym typeface="Wingdings" panose="05000000000000000000" pitchFamily="2" charset="2"/>
              </a:rPr>
              <a:t>Unificació jurídica i religiosa</a:t>
            </a:r>
            <a:r>
              <a:rPr lang="es-ES">
                <a:sym typeface="Wingdings" panose="05000000000000000000" pitchFamily="2" charset="2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Leovigild  va permetre matrimonis mixtes (visigots = arrians i hispanorromans = catòlics).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Recared  va convertir al catolicismo (587) = unitat religiosa.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Recesvint  unificació jurídica amb una legislació “</a:t>
            </a:r>
            <a:r>
              <a:rPr lang="es-ES" i="1">
                <a:sym typeface="Wingdings" panose="05000000000000000000" pitchFamily="2" charset="2"/>
              </a:rPr>
              <a:t>Liber ludiciorum</a:t>
            </a:r>
            <a:r>
              <a:rPr lang="es-ES">
                <a:sym typeface="Wingdings" panose="05000000000000000000" pitchFamily="2" charset="2"/>
              </a:rPr>
              <a:t>” (654).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s-ES">
              <a:sym typeface="Wingdings" panose="05000000000000000000" pitchFamily="2" charset="2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77E845-D24A-41BB-ABAA-229F3631DC63}"/>
              </a:ext>
            </a:extLst>
          </p:cNvPr>
          <p:cNvSpPr/>
          <p:nvPr/>
        </p:nvSpPr>
        <p:spPr>
          <a:xfrm>
            <a:off x="1064888" y="293700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III.Els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visigots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 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Hispània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(2/3)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53AA8D-3D36-49F2-8730-F9DD95A417AC}"/>
              </a:ext>
            </a:extLst>
          </p:cNvPr>
          <p:cNvSpPr txBox="1"/>
          <p:nvPr/>
        </p:nvSpPr>
        <p:spPr>
          <a:xfrm>
            <a:off x="3853177" y="116928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L’ORGANITZACIÓ DEL REGNE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BD50CF-0FC0-4584-8A20-A8560199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534" y="3124335"/>
            <a:ext cx="3505144" cy="281435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B09DF41-D855-4DF1-A6F3-16723F1D9B2C}"/>
              </a:ext>
            </a:extLst>
          </p:cNvPr>
          <p:cNvCxnSpPr/>
          <p:nvPr/>
        </p:nvCxnSpPr>
        <p:spPr>
          <a:xfrm>
            <a:off x="7189365" y="3472261"/>
            <a:ext cx="176169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82D267D9-4989-47D0-9A99-C7612F2A6A56}"/>
              </a:ext>
            </a:extLst>
          </p:cNvPr>
          <p:cNvCxnSpPr/>
          <p:nvPr/>
        </p:nvCxnSpPr>
        <p:spPr>
          <a:xfrm rot="5400000" flipH="1" flipV="1">
            <a:off x="7166241" y="3280439"/>
            <a:ext cx="219337" cy="164307"/>
          </a:xfrm>
          <a:prstGeom prst="bentConnector3">
            <a:avLst>
              <a:gd name="adj1" fmla="val 10319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2FF2DCAA-B985-4D98-A07F-8EFF6076D7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865082" y="3092193"/>
            <a:ext cx="183302" cy="181741"/>
          </a:xfrm>
          <a:prstGeom prst="bentConnector3">
            <a:avLst>
              <a:gd name="adj1" fmla="val 100663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365EC84-6EDB-4424-A9F1-12611BFB1CA9}"/>
              </a:ext>
            </a:extLst>
          </p:cNvPr>
          <p:cNvCxnSpPr/>
          <p:nvPr/>
        </p:nvCxnSpPr>
        <p:spPr>
          <a:xfrm>
            <a:off x="10869336" y="3264590"/>
            <a:ext cx="176169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52B564CE-055E-4C0F-9D61-D22CAA73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068" y="3011962"/>
            <a:ext cx="526462" cy="17110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FF1DD1C-44C6-4AD3-8BDA-81BF0964D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068" y="3189555"/>
            <a:ext cx="582269" cy="15006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01F699E-4D83-4499-9D6A-4FD9819BD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63" y="3381391"/>
            <a:ext cx="4420998" cy="196975"/>
          </a:xfrm>
          <a:prstGeom prst="rect">
            <a:avLst/>
          </a:prstGeom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B328822-FA9F-4FFA-85F7-5F40EC0E44DA}"/>
              </a:ext>
            </a:extLst>
          </p:cNvPr>
          <p:cNvSpPr txBox="1">
            <a:spLocks/>
          </p:cNvSpPr>
          <p:nvPr/>
        </p:nvSpPr>
        <p:spPr>
          <a:xfrm>
            <a:off x="443011" y="5816249"/>
            <a:ext cx="10666057" cy="653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2" indent="0">
              <a:buNone/>
            </a:pPr>
            <a:r>
              <a:rPr lang="es-ES">
                <a:sym typeface="Wingdings" panose="05000000000000000000" pitchFamily="2" charset="2"/>
              </a:rPr>
              <a:t>Principis segle </a:t>
            </a:r>
            <a:r>
              <a:rPr lang="es-ES" i="1">
                <a:sym typeface="Wingdings" panose="05000000000000000000" pitchFamily="2" charset="2"/>
              </a:rPr>
              <a:t>VIII</a:t>
            </a:r>
            <a:r>
              <a:rPr lang="es-ES">
                <a:sym typeface="Wingdings" panose="05000000000000000000" pitchFamily="2" charset="2"/>
              </a:rPr>
              <a:t>, per </a:t>
            </a:r>
            <a:r>
              <a:rPr lang="es-ES" b="1">
                <a:sym typeface="Wingdings" panose="05000000000000000000" pitchFamily="2" charset="2"/>
              </a:rPr>
              <a:t>disputes nobiliàries, assasinats per la corona, epidemies, </a:t>
            </a:r>
            <a:r>
              <a:rPr lang="es-ES">
                <a:sym typeface="Wingdings" panose="05000000000000000000" pitchFamily="2" charset="2"/>
              </a:rPr>
              <a:t>i que la </a:t>
            </a:r>
            <a:r>
              <a:rPr lang="es-ES" b="1">
                <a:sym typeface="Wingdings" panose="05000000000000000000" pitchFamily="2" charset="2"/>
              </a:rPr>
              <a:t>població se cansà de la governació goda</a:t>
            </a:r>
            <a:r>
              <a:rPr lang="es-ES">
                <a:sym typeface="Wingdings" panose="05000000000000000000" pitchFamily="2" charset="2"/>
              </a:rPr>
              <a:t>, un </a:t>
            </a:r>
            <a:r>
              <a:rPr lang="es-ES" b="1">
                <a:sym typeface="Wingdings" panose="05000000000000000000" pitchFamily="2" charset="2"/>
              </a:rPr>
              <a:t>exèrcit musulmà</a:t>
            </a:r>
            <a:r>
              <a:rPr lang="es-ES">
                <a:sym typeface="Wingdings" panose="05000000000000000000" pitchFamily="2" charset="2"/>
              </a:rPr>
              <a:t> derrota a l’últim rei Visigot (Roderic)  711 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51F7DED-D763-473F-A99D-8B95C78FEB01}"/>
              </a:ext>
            </a:extLst>
          </p:cNvPr>
          <p:cNvCxnSpPr/>
          <p:nvPr/>
        </p:nvCxnSpPr>
        <p:spPr>
          <a:xfrm flipH="1">
            <a:off x="76200" y="5057775"/>
            <a:ext cx="1400175" cy="295275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D02FA94-5BEE-427C-8F9D-5F7F0E3039A6}"/>
              </a:ext>
            </a:extLst>
          </p:cNvPr>
          <p:cNvCxnSpPr>
            <a:cxnSpLocks/>
          </p:cNvCxnSpPr>
          <p:nvPr/>
        </p:nvCxnSpPr>
        <p:spPr>
          <a:xfrm flipH="1">
            <a:off x="76005" y="4181475"/>
            <a:ext cx="1438471" cy="368195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4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9A40A06-9226-4023-8520-EFBD045C66D0}"/>
              </a:ext>
            </a:extLst>
          </p:cNvPr>
          <p:cNvCxnSpPr>
            <a:cxnSpLocks/>
          </p:cNvCxnSpPr>
          <p:nvPr/>
        </p:nvCxnSpPr>
        <p:spPr>
          <a:xfrm flipV="1">
            <a:off x="954692" y="2422797"/>
            <a:ext cx="3731608" cy="2017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78C24C-69E1-4189-A75D-CEDDC279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76712"/>
            <a:ext cx="10896600" cy="3406106"/>
          </a:xfrm>
        </p:spPr>
        <p:txBody>
          <a:bodyPr/>
          <a:lstStyle/>
          <a:p>
            <a:r>
              <a:rPr lang="es-ES" err="1"/>
              <a:t>Havien</a:t>
            </a:r>
            <a:r>
              <a:rPr lang="es-ES"/>
              <a:t> </a:t>
            </a:r>
            <a:r>
              <a:rPr lang="es-ES" err="1"/>
              <a:t>enfrontaments</a:t>
            </a:r>
            <a:r>
              <a:rPr lang="es-ES"/>
              <a:t> per la corona: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err="1"/>
              <a:t>Atanagild</a:t>
            </a:r>
            <a:r>
              <a:rPr lang="es-ES"/>
              <a:t> VS Àkhila (germans)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b="1"/>
              <a:t>Leovigild</a:t>
            </a:r>
            <a:r>
              <a:rPr lang="es-ES"/>
              <a:t> (568-586) </a:t>
            </a:r>
            <a:r>
              <a:rPr lang="es-ES" err="1"/>
              <a:t>s’enfrontà</a:t>
            </a:r>
            <a:r>
              <a:rPr lang="es-ES"/>
              <a:t> </a:t>
            </a:r>
            <a:r>
              <a:rPr lang="es-ES" err="1"/>
              <a:t>als</a:t>
            </a:r>
            <a:r>
              <a:rPr lang="es-ES"/>
              <a:t> </a:t>
            </a:r>
            <a:r>
              <a:rPr lang="es-ES" b="1" err="1"/>
              <a:t>bizantins</a:t>
            </a:r>
            <a:r>
              <a:rPr lang="es-ES"/>
              <a:t>, </a:t>
            </a:r>
            <a:r>
              <a:rPr lang="es-ES" err="1"/>
              <a:t>però</a:t>
            </a:r>
            <a:r>
              <a:rPr lang="es-ES"/>
              <a:t> el </a:t>
            </a:r>
            <a:r>
              <a:rPr lang="es-ES" err="1"/>
              <a:t>rei</a:t>
            </a:r>
            <a:r>
              <a:rPr lang="es-ES"/>
              <a:t> </a:t>
            </a:r>
            <a:r>
              <a:rPr lang="es-ES" err="1"/>
              <a:t>Suíntila</a:t>
            </a:r>
            <a:r>
              <a:rPr lang="es-ES"/>
              <a:t> (</a:t>
            </a:r>
            <a:r>
              <a:rPr lang="es-ES" err="1"/>
              <a:t>després</a:t>
            </a:r>
            <a:r>
              <a:rPr lang="es-ES"/>
              <a:t> de </a:t>
            </a:r>
            <a:r>
              <a:rPr lang="es-ES" err="1"/>
              <a:t>Recared</a:t>
            </a:r>
            <a:r>
              <a:rPr lang="es-ES"/>
              <a:t>) </a:t>
            </a:r>
            <a:r>
              <a:rPr lang="es-ES" err="1"/>
              <a:t>quin</a:t>
            </a:r>
            <a:r>
              <a:rPr lang="es-ES"/>
              <a:t> va a terminar </a:t>
            </a:r>
            <a:r>
              <a:rPr lang="es-ES" err="1"/>
              <a:t>expulsant</a:t>
            </a:r>
            <a:r>
              <a:rPr lang="es-ES"/>
              <a:t>-los (624).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/>
              <a:t>Al territorio </a:t>
            </a:r>
            <a:r>
              <a:rPr lang="es-ES" err="1"/>
              <a:t>valencià</a:t>
            </a:r>
            <a:r>
              <a:rPr lang="es-ES"/>
              <a:t> </a:t>
            </a:r>
            <a:r>
              <a:rPr lang="es-ES" err="1"/>
              <a:t>s’han</a:t>
            </a:r>
            <a:r>
              <a:rPr lang="es-ES"/>
              <a:t> </a:t>
            </a:r>
            <a:r>
              <a:rPr lang="es-ES" err="1"/>
              <a:t>trobat</a:t>
            </a:r>
            <a:r>
              <a:rPr lang="es-ES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b="1" err="1"/>
              <a:t>Basíliques</a:t>
            </a:r>
            <a:r>
              <a:rPr lang="es-ES" b="1"/>
              <a:t> </a:t>
            </a:r>
            <a:r>
              <a:rPr lang="es-ES"/>
              <a:t>cristianes.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b="1"/>
              <a:t>Cases </a:t>
            </a:r>
            <a:r>
              <a:rPr lang="es-ES" b="1" err="1"/>
              <a:t>palatines</a:t>
            </a:r>
            <a:r>
              <a:rPr lang="es-ES"/>
              <a:t> al camp.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b="1" err="1"/>
              <a:t>Monestirs</a:t>
            </a:r>
            <a:r>
              <a:rPr lang="es-ES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b="1"/>
              <a:t>Restes </a:t>
            </a:r>
            <a:r>
              <a:rPr lang="es-ES" b="1" err="1"/>
              <a:t>arqueològics</a:t>
            </a:r>
            <a:r>
              <a:rPr lang="es-ES"/>
              <a:t>.</a:t>
            </a:r>
            <a:endParaRPr lang="es-ES" b="1"/>
          </a:p>
          <a:p>
            <a:pPr lvl="1">
              <a:buFont typeface="Courier New" panose="02070309020205020404" pitchFamily="49" charset="0"/>
              <a:buChar char="o"/>
            </a:pPr>
            <a:endParaRPr lang="es-ES" b="1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CEDD44-36AE-4165-8980-DE05000C6776}"/>
              </a:ext>
            </a:extLst>
          </p:cNvPr>
          <p:cNvSpPr/>
          <p:nvPr/>
        </p:nvSpPr>
        <p:spPr>
          <a:xfrm>
            <a:off x="954692" y="361295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III.Els visigots a Hispània (3/3)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5F80DB-D75D-459B-8F6F-0CC999AB1A6E}"/>
              </a:ext>
            </a:extLst>
          </p:cNvPr>
          <p:cNvSpPr txBox="1"/>
          <p:nvPr/>
        </p:nvSpPr>
        <p:spPr>
          <a:xfrm>
            <a:off x="4215127" y="1207380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VISIGOTS A VALÈNCIA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1D8E666-3AB4-46E9-9EA1-171BA99F55E9}"/>
              </a:ext>
            </a:extLst>
          </p:cNvPr>
          <p:cNvCxnSpPr>
            <a:cxnSpLocks/>
          </p:cNvCxnSpPr>
          <p:nvPr/>
        </p:nvCxnSpPr>
        <p:spPr>
          <a:xfrm>
            <a:off x="95250" y="1284625"/>
            <a:ext cx="1000125" cy="134427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F6EB2F71-EED5-4C9F-9B9A-41AF042F36A0}"/>
              </a:ext>
            </a:extLst>
          </p:cNvPr>
          <p:cNvCxnSpPr/>
          <p:nvPr/>
        </p:nvCxnSpPr>
        <p:spPr>
          <a:xfrm>
            <a:off x="1647825" y="2190750"/>
            <a:ext cx="3143250" cy="95250"/>
          </a:xfrm>
          <a:prstGeom prst="bentConnector3">
            <a:avLst>
              <a:gd name="adj1" fmla="val -303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F9F3E69A-089E-47FA-A61B-A7D0BA0E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2130710"/>
            <a:ext cx="6962775" cy="318559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A47DA0B-455C-48C4-AC6A-F82E0DBF833E}"/>
              </a:ext>
            </a:extLst>
          </p:cNvPr>
          <p:cNvCxnSpPr/>
          <p:nvPr/>
        </p:nvCxnSpPr>
        <p:spPr>
          <a:xfrm>
            <a:off x="512079" y="3253841"/>
            <a:ext cx="11032221" cy="0"/>
          </a:xfrm>
          <a:prstGeom prst="line">
            <a:avLst/>
          </a:prstGeom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0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7D1C4D-4B43-4A5E-9417-561D4DA2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82" y="2330654"/>
            <a:ext cx="4833374" cy="3981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5E9CA4A-1D42-4891-80ED-DD312A12BD0C}"/>
              </a:ext>
            </a:extLst>
          </p:cNvPr>
          <p:cNvSpPr/>
          <p:nvPr/>
        </p:nvSpPr>
        <p:spPr>
          <a:xfrm>
            <a:off x="1979328" y="399718"/>
            <a:ext cx="823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Carolingi</a:t>
            </a:r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(1/5)</a:t>
            </a:r>
            <a:endParaRPr lang="es-E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A1D0C-E522-4F7D-86E6-7BCB23E936DE}"/>
              </a:ext>
            </a:extLst>
          </p:cNvPr>
          <p:cNvSpPr txBox="1"/>
          <p:nvPr/>
        </p:nvSpPr>
        <p:spPr>
          <a:xfrm>
            <a:off x="4201875" y="1323048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EL REGNE DELS FRANCS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67F4AE-77AD-4D9D-ABAC-07549B56BA88}"/>
              </a:ext>
            </a:extLst>
          </p:cNvPr>
          <p:cNvSpPr txBox="1"/>
          <p:nvPr/>
        </p:nvSpPr>
        <p:spPr>
          <a:xfrm>
            <a:off x="532644" y="1882422"/>
            <a:ext cx="10548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El </a:t>
            </a:r>
            <a:r>
              <a:rPr lang="es-ES" err="1"/>
              <a:t>regne</a:t>
            </a:r>
            <a:r>
              <a:rPr lang="es-ES"/>
              <a:t> </a:t>
            </a:r>
            <a:r>
              <a:rPr lang="es-ES" err="1"/>
              <a:t>dels</a:t>
            </a:r>
            <a:r>
              <a:rPr lang="es-ES"/>
              <a:t> </a:t>
            </a:r>
            <a:r>
              <a:rPr lang="es-ES" err="1"/>
              <a:t>francs</a:t>
            </a:r>
            <a:r>
              <a:rPr lang="es-ES"/>
              <a:t> </a:t>
            </a:r>
            <a:r>
              <a:rPr lang="es-ES" err="1"/>
              <a:t>ocupava</a:t>
            </a:r>
            <a:r>
              <a:rPr lang="es-ES"/>
              <a:t> la </a:t>
            </a:r>
            <a:r>
              <a:rPr lang="es-ES" b="1" err="1"/>
              <a:t>Gàl·lia</a:t>
            </a:r>
            <a:r>
              <a:rPr lang="es-ES" b="1"/>
              <a:t> </a:t>
            </a:r>
            <a:r>
              <a:rPr lang="es-ES"/>
              <a:t>i </a:t>
            </a:r>
            <a:r>
              <a:rPr lang="es-ES" b="1" err="1"/>
              <a:t>territoris</a:t>
            </a:r>
            <a:r>
              <a:rPr lang="es-ES"/>
              <a:t> de la península </a:t>
            </a:r>
            <a:r>
              <a:rPr lang="es-ES" b="1" err="1"/>
              <a:t>Itàlica</a:t>
            </a:r>
            <a:r>
              <a:rPr lang="es-ES"/>
              <a:t> i de </a:t>
            </a:r>
            <a:r>
              <a:rPr lang="es-ES" err="1"/>
              <a:t>l’</a:t>
            </a:r>
            <a:r>
              <a:rPr lang="es-ES" b="1" err="1"/>
              <a:t>Europa</a:t>
            </a:r>
            <a:r>
              <a:rPr lang="es-ES" b="1"/>
              <a:t> Central</a:t>
            </a:r>
            <a:r>
              <a:rPr lang="es-E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Persones </a:t>
            </a:r>
            <a:r>
              <a:rPr lang="es-ES" err="1"/>
              <a:t>importants</a:t>
            </a:r>
            <a:r>
              <a:rPr lang="es-ES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(</a:t>
            </a:r>
            <a:r>
              <a:rPr lang="es-ES" err="1"/>
              <a:t>Segle</a:t>
            </a:r>
            <a:r>
              <a:rPr lang="es-ES"/>
              <a:t> VIII) </a:t>
            </a:r>
            <a:r>
              <a:rPr lang="es-ES" b="1"/>
              <a:t>Carles Martell</a:t>
            </a:r>
            <a:r>
              <a:rPr lang="es-ES"/>
              <a:t>: noble que </a:t>
            </a:r>
            <a:r>
              <a:rPr lang="es-ES" err="1"/>
              <a:t>dirigix</a:t>
            </a:r>
            <a:endParaRPr lang="es-ES"/>
          </a:p>
          <a:p>
            <a:pPr lvl="1"/>
            <a:r>
              <a:rPr lang="es-ES"/>
              <a:t> </a:t>
            </a:r>
            <a:r>
              <a:rPr lang="es-ES" err="1"/>
              <a:t>l’exèrcit</a:t>
            </a:r>
            <a:r>
              <a:rPr lang="es-ES"/>
              <a:t> que va </a:t>
            </a:r>
            <a:r>
              <a:rPr lang="es-ES" err="1"/>
              <a:t>guanyar</a:t>
            </a:r>
            <a:r>
              <a:rPr lang="es-ES"/>
              <a:t> </a:t>
            </a:r>
            <a:r>
              <a:rPr lang="es-ES" err="1"/>
              <a:t>als</a:t>
            </a:r>
            <a:r>
              <a:rPr lang="es-ES"/>
              <a:t> </a:t>
            </a:r>
            <a:r>
              <a:rPr lang="es-ES" err="1"/>
              <a:t>musulmans</a:t>
            </a:r>
            <a:r>
              <a:rPr lang="es-ES"/>
              <a:t> (732) que</a:t>
            </a:r>
          </a:p>
          <a:p>
            <a:pPr lvl="1"/>
            <a:r>
              <a:rPr lang="es-ES"/>
              <a:t> </a:t>
            </a:r>
            <a:r>
              <a:rPr lang="es-ES" err="1"/>
              <a:t>volien</a:t>
            </a:r>
            <a:r>
              <a:rPr lang="es-ES"/>
              <a:t> expandir el </a:t>
            </a:r>
            <a:r>
              <a:rPr lang="es-ES" err="1"/>
              <a:t>seu</a:t>
            </a:r>
            <a:r>
              <a:rPr lang="es-ES"/>
              <a:t> </a:t>
            </a:r>
            <a:r>
              <a:rPr lang="es-ES" err="1"/>
              <a:t>territori</a:t>
            </a:r>
            <a:r>
              <a:rPr lang="es-ES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(</a:t>
            </a:r>
            <a:r>
              <a:rPr lang="es-ES" err="1"/>
              <a:t>Fill</a:t>
            </a:r>
            <a:r>
              <a:rPr lang="es-ES"/>
              <a:t>) </a:t>
            </a:r>
            <a:r>
              <a:rPr lang="es-ES" b="1"/>
              <a:t>Pipí el </a:t>
            </a:r>
            <a:r>
              <a:rPr lang="es-ES" b="1" err="1"/>
              <a:t>breu</a:t>
            </a:r>
            <a:r>
              <a:rPr lang="es-ES"/>
              <a:t>: va ser </a:t>
            </a:r>
            <a:r>
              <a:rPr lang="es-ES" err="1"/>
              <a:t>coronat</a:t>
            </a:r>
            <a:r>
              <a:rPr lang="es-ES"/>
              <a:t> </a:t>
            </a:r>
            <a:r>
              <a:rPr lang="es-ES" err="1"/>
              <a:t>rei</a:t>
            </a:r>
            <a:r>
              <a:rPr lang="es-ES"/>
              <a:t> i fundó la </a:t>
            </a:r>
          </a:p>
          <a:p>
            <a:pPr lvl="1"/>
            <a:r>
              <a:rPr lang="es-ES" err="1"/>
              <a:t>dinastia</a:t>
            </a:r>
            <a:r>
              <a:rPr lang="es-ES"/>
              <a:t> </a:t>
            </a:r>
            <a:r>
              <a:rPr lang="es-ES" err="1"/>
              <a:t>carolíngia</a:t>
            </a:r>
            <a:r>
              <a:rPr lang="es-ES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(</a:t>
            </a:r>
            <a:r>
              <a:rPr lang="es-ES" err="1"/>
              <a:t>Fill</a:t>
            </a:r>
            <a:r>
              <a:rPr lang="es-ES"/>
              <a:t>) </a:t>
            </a:r>
            <a:r>
              <a:rPr lang="es-ES" b="1" err="1"/>
              <a:t>Carlemany</a:t>
            </a:r>
            <a:r>
              <a:rPr lang="es-ES"/>
              <a:t>: va ser </a:t>
            </a:r>
            <a:r>
              <a:rPr lang="es-ES" err="1"/>
              <a:t>coronat</a:t>
            </a:r>
            <a:r>
              <a:rPr lang="es-ES"/>
              <a:t> emperador i</a:t>
            </a:r>
          </a:p>
          <a:p>
            <a:pPr lvl="1"/>
            <a:r>
              <a:rPr lang="es-ES"/>
              <a:t>va reconstruir </a:t>
            </a:r>
            <a:r>
              <a:rPr lang="es-ES" err="1"/>
              <a:t>l’imperi</a:t>
            </a:r>
            <a:r>
              <a:rPr lang="es-ES"/>
              <a:t> Romà </a:t>
            </a:r>
            <a:r>
              <a:rPr lang="es-ES" err="1"/>
              <a:t>d’Occident</a:t>
            </a:r>
            <a:r>
              <a:rPr lang="es-ES"/>
              <a:t>.</a:t>
            </a:r>
          </a:p>
        </p:txBody>
      </p:sp>
      <p:pic>
        <p:nvPicPr>
          <p:cNvPr id="1026" name="Picture 2" descr="CUESTIONARIO DE LA UNIDAD 2">
            <a:extLst>
              <a:ext uri="{FF2B5EF4-FFF2-40B4-BE49-F238E27FC236}">
                <a16:creationId xmlns:a16="http://schemas.microsoft.com/office/drawing/2014/main" id="{25332A5F-DE0C-4928-BD05-0ABD2466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82" y="2327340"/>
            <a:ext cx="4832062" cy="39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B39173-D49A-4B17-A9D1-B5E1D4AB43D7}"/>
              </a:ext>
            </a:extLst>
          </p:cNvPr>
          <p:cNvSpPr txBox="1"/>
          <p:nvPr/>
        </p:nvSpPr>
        <p:spPr>
          <a:xfrm>
            <a:off x="479635" y="4934787"/>
            <a:ext cx="6776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Va ser </a:t>
            </a:r>
            <a:r>
              <a:rPr lang="es-ES" err="1"/>
              <a:t>coronat</a:t>
            </a:r>
            <a:r>
              <a:rPr lang="es-ES"/>
              <a:t> emperador </a:t>
            </a:r>
            <a:r>
              <a:rPr lang="es-ES" err="1"/>
              <a:t>pel</a:t>
            </a:r>
            <a:r>
              <a:rPr lang="es-ES"/>
              <a:t> papa </a:t>
            </a:r>
            <a:r>
              <a:rPr lang="es-ES" err="1"/>
              <a:t>Lleó</a:t>
            </a:r>
            <a:r>
              <a:rPr lang="es-ES"/>
              <a:t> </a:t>
            </a:r>
            <a:r>
              <a:rPr lang="es-ES" err="1"/>
              <a:t>perquè</a:t>
            </a:r>
            <a:endParaRPr lang="es-ES"/>
          </a:p>
          <a:p>
            <a:r>
              <a:rPr lang="es-ES"/>
              <a:t>la religió </a:t>
            </a:r>
            <a:r>
              <a:rPr lang="es-ES" err="1"/>
              <a:t>estava</a:t>
            </a:r>
            <a:r>
              <a:rPr lang="es-ES"/>
              <a:t> </a:t>
            </a:r>
            <a:r>
              <a:rPr lang="es-ES" err="1"/>
              <a:t>molt</a:t>
            </a:r>
            <a:r>
              <a:rPr lang="es-ES"/>
              <a:t> relacionada </a:t>
            </a:r>
            <a:r>
              <a:rPr lang="es-ES" err="1"/>
              <a:t>amb</a:t>
            </a:r>
            <a:r>
              <a:rPr lang="es-ES"/>
              <a:t> el poder i </a:t>
            </a:r>
            <a:r>
              <a:rPr lang="es-ES" err="1"/>
              <a:t>l’objec</a:t>
            </a:r>
            <a:r>
              <a:rPr lang="es-ES" err="1">
                <a:solidFill>
                  <a:schemeClr val="bg1"/>
                </a:solidFill>
              </a:rPr>
              <a:t>tiu</a:t>
            </a:r>
            <a:endParaRPr lang="es-ES">
              <a:solidFill>
                <a:schemeClr val="bg1"/>
              </a:solidFill>
            </a:endParaRPr>
          </a:p>
          <a:p>
            <a:r>
              <a:rPr lang="es-ES"/>
              <a:t>de </a:t>
            </a:r>
            <a:r>
              <a:rPr lang="es-ES" err="1"/>
              <a:t>nomenar</a:t>
            </a:r>
            <a:r>
              <a:rPr lang="es-ES"/>
              <a:t>-se “emperador” </a:t>
            </a:r>
            <a:r>
              <a:rPr lang="es-ES" err="1"/>
              <a:t>és</a:t>
            </a:r>
            <a:r>
              <a:rPr lang="es-ES"/>
              <a:t> demostrar que </a:t>
            </a:r>
            <a:r>
              <a:rPr lang="es-ES" err="1"/>
              <a:t>ell</a:t>
            </a:r>
            <a:r>
              <a:rPr lang="es-ES"/>
              <a:t> seria</a:t>
            </a:r>
          </a:p>
          <a:p>
            <a:r>
              <a:rPr lang="es-ES"/>
              <a:t>la </a:t>
            </a:r>
            <a:r>
              <a:rPr lang="es-ES" err="1"/>
              <a:t>sucecció</a:t>
            </a:r>
            <a:r>
              <a:rPr lang="es-ES"/>
              <a:t> de </a:t>
            </a:r>
            <a:r>
              <a:rPr lang="es-ES" err="1"/>
              <a:t>l’imperi</a:t>
            </a:r>
            <a:r>
              <a:rPr lang="es-ES"/>
              <a:t> Romà </a:t>
            </a:r>
            <a:r>
              <a:rPr lang="es-ES" err="1"/>
              <a:t>d’Occident</a:t>
            </a:r>
            <a:r>
              <a:rPr lang="es-ES"/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6B8567-8582-495F-9E85-D1CDFEE475E3}"/>
              </a:ext>
            </a:extLst>
          </p:cNvPr>
          <p:cNvSpPr/>
          <p:nvPr/>
        </p:nvSpPr>
        <p:spPr>
          <a:xfrm>
            <a:off x="479635" y="4934787"/>
            <a:ext cx="6776214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EF3E1F8-7BFA-4055-9D20-DB6437BD35FA}"/>
              </a:ext>
            </a:extLst>
          </p:cNvPr>
          <p:cNvCxnSpPr>
            <a:cxnSpLocks/>
          </p:cNvCxnSpPr>
          <p:nvPr/>
        </p:nvCxnSpPr>
        <p:spPr>
          <a:xfrm flipH="1">
            <a:off x="821636" y="4638261"/>
            <a:ext cx="662607" cy="29652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46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ta Jiménez Gómez on Twitter: &quot;El Palacio de Aquisgrán era todo un  conjunto de edificaciones, dirigido por Carlomagno. #ArteMedieval  #iescartima… &quot;">
            <a:extLst>
              <a:ext uri="{FF2B5EF4-FFF2-40B4-BE49-F238E27FC236}">
                <a16:creationId xmlns:a16="http://schemas.microsoft.com/office/drawing/2014/main" id="{8935469B-55D4-4A01-B9B3-DEFE2E237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8"/>
          <a:stretch/>
        </p:blipFill>
        <p:spPr bwMode="auto">
          <a:xfrm>
            <a:off x="5880337" y="2090308"/>
            <a:ext cx="5869116" cy="36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EFA92ED-2357-4E63-87E8-D3FB07051C5A}"/>
              </a:ext>
            </a:extLst>
          </p:cNvPr>
          <p:cNvSpPr/>
          <p:nvPr/>
        </p:nvSpPr>
        <p:spPr>
          <a:xfrm>
            <a:off x="1979328" y="307385"/>
            <a:ext cx="823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Carolingi</a:t>
            </a:r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(2/5)</a:t>
            </a:r>
            <a:endParaRPr lang="es-E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066E26-5514-42E9-97D1-C33F0A8F864C}"/>
              </a:ext>
            </a:extLst>
          </p:cNvPr>
          <p:cNvSpPr txBox="1"/>
          <p:nvPr/>
        </p:nvSpPr>
        <p:spPr>
          <a:xfrm>
            <a:off x="4135614" y="1138382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CARLEMAYN, EMPERADOR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B4D633-EA14-4B25-AABD-10F055F5A31C}"/>
              </a:ext>
            </a:extLst>
          </p:cNvPr>
          <p:cNvSpPr txBox="1"/>
          <p:nvPr/>
        </p:nvSpPr>
        <p:spPr>
          <a:xfrm>
            <a:off x="559149" y="1122096"/>
            <a:ext cx="10548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Qué va </a:t>
            </a:r>
            <a:r>
              <a:rPr lang="es-ES" err="1"/>
              <a:t>fer</a:t>
            </a:r>
            <a:r>
              <a:rPr lang="es-ES"/>
              <a:t>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/>
              <a:t>Conquistar </a:t>
            </a:r>
            <a:r>
              <a:rPr lang="es-ES" err="1"/>
              <a:t>part</a:t>
            </a:r>
            <a:r>
              <a:rPr lang="es-ES"/>
              <a:t> </a:t>
            </a:r>
            <a:r>
              <a:rPr lang="es-ES" err="1"/>
              <a:t>d’Europa</a:t>
            </a:r>
            <a:r>
              <a:rPr lang="es-ES"/>
              <a:t> Central.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/>
              <a:t>Posar </a:t>
            </a:r>
            <a:r>
              <a:rPr lang="es-ES" err="1"/>
              <a:t>fronteres</a:t>
            </a:r>
            <a:r>
              <a:rPr lang="es-ES"/>
              <a:t> segures.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/>
              <a:t>Frenar </a:t>
            </a:r>
            <a:r>
              <a:rPr lang="es-ES" err="1"/>
              <a:t>l’avanç</a:t>
            </a:r>
            <a:r>
              <a:rPr lang="es-ES"/>
              <a:t> de </a:t>
            </a:r>
            <a:r>
              <a:rPr lang="es-ES" err="1"/>
              <a:t>l’islam</a:t>
            </a:r>
            <a:r>
              <a:rPr lang="es-ES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/>
              <a:t>Convertir </a:t>
            </a:r>
            <a:r>
              <a:rPr lang="es-ES" err="1"/>
              <a:t>els</a:t>
            </a:r>
            <a:r>
              <a:rPr lang="es-ES"/>
              <a:t> </a:t>
            </a:r>
            <a:r>
              <a:rPr lang="es-ES" err="1"/>
              <a:t>seus</a:t>
            </a:r>
            <a:r>
              <a:rPr lang="es-ES"/>
              <a:t> </a:t>
            </a:r>
            <a:r>
              <a:rPr lang="es-ES" err="1"/>
              <a:t>pobles</a:t>
            </a:r>
            <a:r>
              <a:rPr lang="es-ES"/>
              <a:t> al </a:t>
            </a:r>
            <a:r>
              <a:rPr lang="es-ES" err="1"/>
              <a:t>cristianisme</a:t>
            </a:r>
            <a:r>
              <a:rPr lang="es-ES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/>
              <a:t>Unió poder </a:t>
            </a:r>
            <a:r>
              <a:rPr lang="es-ES" err="1"/>
              <a:t>polític</a:t>
            </a:r>
            <a:r>
              <a:rPr lang="es-ES"/>
              <a:t> i </a:t>
            </a:r>
            <a:r>
              <a:rPr lang="es-ES" err="1"/>
              <a:t>religiós</a:t>
            </a:r>
            <a:r>
              <a:rPr lang="es-ES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/>
              <a:t>Va establir la </a:t>
            </a:r>
            <a:r>
              <a:rPr lang="es-ES" err="1"/>
              <a:t>cort</a:t>
            </a:r>
            <a:r>
              <a:rPr lang="es-ES"/>
              <a:t> a </a:t>
            </a:r>
            <a:r>
              <a:rPr lang="es-ES" err="1"/>
              <a:t>Aquisgrà</a:t>
            </a:r>
            <a:r>
              <a:rPr lang="es-ES"/>
              <a:t>, </a:t>
            </a:r>
            <a:r>
              <a:rPr lang="es-ES" err="1"/>
              <a:t>afavorint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</a:rPr>
              <a:t>un </a:t>
            </a:r>
            <a:r>
              <a:rPr lang="es-ES" err="1">
                <a:solidFill>
                  <a:schemeClr val="bg1"/>
                </a:solidFill>
              </a:rPr>
              <a:t>ressorgiment</a:t>
            </a:r>
            <a:r>
              <a:rPr lang="es-ES">
                <a:solidFill>
                  <a:schemeClr val="bg1"/>
                </a:solidFill>
              </a:rPr>
              <a:t> cultural.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err="1"/>
              <a:t>Quan</a:t>
            </a:r>
            <a:r>
              <a:rPr lang="es-ES"/>
              <a:t> i </a:t>
            </a:r>
            <a:r>
              <a:rPr lang="es-ES" err="1"/>
              <a:t>com</a:t>
            </a:r>
            <a:r>
              <a:rPr lang="es-ES"/>
              <a:t> va ser emperador?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err="1"/>
              <a:t>Any</a:t>
            </a:r>
            <a:r>
              <a:rPr lang="es-ES"/>
              <a:t> 800: </a:t>
            </a:r>
            <a:r>
              <a:rPr lang="es-ES" err="1"/>
              <a:t>coronat</a:t>
            </a:r>
            <a:r>
              <a:rPr lang="es-ES"/>
              <a:t> </a:t>
            </a:r>
            <a:r>
              <a:rPr lang="es-ES" err="1"/>
              <a:t>pel</a:t>
            </a:r>
            <a:r>
              <a:rPr lang="es-ES"/>
              <a:t> papa </a:t>
            </a:r>
            <a:r>
              <a:rPr lang="es-ES" err="1"/>
              <a:t>Lleó</a:t>
            </a:r>
            <a:r>
              <a:rPr lang="es-ES"/>
              <a:t> </a:t>
            </a:r>
            <a:r>
              <a:rPr lang="es-ES" err="1"/>
              <a:t>com</a:t>
            </a:r>
            <a:r>
              <a:rPr lang="es-ES"/>
              <a:t> em</a:t>
            </a:r>
            <a:r>
              <a:rPr lang="es-ES">
                <a:solidFill>
                  <a:schemeClr val="bg1"/>
                </a:solidFill>
              </a:rPr>
              <a:t>perador </a:t>
            </a:r>
            <a:r>
              <a:rPr lang="es-ES" err="1">
                <a:solidFill>
                  <a:schemeClr val="bg1"/>
                </a:solidFill>
              </a:rPr>
              <a:t>d’Occident</a:t>
            </a:r>
            <a:r>
              <a:rPr lang="es-ES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/>
              <a:t>Va </a:t>
            </a:r>
            <a:r>
              <a:rPr lang="es-ES" err="1"/>
              <a:t>fer</a:t>
            </a:r>
            <a:r>
              <a:rPr lang="es-ES"/>
              <a:t> construir un </a:t>
            </a:r>
            <a:r>
              <a:rPr lang="es-ES" err="1"/>
              <a:t>palau</a:t>
            </a:r>
            <a:r>
              <a:rPr lang="es-ES"/>
              <a:t> a la capital, qu</a:t>
            </a:r>
            <a:r>
              <a:rPr lang="es-ES">
                <a:solidFill>
                  <a:schemeClr val="bg1"/>
                </a:solidFill>
              </a:rPr>
              <a:t>e es va convertir en el centre del poder de </a:t>
            </a:r>
            <a:r>
              <a:rPr lang="es-ES" err="1"/>
              <a:t>l’imperi</a:t>
            </a:r>
            <a:r>
              <a:rPr lang="es-E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02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A0DE00-4997-411D-B6A9-C8688FB0C35F}"/>
              </a:ext>
            </a:extLst>
          </p:cNvPr>
          <p:cNvSpPr/>
          <p:nvPr/>
        </p:nvSpPr>
        <p:spPr>
          <a:xfrm>
            <a:off x="1979328" y="399718"/>
            <a:ext cx="823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Carolingi</a:t>
            </a:r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(3/5)</a:t>
            </a:r>
            <a:endParaRPr lang="es-E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E7705-D429-47FA-A18C-D117FFDC418A}"/>
              </a:ext>
            </a:extLst>
          </p:cNvPr>
          <p:cNvSpPr txBox="1"/>
          <p:nvPr/>
        </p:nvSpPr>
        <p:spPr>
          <a:xfrm>
            <a:off x="4126180" y="1323048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RENAIXIMENT CAROLINGI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AF9E4-2137-47FD-A713-E22FC5E5641A}"/>
              </a:ext>
            </a:extLst>
          </p:cNvPr>
          <p:cNvSpPr txBox="1"/>
          <p:nvPr/>
        </p:nvSpPr>
        <p:spPr>
          <a:xfrm>
            <a:off x="638662" y="1738547"/>
            <a:ext cx="10548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Va construir un </a:t>
            </a:r>
            <a:r>
              <a:rPr lang="es-ES" err="1"/>
              <a:t>palau</a:t>
            </a:r>
            <a:r>
              <a:rPr lang="es-ES"/>
              <a:t> que era el centre del poder de </a:t>
            </a:r>
            <a:r>
              <a:rPr lang="es-ES" err="1"/>
              <a:t>l’Imperi</a:t>
            </a:r>
            <a:r>
              <a:rPr lang="es-E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err="1"/>
              <a:t>Carlemany</a:t>
            </a:r>
            <a:r>
              <a:rPr lang="es-ES"/>
              <a:t> </a:t>
            </a:r>
            <a:r>
              <a:rPr lang="es-ES" err="1"/>
              <a:t>volia</a:t>
            </a:r>
            <a:r>
              <a:rPr lang="es-ES"/>
              <a:t> </a:t>
            </a:r>
            <a:r>
              <a:rPr lang="es-ES" err="1"/>
              <a:t>reviure</a:t>
            </a:r>
            <a:r>
              <a:rPr lang="es-ES"/>
              <a:t> </a:t>
            </a:r>
            <a:r>
              <a:rPr lang="es-ES" err="1"/>
              <a:t>l’imperi</a:t>
            </a:r>
            <a:r>
              <a:rPr lang="es-ES"/>
              <a:t> Romà </a:t>
            </a:r>
            <a:r>
              <a:rPr lang="es-ES" err="1"/>
              <a:t>d’Occident</a:t>
            </a:r>
            <a:r>
              <a:rPr lang="es-ES"/>
              <a:t>, i no </a:t>
            </a:r>
            <a:r>
              <a:rPr lang="es-ES" err="1"/>
              <a:t>sols</a:t>
            </a:r>
            <a:r>
              <a:rPr lang="es-ES"/>
              <a:t> va ocupar-se de </a:t>
            </a:r>
            <a:r>
              <a:rPr lang="es-ES" b="1"/>
              <a:t>conquistes </a:t>
            </a:r>
            <a:r>
              <a:rPr lang="es-ES" b="1" err="1"/>
              <a:t>militars</a:t>
            </a:r>
            <a:r>
              <a:rPr lang="es-ES"/>
              <a:t> </a:t>
            </a:r>
            <a:r>
              <a:rPr lang="es-ES" err="1"/>
              <a:t>sinó</a:t>
            </a:r>
            <a:r>
              <a:rPr lang="es-ES"/>
              <a:t> també va </a:t>
            </a:r>
            <a:r>
              <a:rPr lang="es-ES" err="1"/>
              <a:t>fer</a:t>
            </a:r>
            <a:r>
              <a:rPr lang="es-ES"/>
              <a:t> una </a:t>
            </a:r>
            <a:r>
              <a:rPr lang="es-ES" b="1" err="1"/>
              <a:t>renovació</a:t>
            </a:r>
            <a:r>
              <a:rPr lang="es-ES" b="1"/>
              <a:t> cultural</a:t>
            </a:r>
            <a:r>
              <a:rPr lang="es-ES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/>
              <a:t>Crear </a:t>
            </a:r>
            <a:r>
              <a:rPr lang="es-ES" err="1"/>
              <a:t>escoles</a:t>
            </a:r>
            <a:r>
              <a:rPr lang="es-ES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err="1"/>
              <a:t>Ensenyar</a:t>
            </a:r>
            <a:r>
              <a:rPr lang="es-ES"/>
              <a:t> </a:t>
            </a:r>
            <a:r>
              <a:rPr lang="es-ES" err="1"/>
              <a:t>llatí</a:t>
            </a:r>
            <a:r>
              <a:rPr lang="es-ES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err="1"/>
              <a:t>Monjos</a:t>
            </a:r>
            <a:r>
              <a:rPr lang="es-ES"/>
              <a:t> van copiar textos </a:t>
            </a:r>
            <a:r>
              <a:rPr lang="es-ES" err="1"/>
              <a:t>d’autors</a:t>
            </a:r>
            <a:r>
              <a:rPr lang="es-ES"/>
              <a:t> </a:t>
            </a:r>
            <a:r>
              <a:rPr lang="es-ES" err="1"/>
              <a:t>grecollatins</a:t>
            </a:r>
            <a:r>
              <a:rPr lang="es-ES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DEFCF2-9328-4DBE-9961-91207FCE0494}"/>
              </a:ext>
            </a:extLst>
          </p:cNvPr>
          <p:cNvSpPr txBox="1"/>
          <p:nvPr/>
        </p:nvSpPr>
        <p:spPr>
          <a:xfrm>
            <a:off x="4126179" y="34290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ORGANITZAR I ADMINISTRAR L’IMPERI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046CB1-5155-44D0-BCF2-0898033DF4B5}"/>
              </a:ext>
            </a:extLst>
          </p:cNvPr>
          <p:cNvSpPr txBox="1"/>
          <p:nvPr/>
        </p:nvSpPr>
        <p:spPr>
          <a:xfrm>
            <a:off x="486262" y="3380180"/>
            <a:ext cx="10548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err="1"/>
              <a:t>Terreny</a:t>
            </a:r>
            <a:r>
              <a:rPr lang="es-ES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Va dividir </a:t>
            </a:r>
            <a:r>
              <a:rPr lang="es-ES" err="1"/>
              <a:t>l’imperi</a:t>
            </a:r>
            <a:r>
              <a:rPr lang="es-ES"/>
              <a:t> en 250 </a:t>
            </a:r>
            <a:r>
              <a:rPr lang="es-ES" err="1"/>
              <a:t>comtats</a:t>
            </a:r>
            <a:r>
              <a:rPr lang="es-ES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Cada </a:t>
            </a:r>
            <a:r>
              <a:rPr lang="es-ES" err="1"/>
              <a:t>comtat</a:t>
            </a:r>
            <a:r>
              <a:rPr lang="es-ES"/>
              <a:t> tenia un </a:t>
            </a:r>
            <a:r>
              <a:rPr lang="es-ES" err="1"/>
              <a:t>compte</a:t>
            </a:r>
            <a:r>
              <a:rPr lang="es-ES"/>
              <a:t> (noble </a:t>
            </a:r>
            <a:r>
              <a:rPr lang="es-ES" err="1"/>
              <a:t>seleccionat</a:t>
            </a:r>
            <a:r>
              <a:rPr lang="es-ES"/>
              <a:t> per </a:t>
            </a:r>
            <a:r>
              <a:rPr lang="es-ES" err="1"/>
              <a:t>ell</a:t>
            </a:r>
            <a:r>
              <a:rPr lang="es-ES"/>
              <a:t>) i </a:t>
            </a:r>
            <a:r>
              <a:rPr lang="es-ES" err="1"/>
              <a:t>manava</a:t>
            </a:r>
            <a:r>
              <a:rPr lang="es-ES"/>
              <a:t> en </a:t>
            </a:r>
            <a:r>
              <a:rPr lang="es-ES" err="1"/>
              <a:t>aqueix</a:t>
            </a:r>
            <a:r>
              <a:rPr lang="es-ES"/>
              <a:t> </a:t>
            </a:r>
            <a:r>
              <a:rPr lang="es-ES" err="1"/>
              <a:t>territori</a:t>
            </a:r>
            <a:r>
              <a:rPr lang="es-E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/>
              <a:t>Defensa</a:t>
            </a:r>
            <a:r>
              <a:rPr lang="es-ES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Al </a:t>
            </a:r>
            <a:r>
              <a:rPr lang="es-ES" err="1"/>
              <a:t>costat</a:t>
            </a:r>
            <a:r>
              <a:rPr lang="es-ES"/>
              <a:t> de les </a:t>
            </a:r>
            <a:r>
              <a:rPr lang="es-ES" err="1"/>
              <a:t>fronteres</a:t>
            </a:r>
            <a:r>
              <a:rPr lang="es-ES"/>
              <a:t> (per </a:t>
            </a:r>
            <a:r>
              <a:rPr lang="es-ES" err="1"/>
              <a:t>dins</a:t>
            </a:r>
            <a:r>
              <a:rPr lang="es-ES"/>
              <a:t>), es </a:t>
            </a:r>
            <a:r>
              <a:rPr lang="es-ES" err="1"/>
              <a:t>trobaven</a:t>
            </a:r>
            <a:r>
              <a:rPr lang="es-ES"/>
              <a:t> les marques.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Les marques eren </a:t>
            </a:r>
            <a:r>
              <a:rPr lang="es-ES" err="1"/>
              <a:t>dirigides</a:t>
            </a:r>
            <a:r>
              <a:rPr lang="es-ES"/>
              <a:t> </a:t>
            </a:r>
            <a:r>
              <a:rPr lang="es-ES" err="1"/>
              <a:t>pel</a:t>
            </a:r>
            <a:r>
              <a:rPr lang="es-ES"/>
              <a:t> marqués.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err="1"/>
              <a:t>Càrrecs</a:t>
            </a:r>
            <a:r>
              <a:rPr lang="es-ES" b="1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No se </a:t>
            </a:r>
            <a:r>
              <a:rPr lang="es-ES" err="1"/>
              <a:t>nombraven</a:t>
            </a:r>
            <a:r>
              <a:rPr lang="es-ES"/>
              <a:t> de forma hereditària o vitalicia, </a:t>
            </a:r>
            <a:r>
              <a:rPr lang="es-ES" err="1"/>
              <a:t>sinó</a:t>
            </a:r>
            <a:r>
              <a:rPr lang="es-ES"/>
              <a:t> que </a:t>
            </a:r>
            <a:r>
              <a:rPr lang="es-ES" err="1"/>
              <a:t>Carlemany</a:t>
            </a:r>
            <a:r>
              <a:rPr lang="es-ES"/>
              <a:t> </a:t>
            </a:r>
            <a:r>
              <a:rPr lang="es-ES" err="1"/>
              <a:t>els</a:t>
            </a:r>
            <a:r>
              <a:rPr lang="es-ES"/>
              <a:t> </a:t>
            </a:r>
            <a:r>
              <a:rPr lang="es-ES" err="1"/>
              <a:t>escogia</a:t>
            </a:r>
            <a:r>
              <a:rPr lang="es-E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err="1"/>
              <a:t>Govern</a:t>
            </a:r>
            <a:r>
              <a:rPr lang="es-ES" b="1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/>
              <a:t>El </a:t>
            </a:r>
            <a:r>
              <a:rPr lang="es-ES" err="1"/>
              <a:t>govern</a:t>
            </a:r>
            <a:r>
              <a:rPr lang="es-ES"/>
              <a:t> </a:t>
            </a:r>
            <a:r>
              <a:rPr lang="es-ES" err="1"/>
              <a:t>s’organitzava</a:t>
            </a:r>
            <a:r>
              <a:rPr lang="es-ES"/>
              <a:t> en una reunió </a:t>
            </a:r>
            <a:r>
              <a:rPr lang="es-ES" err="1"/>
              <a:t>amb</a:t>
            </a:r>
            <a:r>
              <a:rPr lang="es-ES"/>
              <a:t>  </a:t>
            </a:r>
            <a:r>
              <a:rPr lang="es-ES" err="1"/>
              <a:t>marquesos</a:t>
            </a:r>
            <a:r>
              <a:rPr lang="es-ES"/>
              <a:t>   a la </a:t>
            </a:r>
            <a:r>
              <a:rPr lang="es-ES" err="1"/>
              <a:t>Cort</a:t>
            </a:r>
            <a:r>
              <a:rPr lang="es-ES"/>
              <a:t>, una vegada a </a:t>
            </a:r>
            <a:r>
              <a:rPr lang="es-ES" err="1"/>
              <a:t>l’any</a:t>
            </a:r>
            <a:r>
              <a:rPr lang="es-ES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425378-8B7E-4AE3-8AE1-4E1E7BE0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599" y="5736864"/>
            <a:ext cx="887106" cy="2442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7FCC75-2FB1-4DE9-8F69-E03F8311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67" y="6133231"/>
            <a:ext cx="895674" cy="244275"/>
          </a:xfrm>
          <a:prstGeom prst="rect">
            <a:avLst/>
          </a:prstGeom>
        </p:spPr>
      </p:pic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044EEC23-F0CD-4131-805C-D2EDBE7B25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47325" y="5876447"/>
            <a:ext cx="231948" cy="134599"/>
          </a:xfrm>
          <a:prstGeom prst="bentConnector3">
            <a:avLst>
              <a:gd name="adj1" fmla="val 10030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57DA0C25-0BF6-4A13-801E-FC6DF5D1E9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40950" y="6114767"/>
            <a:ext cx="219637" cy="109539"/>
          </a:xfrm>
          <a:prstGeom prst="bentConnector3">
            <a:avLst>
              <a:gd name="adj1" fmla="val 10095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5E76D40-B2A6-4277-AAD0-C261AD49FC99}"/>
              </a:ext>
            </a:extLst>
          </p:cNvPr>
          <p:cNvCxnSpPr>
            <a:cxnSpLocks/>
          </p:cNvCxnSpPr>
          <p:nvPr/>
        </p:nvCxnSpPr>
        <p:spPr>
          <a:xfrm>
            <a:off x="6096000" y="6059720"/>
            <a:ext cx="143167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7891235-762C-4F33-8A67-1B448068BC64}"/>
              </a:ext>
            </a:extLst>
          </p:cNvPr>
          <p:cNvCxnSpPr/>
          <p:nvPr/>
        </p:nvCxnSpPr>
        <p:spPr>
          <a:xfrm>
            <a:off x="5469377" y="3396983"/>
            <a:ext cx="1431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F1061A7-2541-4938-BA20-F4C00E582209}"/>
              </a:ext>
            </a:extLst>
          </p:cNvPr>
          <p:cNvCxnSpPr/>
          <p:nvPr/>
        </p:nvCxnSpPr>
        <p:spPr>
          <a:xfrm>
            <a:off x="5479774" y="4861516"/>
            <a:ext cx="1431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187513D4-167C-43FE-AC91-3768D1414982}"/>
              </a:ext>
            </a:extLst>
          </p:cNvPr>
          <p:cNvSpPr/>
          <p:nvPr/>
        </p:nvSpPr>
        <p:spPr>
          <a:xfrm>
            <a:off x="1873310" y="346709"/>
            <a:ext cx="823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Carolingi</a:t>
            </a:r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(4/5)</a:t>
            </a:r>
            <a:endParaRPr lang="es-E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5CF336-AA9E-4C6F-909E-BCBA4B25BE04}"/>
              </a:ext>
            </a:extLst>
          </p:cNvPr>
          <p:cNvSpPr txBox="1"/>
          <p:nvPr/>
        </p:nvSpPr>
        <p:spPr>
          <a:xfrm>
            <a:off x="512766" y="1270039"/>
            <a:ext cx="1054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On s’escrivien les lleis?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b="1"/>
              <a:t>Capitulars</a:t>
            </a:r>
            <a:r>
              <a:rPr lang="es-ES"/>
              <a:t>: lleis aprovades que s’escrivien i es conservaven.</a:t>
            </a:r>
            <a:endParaRPr lang="es-ES" b="1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65182-8BD2-453E-A253-3A31969077EC}"/>
              </a:ext>
            </a:extLst>
          </p:cNvPr>
          <p:cNvSpPr txBox="1"/>
          <p:nvPr/>
        </p:nvSpPr>
        <p:spPr>
          <a:xfrm>
            <a:off x="3622115" y="1916370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UN SISTEMA DE FIDELITATS PERSONALS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73D239-0B4E-4D97-AB3C-90B4ADBE86D7}"/>
              </a:ext>
            </a:extLst>
          </p:cNvPr>
          <p:cNvSpPr txBox="1"/>
          <p:nvPr/>
        </p:nvSpPr>
        <p:spPr>
          <a:xfrm>
            <a:off x="4558748" y="237803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Carlemany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44A48E-7092-49A6-AA45-A0ADA3698085}"/>
              </a:ext>
            </a:extLst>
          </p:cNvPr>
          <p:cNvSpPr/>
          <p:nvPr/>
        </p:nvSpPr>
        <p:spPr>
          <a:xfrm>
            <a:off x="4518991" y="2378035"/>
            <a:ext cx="1974574" cy="55399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3A7C29-9DC9-4D99-8D5B-13B569AB4C4B}"/>
              </a:ext>
            </a:extLst>
          </p:cNvPr>
          <p:cNvSpPr txBox="1"/>
          <p:nvPr/>
        </p:nvSpPr>
        <p:spPr>
          <a:xfrm>
            <a:off x="4860076" y="3925967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Nobles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B0B0A3-375D-4DDA-B594-94EB0BD5A7D6}"/>
              </a:ext>
            </a:extLst>
          </p:cNvPr>
          <p:cNvSpPr/>
          <p:nvPr/>
        </p:nvSpPr>
        <p:spPr>
          <a:xfrm>
            <a:off x="4492487" y="3879801"/>
            <a:ext cx="1974574" cy="55399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56DFFC7-76B5-421A-A3AB-4BB5EF7C1E6E}"/>
              </a:ext>
            </a:extLst>
          </p:cNvPr>
          <p:cNvSpPr txBox="1"/>
          <p:nvPr/>
        </p:nvSpPr>
        <p:spPr>
          <a:xfrm>
            <a:off x="4800742" y="5381567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Vassalls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F7F6DD3-FEA1-4909-B477-43DAA137C765}"/>
              </a:ext>
            </a:extLst>
          </p:cNvPr>
          <p:cNvSpPr/>
          <p:nvPr/>
        </p:nvSpPr>
        <p:spPr>
          <a:xfrm>
            <a:off x="4492487" y="5335400"/>
            <a:ext cx="1974574" cy="55399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FCA47DB-1882-4728-98AC-F26E39DB238F}"/>
              </a:ext>
            </a:extLst>
          </p:cNvPr>
          <p:cNvCxnSpPr>
            <a:cxnSpLocks/>
          </p:cNvCxnSpPr>
          <p:nvPr/>
        </p:nvCxnSpPr>
        <p:spPr>
          <a:xfrm>
            <a:off x="5469377" y="2932033"/>
            <a:ext cx="0" cy="947768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BE6765B-F394-4847-9CD5-0C4382E49AF3}"/>
              </a:ext>
            </a:extLst>
          </p:cNvPr>
          <p:cNvCxnSpPr>
            <a:cxnSpLocks/>
          </p:cNvCxnSpPr>
          <p:nvPr/>
        </p:nvCxnSpPr>
        <p:spPr>
          <a:xfrm>
            <a:off x="5479774" y="4387632"/>
            <a:ext cx="0" cy="947768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3937D0-A4CA-4561-BE95-3D0C88F19FAE}"/>
              </a:ext>
            </a:extLst>
          </p:cNvPr>
          <p:cNvSpPr txBox="1"/>
          <p:nvPr/>
        </p:nvSpPr>
        <p:spPr>
          <a:xfrm>
            <a:off x="5565534" y="313661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/>
              <a:t>Jurament </a:t>
            </a:r>
          </a:p>
          <a:p>
            <a:r>
              <a:rPr lang="es-ES" sz="1600"/>
              <a:t>fidelitat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5466E36-CB18-4C9A-B489-74C71860BA9F}"/>
              </a:ext>
            </a:extLst>
          </p:cNvPr>
          <p:cNvSpPr txBox="1"/>
          <p:nvPr/>
        </p:nvSpPr>
        <p:spPr>
          <a:xfrm>
            <a:off x="5612528" y="4585812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/>
              <a:t>Jurament </a:t>
            </a:r>
          </a:p>
          <a:p>
            <a:r>
              <a:rPr lang="es-ES" sz="1600"/>
              <a:t>fidelitat</a:t>
            </a:r>
          </a:p>
        </p:txBody>
      </p: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0C5088D2-6293-4ACC-9EA8-154798FAECEF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V="1">
            <a:off x="4492487" y="2655034"/>
            <a:ext cx="26504" cy="1501766"/>
          </a:xfrm>
          <a:prstGeom prst="curvedConnector3">
            <a:avLst>
              <a:gd name="adj1" fmla="val 96251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67638FC8-35B7-432C-88D5-B2AEFBAF01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65982" y="4295946"/>
            <a:ext cx="26504" cy="1501766"/>
          </a:xfrm>
          <a:prstGeom prst="curvedConnector3">
            <a:avLst>
              <a:gd name="adj1" fmla="val 96251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: curvado 26">
            <a:extLst>
              <a:ext uri="{FF2B5EF4-FFF2-40B4-BE49-F238E27FC236}">
                <a16:creationId xmlns:a16="http://schemas.microsoft.com/office/drawing/2014/main" id="{06003B18-118C-4800-A407-A24BE4B0515B}"/>
              </a:ext>
            </a:extLst>
          </p:cNvPr>
          <p:cNvCxnSpPr>
            <a:cxnSpLocks/>
            <a:stCxn id="9" idx="3"/>
            <a:endCxn id="7" idx="3"/>
          </p:cNvCxnSpPr>
          <p:nvPr/>
        </p:nvCxnSpPr>
        <p:spPr>
          <a:xfrm flipV="1">
            <a:off x="6467061" y="2655034"/>
            <a:ext cx="26504" cy="1501766"/>
          </a:xfrm>
          <a:prstGeom prst="curvedConnector3">
            <a:avLst>
              <a:gd name="adj1" fmla="val 96251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D48B3273-50A3-4E8A-B412-FFD71C87A2B3}"/>
              </a:ext>
            </a:extLst>
          </p:cNvPr>
          <p:cNvCxnSpPr>
            <a:cxnSpLocks/>
          </p:cNvCxnSpPr>
          <p:nvPr/>
        </p:nvCxnSpPr>
        <p:spPr>
          <a:xfrm flipV="1">
            <a:off x="6453810" y="4202967"/>
            <a:ext cx="26504" cy="1501766"/>
          </a:xfrm>
          <a:prstGeom prst="curvedConnector3">
            <a:avLst>
              <a:gd name="adj1" fmla="val 96251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FCACD9-42A4-4395-A473-869BD7EE2073}"/>
              </a:ext>
            </a:extLst>
          </p:cNvPr>
          <p:cNvSpPr txBox="1"/>
          <p:nvPr/>
        </p:nvSpPr>
        <p:spPr>
          <a:xfrm>
            <a:off x="6550089" y="3955808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(Comtes/marquessos)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CF6F20A-7BE9-42E2-8A12-6169F74C6131}"/>
              </a:ext>
            </a:extLst>
          </p:cNvPr>
          <p:cNvSpPr txBox="1"/>
          <p:nvPr/>
        </p:nvSpPr>
        <p:spPr>
          <a:xfrm>
            <a:off x="6740025" y="2709312"/>
            <a:ext cx="4472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Ajuda militar.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Llealtat.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“Impostos” (part del que reben dels</a:t>
            </a:r>
          </a:p>
          <a:p>
            <a:r>
              <a:rPr lang="es-ES"/>
              <a:t>que vivien al territori).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A015FC2-0F00-4F6A-A4A3-CD4CF1D4DBD6}"/>
              </a:ext>
            </a:extLst>
          </p:cNvPr>
          <p:cNvSpPr txBox="1"/>
          <p:nvPr/>
        </p:nvSpPr>
        <p:spPr>
          <a:xfrm>
            <a:off x="6740083" y="4594466"/>
            <a:ext cx="4155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Ajuda militar (s’ofreien).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“Impostos” (paguen amb collites</a:t>
            </a:r>
          </a:p>
          <a:p>
            <a:r>
              <a:rPr lang="es-ES"/>
              <a:t>i objectes).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E907F70-CA30-4B4A-BBE5-BEE967CB89EB}"/>
              </a:ext>
            </a:extLst>
          </p:cNvPr>
          <p:cNvSpPr txBox="1"/>
          <p:nvPr/>
        </p:nvSpPr>
        <p:spPr>
          <a:xfrm>
            <a:off x="1552758" y="2967658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Terres.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Dret de governar-les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C170E5B-051B-4ABF-8B21-4E607710A13E}"/>
              </a:ext>
            </a:extLst>
          </p:cNvPr>
          <p:cNvSpPr txBox="1"/>
          <p:nvPr/>
        </p:nvSpPr>
        <p:spPr>
          <a:xfrm>
            <a:off x="1230786" y="4735236"/>
            <a:ext cx="304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Dret de treballar terres.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Protecció.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9F48F04-134B-4EA1-AAE0-E6EC1951D9C9}"/>
              </a:ext>
            </a:extLst>
          </p:cNvPr>
          <p:cNvSpPr txBox="1"/>
          <p:nvPr/>
        </p:nvSpPr>
        <p:spPr>
          <a:xfrm>
            <a:off x="626863" y="3830489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Missi dominici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BD31ED2-4E04-45E0-AD09-0536D10FCF92}"/>
              </a:ext>
            </a:extLst>
          </p:cNvPr>
          <p:cNvSpPr/>
          <p:nvPr/>
        </p:nvSpPr>
        <p:spPr>
          <a:xfrm>
            <a:off x="556589" y="3771708"/>
            <a:ext cx="2444855" cy="55399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D106885B-94A7-4DB2-BDB2-FFA470A49841}"/>
              </a:ext>
            </a:extLst>
          </p:cNvPr>
          <p:cNvCxnSpPr>
            <a:stCxn id="38" idx="3"/>
            <a:endCxn id="9" idx="1"/>
          </p:cNvCxnSpPr>
          <p:nvPr/>
        </p:nvCxnSpPr>
        <p:spPr>
          <a:xfrm>
            <a:off x="3001444" y="4048707"/>
            <a:ext cx="1491043" cy="10809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AFF3CFC-D9AF-4BB7-AC41-69C30220D19A}"/>
              </a:ext>
            </a:extLst>
          </p:cNvPr>
          <p:cNvSpPr txBox="1"/>
          <p:nvPr/>
        </p:nvSpPr>
        <p:spPr>
          <a:xfrm rot="216578">
            <a:off x="3237851" y="373945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Vigilant</a:t>
            </a:r>
          </a:p>
        </p:txBody>
      </p: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3B287D51-F3D3-4335-88EF-C60D16E000A9}"/>
              </a:ext>
            </a:extLst>
          </p:cNvPr>
          <p:cNvCxnSpPr>
            <a:stCxn id="7" idx="1"/>
          </p:cNvCxnSpPr>
          <p:nvPr/>
        </p:nvCxnSpPr>
        <p:spPr>
          <a:xfrm rot="10800000" flipV="1">
            <a:off x="1230787" y="2655033"/>
            <a:ext cx="3288205" cy="958955"/>
          </a:xfrm>
          <a:prstGeom prst="bentConnector3">
            <a:avLst>
              <a:gd name="adj1" fmla="val 99824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68D29D8-27B5-44E5-8657-A73260E82FAE}"/>
              </a:ext>
            </a:extLst>
          </p:cNvPr>
          <p:cNvSpPr txBox="1"/>
          <p:nvPr/>
        </p:nvSpPr>
        <p:spPr>
          <a:xfrm>
            <a:off x="2395677" y="230910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Diners</a:t>
            </a:r>
          </a:p>
        </p:txBody>
      </p:sp>
    </p:spTree>
    <p:extLst>
      <p:ext uri="{BB962C8B-B14F-4D97-AF65-F5344CB8AC3E}">
        <p14:creationId xmlns:p14="http://schemas.microsoft.com/office/powerpoint/2010/main" val="383217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5CA4835-363D-4ADF-B065-829F1557CC66}"/>
              </a:ext>
            </a:extLst>
          </p:cNvPr>
          <p:cNvSpPr/>
          <p:nvPr/>
        </p:nvSpPr>
        <p:spPr>
          <a:xfrm>
            <a:off x="1873310" y="346709"/>
            <a:ext cx="823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Carolingi</a:t>
            </a:r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(5/5)</a:t>
            </a:r>
            <a:endParaRPr lang="es-E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F217F8-E3E2-4A05-9624-AFB426DB798B}"/>
              </a:ext>
            </a:extLst>
          </p:cNvPr>
          <p:cNvSpPr txBox="1"/>
          <p:nvPr/>
        </p:nvSpPr>
        <p:spPr>
          <a:xfrm>
            <a:off x="715617" y="1696005"/>
            <a:ext cx="10548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/>
              <a:t>Carlemany</a:t>
            </a:r>
            <a:r>
              <a:rPr lang="es-ES"/>
              <a:t> va morir </a:t>
            </a:r>
            <a:r>
              <a:rPr lang="es-ES">
                <a:sym typeface="Wingdings" panose="05000000000000000000" pitchFamily="2" charset="2"/>
              </a:rPr>
              <a:t> corona va passar al seu fill </a:t>
            </a:r>
            <a:r>
              <a:rPr lang="es-ES" b="1">
                <a:sym typeface="Wingdings" panose="05000000000000000000" pitchFamily="2" charset="2"/>
              </a:rPr>
              <a:t>Lluís el Piadós </a:t>
            </a:r>
            <a:r>
              <a:rPr lang="es-ES">
                <a:sym typeface="Wingdings" panose="05000000000000000000" pitchFamily="2" charset="2"/>
              </a:rPr>
              <a:t>(814-840).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/>
              <a:t>Lluís el Piadós</a:t>
            </a:r>
            <a:r>
              <a:rPr lang="es-ES"/>
              <a:t> va morir </a:t>
            </a:r>
            <a:r>
              <a:rPr lang="es-ES">
                <a:sym typeface="Wingdings" panose="05000000000000000000" pitchFamily="2" charset="2"/>
              </a:rPr>
              <a:t> corona es va repartir en els seus 3 fills: Lotari, Lluís i Carles.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Com </a:t>
            </a:r>
            <a:r>
              <a:rPr lang="es-ES" b="1">
                <a:sym typeface="Wingdings" panose="05000000000000000000" pitchFamily="2" charset="2"/>
              </a:rPr>
              <a:t>Lotari</a:t>
            </a:r>
            <a:r>
              <a:rPr lang="es-ES">
                <a:sym typeface="Wingdings" panose="05000000000000000000" pitchFamily="2" charset="2"/>
              </a:rPr>
              <a:t> era el major, va rebre el títol d’emperador i va intentar imposar la seua autoritat.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ym typeface="Wingdings" panose="05000000000000000000" pitchFamily="2" charset="2"/>
              </a:rPr>
              <a:t>Lluís </a:t>
            </a:r>
            <a:r>
              <a:rPr lang="es-ES">
                <a:sym typeface="Wingdings" panose="05000000000000000000" pitchFamily="2" charset="2"/>
              </a:rPr>
              <a:t>i </a:t>
            </a:r>
            <a:r>
              <a:rPr lang="es-ES" b="1">
                <a:sym typeface="Wingdings" panose="05000000000000000000" pitchFamily="2" charset="2"/>
              </a:rPr>
              <a:t>Carles</a:t>
            </a:r>
            <a:r>
              <a:rPr lang="es-ES">
                <a:sym typeface="Wingdings" panose="05000000000000000000" pitchFamily="2" charset="2"/>
              </a:rPr>
              <a:t> es van rebel·lar contra el seu germà i el van obligar a firmar el </a:t>
            </a:r>
            <a:r>
              <a:rPr lang="es-ES" b="1">
                <a:sym typeface="Wingdings" panose="05000000000000000000" pitchFamily="2" charset="2"/>
              </a:rPr>
              <a:t>Tractat de Verdun</a:t>
            </a:r>
            <a:r>
              <a:rPr lang="es-ES">
                <a:sym typeface="Wingdings" panose="05000000000000000000" pitchFamily="2" charset="2"/>
              </a:rPr>
              <a:t> (843).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Es va dividir en tres regnes distints, i com ja no era fort perquè eren tres xicotets exèrcits, les invasions dels musulmans, etc donaven inseguretat a la població.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L’ajuda militar se la donaven els nobles a l’emperador amb el jurament de fidelitat, però en els regnes ara pràcticament els emperadors dependien dels nobles, i per tant el poder dels monarques es va afeblir molt. A Europa començava el </a:t>
            </a:r>
            <a:r>
              <a:rPr lang="es-ES" b="1">
                <a:sym typeface="Wingdings" panose="05000000000000000000" pitchFamily="2" charset="2"/>
              </a:rPr>
              <a:t>feudalisme</a:t>
            </a:r>
            <a:r>
              <a:rPr lang="es-ES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57E570-B93C-4BE2-A4CC-13DE2889D851}"/>
              </a:ext>
            </a:extLst>
          </p:cNvPr>
          <p:cNvSpPr txBox="1"/>
          <p:nvPr/>
        </p:nvSpPr>
        <p:spPr>
          <a:xfrm>
            <a:off x="3647515" y="1326673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CAP A L’EUROPA FEUDAL</a:t>
            </a:r>
          </a:p>
        </p:txBody>
      </p:sp>
    </p:spTree>
    <p:extLst>
      <p:ext uri="{BB962C8B-B14F-4D97-AF65-F5344CB8AC3E}">
        <p14:creationId xmlns:p14="http://schemas.microsoft.com/office/powerpoint/2010/main" val="276336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DF49482-A654-402C-A5E4-73A503B77BD0}"/>
              </a:ext>
            </a:extLst>
          </p:cNvPr>
          <p:cNvSpPr/>
          <p:nvPr/>
        </p:nvSpPr>
        <p:spPr>
          <a:xfrm>
            <a:off x="2419938" y="346709"/>
            <a:ext cx="714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Bizantí (1/3)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D08D-041F-4318-A376-010256B679E3}"/>
              </a:ext>
            </a:extLst>
          </p:cNvPr>
          <p:cNvSpPr txBox="1"/>
          <p:nvPr/>
        </p:nvSpPr>
        <p:spPr>
          <a:xfrm>
            <a:off x="4130115" y="1270039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L’ÈPOCA DE JUSTINIÀ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43AF44-8B5E-473A-93ED-830D7CC9FE20}"/>
              </a:ext>
            </a:extLst>
          </p:cNvPr>
          <p:cNvSpPr txBox="1"/>
          <p:nvPr/>
        </p:nvSpPr>
        <p:spPr>
          <a:xfrm>
            <a:off x="715617" y="1696005"/>
            <a:ext cx="10548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La millor época de l’imperi va ser quan Justinià reinava (527-565), que es va proposar restaurar l’imperi Romà.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Va conquistar algunes províncies occidentals perdudes (la península Itàlica, sud d’Hispània, nord d’Àfica...).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Se va encargar del poder </a:t>
            </a:r>
            <a:r>
              <a:rPr lang="es-ES" b="1">
                <a:sym typeface="Wingdings" panose="05000000000000000000" pitchFamily="2" charset="2"/>
              </a:rPr>
              <a:t>polític</a:t>
            </a:r>
            <a:r>
              <a:rPr lang="es-ES">
                <a:sym typeface="Wingdings" panose="05000000000000000000" pitchFamily="2" charset="2"/>
              </a:rPr>
              <a:t>, </a:t>
            </a:r>
            <a:r>
              <a:rPr lang="es-ES" b="1">
                <a:sym typeface="Wingdings" panose="05000000000000000000" pitchFamily="2" charset="2"/>
              </a:rPr>
              <a:t>militar</a:t>
            </a:r>
            <a:r>
              <a:rPr lang="es-ES">
                <a:sym typeface="Wingdings" panose="05000000000000000000" pitchFamily="2" charset="2"/>
              </a:rPr>
              <a:t> i </a:t>
            </a:r>
            <a:r>
              <a:rPr lang="es-ES" b="1">
                <a:sym typeface="Wingdings" panose="05000000000000000000" pitchFamily="2" charset="2"/>
              </a:rPr>
              <a:t>religiós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Va recopilar les lleis romanes en 12 llibres que van construir el </a:t>
            </a:r>
            <a:r>
              <a:rPr lang="es-ES" b="1">
                <a:sym typeface="Wingdings" panose="05000000000000000000" pitchFamily="2" charset="2"/>
              </a:rPr>
              <a:t>Codi de Justinià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La riquesa de l’imperi va ser principalment gràcies a una </a:t>
            </a:r>
            <a:r>
              <a:rPr lang="es-ES" b="1">
                <a:sym typeface="Wingdings" panose="05000000000000000000" pitchFamily="2" charset="2"/>
              </a:rPr>
              <a:t>agricultura florent</a:t>
            </a:r>
            <a:r>
              <a:rPr lang="es-ES">
                <a:sym typeface="Wingdings" panose="05000000000000000000" pitchFamily="2" charset="2"/>
              </a:rPr>
              <a:t> i el </a:t>
            </a:r>
            <a:r>
              <a:rPr lang="es-ES" b="1">
                <a:sym typeface="Wingdings" panose="05000000000000000000" pitchFamily="2" charset="2"/>
              </a:rPr>
              <a:t>comerç Mediterrani</a:t>
            </a:r>
            <a:r>
              <a:rPr lang="es-ES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980969-0327-49C1-8309-4484697D733E}"/>
              </a:ext>
            </a:extLst>
          </p:cNvPr>
          <p:cNvSpPr txBox="1"/>
          <p:nvPr/>
        </p:nvSpPr>
        <p:spPr>
          <a:xfrm>
            <a:off x="3418915" y="4004329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SEGONA EDAT D’OR I EL CISMA D’ORIENT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232726-C33C-4748-94A7-F681BC88E6FB}"/>
              </a:ext>
            </a:extLst>
          </p:cNvPr>
          <p:cNvSpPr txBox="1"/>
          <p:nvPr/>
        </p:nvSpPr>
        <p:spPr>
          <a:xfrm>
            <a:off x="715617" y="4721324"/>
            <a:ext cx="10548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Entre els segle VII i VIII, Bizanci va perdre gran quantitat de les conquistes, quedant-se amb la zona </a:t>
            </a:r>
            <a:r>
              <a:rPr lang="es-ES" b="1">
                <a:sym typeface="Wingdings" panose="05000000000000000000" pitchFamily="2" charset="2"/>
              </a:rPr>
              <a:t>oriental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Es va </a:t>
            </a:r>
            <a:r>
              <a:rPr lang="es-ES" b="1">
                <a:sym typeface="Wingdings" panose="05000000000000000000" pitchFamily="2" charset="2"/>
              </a:rPr>
              <a:t>hel·lenitzar</a:t>
            </a:r>
            <a:r>
              <a:rPr lang="es-ES">
                <a:sym typeface="Wingdings" panose="05000000000000000000" pitchFamily="2" charset="2"/>
              </a:rPr>
              <a:t> i la llegua oficial va ser el </a:t>
            </a:r>
            <a:r>
              <a:rPr lang="es-ES" b="1">
                <a:sym typeface="Wingdings" panose="05000000000000000000" pitchFamily="2" charset="2"/>
              </a:rPr>
              <a:t>grec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>
              <a:sym typeface="Wingdings" panose="05000000000000000000" pitchFamily="2" charset="2"/>
            </a:endParaRPr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3663A21B-F0D1-4E4F-8A33-3CA78985174E}"/>
              </a:ext>
            </a:extLst>
          </p:cNvPr>
          <p:cNvSpPr/>
          <p:nvPr/>
        </p:nvSpPr>
        <p:spPr>
          <a:xfrm>
            <a:off x="715617" y="4700330"/>
            <a:ext cx="122583" cy="923330"/>
          </a:xfrm>
          <a:prstGeom prst="leftBracke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94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29B1C29-5F5E-4848-B590-B82E6EC401B0}"/>
              </a:ext>
            </a:extLst>
          </p:cNvPr>
          <p:cNvSpPr/>
          <p:nvPr/>
        </p:nvSpPr>
        <p:spPr>
          <a:xfrm>
            <a:off x="2419938" y="346709"/>
            <a:ext cx="714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Bizantí (2/3)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50FC8A-0615-4C60-9B89-D49A55C2B591}"/>
              </a:ext>
            </a:extLst>
          </p:cNvPr>
          <p:cNvSpPr/>
          <p:nvPr/>
        </p:nvSpPr>
        <p:spPr>
          <a:xfrm>
            <a:off x="711200" y="1495336"/>
            <a:ext cx="9817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Entre els segles IX i X, van aconseguir reconquistar les terres perdudes i de nou hi havia una bona economia, siguent així la </a:t>
            </a:r>
            <a:r>
              <a:rPr lang="es-ES" b="1">
                <a:sym typeface="Wingdings" panose="05000000000000000000" pitchFamily="2" charset="2"/>
              </a:rPr>
              <a:t>Segona Edat d’Or de Bizanci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L’emperador tenia un </a:t>
            </a:r>
            <a:r>
              <a:rPr lang="es-ES" b="1">
                <a:sym typeface="Wingdings" panose="05000000000000000000" pitchFamily="2" charset="2"/>
              </a:rPr>
              <a:t>poder absolut</a:t>
            </a:r>
            <a:r>
              <a:rPr lang="es-ES">
                <a:sym typeface="Wingdings" panose="05000000000000000000" pitchFamily="2" charset="2"/>
              </a:rPr>
              <a:t> i era la màxima autoritat.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Les diferències entre l’Església d’Orient i la d’Occident eren cada vegada més grans. La d’Orient era influida pels pobles dels voltants, i encara que continuaven creent en Deu, n’hi havien diferències: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>
                <a:sym typeface="Wingdings" panose="05000000000000000000" pitchFamily="2" charset="2"/>
              </a:rPr>
              <a:t>Ceremònies religioses diferents.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>
                <a:sym typeface="Wingdings" panose="05000000000000000000" pitchFamily="2" charset="2"/>
              </a:rPr>
              <a:t>Sacerdots podien casar-se.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>
                <a:sym typeface="Wingdings" panose="05000000000000000000" pitchFamily="2" charset="2"/>
              </a:rPr>
              <a:t>Papa de Roma no tenia autoritat sobre l’Església Bizantina.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El 1054 es dividiren oficialment l’Església Catòlica (Occident) i l’Esgésia Ortodoxa (Orient).</a:t>
            </a:r>
          </a:p>
        </p:txBody>
      </p:sp>
      <p:sp>
        <p:nvSpPr>
          <p:cNvPr id="6" name="Abrir corchete 5">
            <a:extLst>
              <a:ext uri="{FF2B5EF4-FFF2-40B4-BE49-F238E27FC236}">
                <a16:creationId xmlns:a16="http://schemas.microsoft.com/office/drawing/2014/main" id="{C0D035FB-01E3-4C52-8E26-734A96BAB9C0}"/>
              </a:ext>
            </a:extLst>
          </p:cNvPr>
          <p:cNvSpPr/>
          <p:nvPr/>
        </p:nvSpPr>
        <p:spPr>
          <a:xfrm>
            <a:off x="711200" y="1495336"/>
            <a:ext cx="122583" cy="923330"/>
          </a:xfrm>
          <a:prstGeom prst="leftBracke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306A9B36-4D07-4784-ACD1-5DD7645BDB92}"/>
              </a:ext>
            </a:extLst>
          </p:cNvPr>
          <p:cNvSpPr/>
          <p:nvPr/>
        </p:nvSpPr>
        <p:spPr>
          <a:xfrm>
            <a:off x="711200" y="2562136"/>
            <a:ext cx="122583" cy="2349520"/>
          </a:xfrm>
          <a:prstGeom prst="leftBracke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DE4CEA-0D44-4B0C-B354-B12BB7D4DD12}"/>
              </a:ext>
            </a:extLst>
          </p:cNvPr>
          <p:cNvSpPr txBox="1"/>
          <p:nvPr/>
        </p:nvSpPr>
        <p:spPr>
          <a:xfrm>
            <a:off x="4145711" y="4767621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EL DECLIVI DE BIZANCI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51F2DA-1EB3-4377-8A8A-4D732D016EAA}"/>
              </a:ext>
            </a:extLst>
          </p:cNvPr>
          <p:cNvSpPr txBox="1"/>
          <p:nvPr/>
        </p:nvSpPr>
        <p:spPr>
          <a:xfrm>
            <a:off x="715621" y="5055126"/>
            <a:ext cx="1054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ym typeface="Wingdings" panose="05000000000000000000" pitchFamily="2" charset="2"/>
              </a:rPr>
              <a:t>A partir del segle XI, la prosperitat de Bizanci va començar a decaure i l’Imperi es va descompondre lentament pels atacs dels </a:t>
            </a:r>
            <a:r>
              <a:rPr lang="es-ES" b="1">
                <a:sym typeface="Wingdings" panose="05000000000000000000" pitchFamily="2" charset="2"/>
              </a:rPr>
              <a:t>exèrcits turcs</a:t>
            </a:r>
            <a:r>
              <a:rPr lang="es-ES">
                <a:sym typeface="Wingdings" panose="05000000000000000000" pitchFamily="2" charset="2"/>
              </a:rPr>
              <a:t>. Constantinoble, la capital, va ser conquistada l’any 1453 i l’imperi Bizantí va desaparéixer.</a:t>
            </a:r>
          </a:p>
        </p:txBody>
      </p:sp>
    </p:spTree>
    <p:extLst>
      <p:ext uri="{BB962C8B-B14F-4D97-AF65-F5344CB8AC3E}">
        <p14:creationId xmlns:p14="http://schemas.microsoft.com/office/powerpoint/2010/main" val="138700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stantinopla - Wikipedia, la enciclopedia libre">
            <a:extLst>
              <a:ext uri="{FF2B5EF4-FFF2-40B4-BE49-F238E27FC236}">
                <a16:creationId xmlns:a16="http://schemas.microsoft.com/office/drawing/2014/main" id="{E53F4DF5-D1A6-47F8-9495-71B36AEE4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1926"/>
          <a:stretch/>
        </p:blipFill>
        <p:spPr bwMode="auto">
          <a:xfrm>
            <a:off x="419100" y="808374"/>
            <a:ext cx="8038096" cy="38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BA38AA7-5F92-43AE-AD3C-F5EB40319734}"/>
              </a:ext>
            </a:extLst>
          </p:cNvPr>
          <p:cNvSpPr/>
          <p:nvPr/>
        </p:nvSpPr>
        <p:spPr>
          <a:xfrm>
            <a:off x="2419938" y="346709"/>
            <a:ext cx="714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r>
              <a:rPr lang="es-ES" sz="5400" b="1" cap="none" spc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.Imperi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Bizantí (3/3)</a:t>
            </a:r>
          </a:p>
        </p:txBody>
      </p:sp>
      <p:pic>
        <p:nvPicPr>
          <p:cNvPr id="4100" name="Picture 4" descr="Romanizacion: ☼ Constantinopla: ''Basileuousa Polis''">
            <a:extLst>
              <a:ext uri="{FF2B5EF4-FFF2-40B4-BE49-F238E27FC236}">
                <a16:creationId xmlns:a16="http://schemas.microsoft.com/office/drawing/2014/main" id="{FA4B8079-F214-448E-8B03-FF2D9ADF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" y="3429001"/>
            <a:ext cx="4578852" cy="30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64A852-56FE-4459-B798-28D515F221C9}"/>
              </a:ext>
            </a:extLst>
          </p:cNvPr>
          <p:cNvSpPr txBox="1"/>
          <p:nvPr/>
        </p:nvSpPr>
        <p:spPr>
          <a:xfrm>
            <a:off x="419100" y="537468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muralla de </a:t>
            </a:r>
          </a:p>
          <a:p>
            <a:r>
              <a:rPr lang="es-ES" b="1"/>
              <a:t>Teodosi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9F5755-B6A4-45DA-9B4B-6C1B26A78C68}"/>
              </a:ext>
            </a:extLst>
          </p:cNvPr>
          <p:cNvSpPr txBox="1"/>
          <p:nvPr/>
        </p:nvSpPr>
        <p:spPr>
          <a:xfrm>
            <a:off x="1419519" y="1138293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muralla de </a:t>
            </a:r>
          </a:p>
          <a:p>
            <a:r>
              <a:rPr lang="es-ES" b="1"/>
              <a:t>Constantí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A226F0-AADE-407F-B4C8-D69205711103}"/>
              </a:ext>
            </a:extLst>
          </p:cNvPr>
          <p:cNvSpPr txBox="1"/>
          <p:nvPr/>
        </p:nvSpPr>
        <p:spPr>
          <a:xfrm>
            <a:off x="949296" y="263574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port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AD1BDE-48DD-41D0-A10E-3B12ED657F27}"/>
              </a:ext>
            </a:extLst>
          </p:cNvPr>
          <p:cNvSpPr txBox="1"/>
          <p:nvPr/>
        </p:nvSpPr>
        <p:spPr>
          <a:xfrm>
            <a:off x="2875367" y="2358746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fòrum de</a:t>
            </a:r>
          </a:p>
          <a:p>
            <a:r>
              <a:rPr lang="es-ES" b="1"/>
              <a:t>Teodosi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DE0DDD-0109-4DF0-B9AF-50B6F3821BC3}"/>
              </a:ext>
            </a:extLst>
          </p:cNvPr>
          <p:cNvSpPr txBox="1"/>
          <p:nvPr/>
        </p:nvSpPr>
        <p:spPr>
          <a:xfrm>
            <a:off x="3455013" y="2868910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fòrum de</a:t>
            </a:r>
          </a:p>
          <a:p>
            <a:r>
              <a:rPr lang="es-ES" b="1"/>
              <a:t>Constantí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280747C-21CE-4BCF-9F07-509ACB5CB953}"/>
              </a:ext>
            </a:extLst>
          </p:cNvPr>
          <p:cNvSpPr txBox="1"/>
          <p:nvPr/>
        </p:nvSpPr>
        <p:spPr>
          <a:xfrm>
            <a:off x="5635824" y="27046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corn d’Or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9688CC-6FD8-4AD9-BCA2-5E4794342214}"/>
              </a:ext>
            </a:extLst>
          </p:cNvPr>
          <p:cNvSpPr txBox="1"/>
          <p:nvPr/>
        </p:nvSpPr>
        <p:spPr>
          <a:xfrm>
            <a:off x="6750874" y="3801092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estret del Bòsfor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864780-EAD3-4867-B164-8A321CABDE7F}"/>
              </a:ext>
            </a:extLst>
          </p:cNvPr>
          <p:cNvSpPr txBox="1"/>
          <p:nvPr/>
        </p:nvSpPr>
        <p:spPr>
          <a:xfrm>
            <a:off x="6269972" y="5087883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CONSTANTINOBLE, LA NOVA ROMA</a:t>
            </a:r>
          </a:p>
        </p:txBody>
      </p:sp>
    </p:spTree>
    <p:extLst>
      <p:ext uri="{BB962C8B-B14F-4D97-AF65-F5344CB8AC3E}">
        <p14:creationId xmlns:p14="http://schemas.microsoft.com/office/powerpoint/2010/main" val="410732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567DC5B-AC5F-4F2F-8439-BC64D5746A88}"/>
              </a:ext>
            </a:extLst>
          </p:cNvPr>
          <p:cNvSpPr/>
          <p:nvPr/>
        </p:nvSpPr>
        <p:spPr>
          <a:xfrm>
            <a:off x="836231" y="568083"/>
            <a:ext cx="1036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I.La crisi de l’imperi romà (1/2)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E9DF07-E0BE-484A-921D-B533DDDB0607}"/>
              </a:ext>
            </a:extLst>
          </p:cNvPr>
          <p:cNvSpPr txBox="1"/>
          <p:nvPr/>
        </p:nvSpPr>
        <p:spPr>
          <a:xfrm>
            <a:off x="1457392" y="1729235"/>
            <a:ext cx="225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656947-B8BA-4EE7-8C49-39AC27D0227C}"/>
              </a:ext>
            </a:extLst>
          </p:cNvPr>
          <p:cNvSpPr txBox="1"/>
          <p:nvPr/>
        </p:nvSpPr>
        <p:spPr>
          <a:xfrm>
            <a:off x="847289" y="227562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EXTERNES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25767-070F-4296-8DD7-F0A259ECEB39}"/>
              </a:ext>
            </a:extLst>
          </p:cNvPr>
          <p:cNvSpPr txBox="1"/>
          <p:nvPr/>
        </p:nvSpPr>
        <p:spPr>
          <a:xfrm>
            <a:off x="3148122" y="2287237"/>
            <a:ext cx="12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INTERNES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63536B-6462-4FC4-A010-D73176EF5013}"/>
              </a:ext>
            </a:extLst>
          </p:cNvPr>
          <p:cNvSpPr txBox="1"/>
          <p:nvPr/>
        </p:nvSpPr>
        <p:spPr>
          <a:xfrm>
            <a:off x="2675760" y="2614426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Afebliment economia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CFF026-8A3F-4A03-B9E3-BB2978ABBB3F}"/>
              </a:ext>
            </a:extLst>
          </p:cNvPr>
          <p:cNvSpPr txBox="1"/>
          <p:nvPr/>
        </p:nvSpPr>
        <p:spPr>
          <a:xfrm>
            <a:off x="465940" y="2568176"/>
            <a:ext cx="207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Pressió fronteres</a:t>
            </a:r>
          </a:p>
          <a:p>
            <a:pPr algn="ctr"/>
            <a:r>
              <a:rPr lang="es-ES"/>
              <a:t>(aumenta importancia exèrcit)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6652AB8-00B2-49A0-8998-E5ABA5278BE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457392" y="2122605"/>
            <a:ext cx="832759" cy="153017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CF89517-3385-4C52-BBBF-14EBED82890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148122" y="2122605"/>
            <a:ext cx="610104" cy="164632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266F0A-5DD0-4A09-8572-02292E528893}"/>
              </a:ext>
            </a:extLst>
          </p:cNvPr>
          <p:cNvSpPr txBox="1"/>
          <p:nvPr/>
        </p:nvSpPr>
        <p:spPr>
          <a:xfrm>
            <a:off x="2834781" y="3168340"/>
            <a:ext cx="25757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  Preus.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Escassa producció de Roma.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Escàs desenvolupament tecnològic.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Grans despeses (gastos).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Augment d’impostos.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Territori molt gran.</a:t>
            </a:r>
          </a:p>
          <a:p>
            <a:endParaRPr lang="es-ES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8A5F5DF-3A42-4335-8100-7DF4768D3AD5}"/>
              </a:ext>
            </a:extLst>
          </p:cNvPr>
          <p:cNvCxnSpPr/>
          <p:nvPr/>
        </p:nvCxnSpPr>
        <p:spPr>
          <a:xfrm flipV="1">
            <a:off x="3263317" y="3213640"/>
            <a:ext cx="0" cy="21536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8CB59C7-E767-4E67-B0BC-D86311D1D94E}"/>
              </a:ext>
            </a:extLst>
          </p:cNvPr>
          <p:cNvSpPr txBox="1"/>
          <p:nvPr/>
        </p:nvSpPr>
        <p:spPr>
          <a:xfrm>
            <a:off x="827366" y="4061059"/>
            <a:ext cx="1710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Germans.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Perses.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Berebers.</a:t>
            </a:r>
          </a:p>
          <a:p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529C70E3-F3C7-4B44-B95E-C26EA36D9B6C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501980" y="3768505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756EDEE-1209-451A-85C3-AC6EC4BF5F61}"/>
              </a:ext>
            </a:extLst>
          </p:cNvPr>
          <p:cNvCxnSpPr>
            <a:cxnSpLocks/>
          </p:cNvCxnSpPr>
          <p:nvPr/>
        </p:nvCxnSpPr>
        <p:spPr>
          <a:xfrm>
            <a:off x="3758226" y="2952980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7A90B92-AC94-43EC-956B-ED7F64387A38}"/>
              </a:ext>
            </a:extLst>
          </p:cNvPr>
          <p:cNvSpPr txBox="1"/>
          <p:nvPr/>
        </p:nvSpPr>
        <p:spPr>
          <a:xfrm>
            <a:off x="7631704" y="1722495"/>
            <a:ext cx="247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Conseqüències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FDD440-FAEF-4235-B9CA-A8B2B335FB13}"/>
              </a:ext>
            </a:extLst>
          </p:cNvPr>
          <p:cNvSpPr/>
          <p:nvPr/>
        </p:nvSpPr>
        <p:spPr>
          <a:xfrm>
            <a:off x="4569141" y="1384241"/>
            <a:ext cx="2198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Crisi del segle III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E1595640-B5FD-4215-ADEB-C44172C2189A}"/>
              </a:ext>
            </a:extLst>
          </p:cNvPr>
          <p:cNvCxnSpPr>
            <a:cxnSpLocks/>
          </p:cNvCxnSpPr>
          <p:nvPr/>
        </p:nvCxnSpPr>
        <p:spPr>
          <a:xfrm>
            <a:off x="6345718" y="1744657"/>
            <a:ext cx="1285986" cy="149855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5D8A253-8AC6-41D9-8B49-DD0ABE0B0616}"/>
              </a:ext>
            </a:extLst>
          </p:cNvPr>
          <p:cNvCxnSpPr>
            <a:cxnSpLocks/>
          </p:cNvCxnSpPr>
          <p:nvPr/>
        </p:nvCxnSpPr>
        <p:spPr>
          <a:xfrm flipH="1">
            <a:off x="3662477" y="1768578"/>
            <a:ext cx="1261861" cy="17690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DE4A25-3E51-4E43-8432-56711EA6E2DD}"/>
              </a:ext>
            </a:extLst>
          </p:cNvPr>
          <p:cNvSpPr txBox="1"/>
          <p:nvPr/>
        </p:nvSpPr>
        <p:spPr>
          <a:xfrm>
            <a:off x="5487382" y="2275622"/>
            <a:ext cx="20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ECONÒMIQUES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9D9C799-78CB-4E8F-B8E7-0CDED321BFFD}"/>
              </a:ext>
            </a:extLst>
          </p:cNvPr>
          <p:cNvCxnSpPr/>
          <p:nvPr/>
        </p:nvCxnSpPr>
        <p:spPr>
          <a:xfrm>
            <a:off x="5448956" y="1784351"/>
            <a:ext cx="0" cy="4507392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AFD4DD2-89C0-47B3-8E36-F04242A4B839}"/>
              </a:ext>
            </a:extLst>
          </p:cNvPr>
          <p:cNvSpPr txBox="1"/>
          <p:nvPr/>
        </p:nvSpPr>
        <p:spPr>
          <a:xfrm>
            <a:off x="5461738" y="2892844"/>
            <a:ext cx="21356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Afebliment activitats urbanes (comerç i artesanies).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Més agricultura.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Devaluació (pèrdua valor moneda).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Inflació (pujada preus).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3FE7694-F047-494E-878F-C7CAE9086758}"/>
              </a:ext>
            </a:extLst>
          </p:cNvPr>
          <p:cNvSpPr txBox="1"/>
          <p:nvPr/>
        </p:nvSpPr>
        <p:spPr>
          <a:xfrm>
            <a:off x="7628174" y="2303660"/>
            <a:ext cx="20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SOCIALS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3B97841-6BBE-411F-82DC-D4057AD8E63E}"/>
              </a:ext>
            </a:extLst>
          </p:cNvPr>
          <p:cNvSpPr txBox="1"/>
          <p:nvPr/>
        </p:nvSpPr>
        <p:spPr>
          <a:xfrm>
            <a:off x="7426410" y="2909685"/>
            <a:ext cx="1665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Pitjor situació dels grups desfavorits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B0A2139-BEA2-4CEF-B37A-D031795DF84E}"/>
              </a:ext>
            </a:extLst>
          </p:cNvPr>
          <p:cNvSpPr txBox="1"/>
          <p:nvPr/>
        </p:nvSpPr>
        <p:spPr>
          <a:xfrm>
            <a:off x="8838644" y="2294753"/>
            <a:ext cx="20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POLÍTIQUES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DB098C4-C1A7-463E-A75A-1B27D29BE7B9}"/>
              </a:ext>
            </a:extLst>
          </p:cNvPr>
          <p:cNvSpPr txBox="1"/>
          <p:nvPr/>
        </p:nvSpPr>
        <p:spPr>
          <a:xfrm>
            <a:off x="8606413" y="2882650"/>
            <a:ext cx="1665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Emperador </a:t>
            </a:r>
            <a:r>
              <a:rPr lang="es-ES" sz="16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s-ES" sz="1600"/>
              <a:t> autoritat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EFF0D96-F654-403B-B2C2-5E1BB09443F4}"/>
              </a:ext>
            </a:extLst>
          </p:cNvPr>
          <p:cNvSpPr txBox="1"/>
          <p:nvPr/>
        </p:nvSpPr>
        <p:spPr>
          <a:xfrm>
            <a:off x="10309249" y="2303660"/>
            <a:ext cx="20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RELIGIOSES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AA617B3-9CD2-4740-903C-DFC81D069F05}"/>
              </a:ext>
            </a:extLst>
          </p:cNvPr>
          <p:cNvSpPr txBox="1"/>
          <p:nvPr/>
        </p:nvSpPr>
        <p:spPr>
          <a:xfrm>
            <a:off x="10181825" y="2925510"/>
            <a:ext cx="174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Difusió cristianisme.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62BDFB32-276E-4808-A55C-825925164A78}"/>
              </a:ext>
            </a:extLst>
          </p:cNvPr>
          <p:cNvCxnSpPr>
            <a:cxnSpLocks/>
          </p:cNvCxnSpPr>
          <p:nvPr/>
        </p:nvCxnSpPr>
        <p:spPr>
          <a:xfrm>
            <a:off x="6246406" y="2644954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1CF273D6-CB8A-424D-BE10-56C3A0D139D9}"/>
              </a:ext>
            </a:extLst>
          </p:cNvPr>
          <p:cNvCxnSpPr>
            <a:cxnSpLocks/>
          </p:cNvCxnSpPr>
          <p:nvPr/>
        </p:nvCxnSpPr>
        <p:spPr>
          <a:xfrm>
            <a:off x="7954119" y="2660426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69645C63-C4FC-46D1-9D62-798B8AB9AA31}"/>
              </a:ext>
            </a:extLst>
          </p:cNvPr>
          <p:cNvCxnSpPr>
            <a:cxnSpLocks/>
          </p:cNvCxnSpPr>
          <p:nvPr/>
        </p:nvCxnSpPr>
        <p:spPr>
          <a:xfrm>
            <a:off x="9246024" y="2632956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FAF8ED19-C8DA-4EAC-A250-8E49D7038D76}"/>
              </a:ext>
            </a:extLst>
          </p:cNvPr>
          <p:cNvCxnSpPr>
            <a:cxnSpLocks/>
          </p:cNvCxnSpPr>
          <p:nvPr/>
        </p:nvCxnSpPr>
        <p:spPr>
          <a:xfrm>
            <a:off x="10747653" y="2637426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31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ángulo 89">
            <a:extLst>
              <a:ext uri="{FF2B5EF4-FFF2-40B4-BE49-F238E27FC236}">
                <a16:creationId xmlns:a16="http://schemas.microsoft.com/office/drawing/2014/main" id="{5B5DD94D-FEFF-43BA-A678-D1F6090155F8}"/>
              </a:ext>
            </a:extLst>
          </p:cNvPr>
          <p:cNvSpPr/>
          <p:nvPr/>
        </p:nvSpPr>
        <p:spPr>
          <a:xfrm>
            <a:off x="371912" y="1752595"/>
            <a:ext cx="11448176" cy="1821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2" name="Conector recto 261">
            <a:extLst>
              <a:ext uri="{FF2B5EF4-FFF2-40B4-BE49-F238E27FC236}">
                <a16:creationId xmlns:a16="http://schemas.microsoft.com/office/drawing/2014/main" id="{8D1949BE-080F-4FF2-AC76-456A7DDCD3D2}"/>
              </a:ext>
            </a:extLst>
          </p:cNvPr>
          <p:cNvCxnSpPr>
            <a:cxnSpLocks/>
          </p:cNvCxnSpPr>
          <p:nvPr/>
        </p:nvCxnSpPr>
        <p:spPr>
          <a:xfrm flipH="1">
            <a:off x="5617151" y="1873082"/>
            <a:ext cx="1" cy="102095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7" name="Conector recto 246">
            <a:extLst>
              <a:ext uri="{FF2B5EF4-FFF2-40B4-BE49-F238E27FC236}">
                <a16:creationId xmlns:a16="http://schemas.microsoft.com/office/drawing/2014/main" id="{4C2DB018-6231-439B-9FA9-0F77A0E9FA9A}"/>
              </a:ext>
            </a:extLst>
          </p:cNvPr>
          <p:cNvCxnSpPr>
            <a:cxnSpLocks/>
          </p:cNvCxnSpPr>
          <p:nvPr/>
        </p:nvCxnSpPr>
        <p:spPr>
          <a:xfrm>
            <a:off x="8619757" y="2705729"/>
            <a:ext cx="6353" cy="55705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41C97A75-FD88-4610-AF0A-C43F72D138B5}"/>
              </a:ext>
            </a:extLst>
          </p:cNvPr>
          <p:cNvCxnSpPr>
            <a:cxnSpLocks/>
          </p:cNvCxnSpPr>
          <p:nvPr/>
        </p:nvCxnSpPr>
        <p:spPr>
          <a:xfrm>
            <a:off x="8994585" y="2697763"/>
            <a:ext cx="6353" cy="55705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1" name="Conector recto de flecha 240">
            <a:extLst>
              <a:ext uri="{FF2B5EF4-FFF2-40B4-BE49-F238E27FC236}">
                <a16:creationId xmlns:a16="http://schemas.microsoft.com/office/drawing/2014/main" id="{B9040C3D-7B05-4882-81A9-4D91F9AD5023}"/>
              </a:ext>
            </a:extLst>
          </p:cNvPr>
          <p:cNvCxnSpPr>
            <a:cxnSpLocks/>
          </p:cNvCxnSpPr>
          <p:nvPr/>
        </p:nvCxnSpPr>
        <p:spPr>
          <a:xfrm>
            <a:off x="8351537" y="3635190"/>
            <a:ext cx="0" cy="14221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ctor recto 219">
            <a:extLst>
              <a:ext uri="{FF2B5EF4-FFF2-40B4-BE49-F238E27FC236}">
                <a16:creationId xmlns:a16="http://schemas.microsoft.com/office/drawing/2014/main" id="{65ED7EC3-F0B8-423C-892D-24A45E5B10E8}"/>
              </a:ext>
            </a:extLst>
          </p:cNvPr>
          <p:cNvCxnSpPr>
            <a:cxnSpLocks/>
          </p:cNvCxnSpPr>
          <p:nvPr/>
        </p:nvCxnSpPr>
        <p:spPr>
          <a:xfrm flipH="1">
            <a:off x="5907227" y="2081338"/>
            <a:ext cx="9230" cy="88906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7" name="Conector recto 216">
            <a:extLst>
              <a:ext uri="{FF2B5EF4-FFF2-40B4-BE49-F238E27FC236}">
                <a16:creationId xmlns:a16="http://schemas.microsoft.com/office/drawing/2014/main" id="{1497A67C-974D-4EC8-890F-DAB6B754597B}"/>
              </a:ext>
            </a:extLst>
          </p:cNvPr>
          <p:cNvCxnSpPr>
            <a:cxnSpLocks/>
            <a:endCxn id="216" idx="0"/>
          </p:cNvCxnSpPr>
          <p:nvPr/>
        </p:nvCxnSpPr>
        <p:spPr>
          <a:xfrm flipH="1">
            <a:off x="5679849" y="2081339"/>
            <a:ext cx="9230" cy="88906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6" name="Conector recto 195">
            <a:extLst>
              <a:ext uri="{FF2B5EF4-FFF2-40B4-BE49-F238E27FC236}">
                <a16:creationId xmlns:a16="http://schemas.microsoft.com/office/drawing/2014/main" id="{FF4A9067-9B57-49C0-8597-F3427BBA784C}"/>
              </a:ext>
            </a:extLst>
          </p:cNvPr>
          <p:cNvCxnSpPr>
            <a:cxnSpLocks/>
          </p:cNvCxnSpPr>
          <p:nvPr/>
        </p:nvCxnSpPr>
        <p:spPr>
          <a:xfrm>
            <a:off x="6451597" y="2422148"/>
            <a:ext cx="0" cy="65613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5" name="Cerrar corchete 114">
            <a:extLst>
              <a:ext uri="{FF2B5EF4-FFF2-40B4-BE49-F238E27FC236}">
                <a16:creationId xmlns:a16="http://schemas.microsoft.com/office/drawing/2014/main" id="{90FCA07C-4D85-48DB-BDD1-F56B0746C3E7}"/>
              </a:ext>
            </a:extLst>
          </p:cNvPr>
          <p:cNvSpPr/>
          <p:nvPr/>
        </p:nvSpPr>
        <p:spPr>
          <a:xfrm rot="5400000">
            <a:off x="3882399" y="2805069"/>
            <a:ext cx="46541" cy="1490141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7E4EE1-2970-44B7-A77A-D0483FCE45EE}"/>
              </a:ext>
            </a:extLst>
          </p:cNvPr>
          <p:cNvSpPr/>
          <p:nvPr/>
        </p:nvSpPr>
        <p:spPr>
          <a:xfrm>
            <a:off x="938769" y="346709"/>
            <a:ext cx="1010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.Linea de temps (resumen)</a:t>
            </a:r>
          </a:p>
        </p:txBody>
      </p:sp>
      <p:sp>
        <p:nvSpPr>
          <p:cNvPr id="91" name="Cerrar corchete 90">
            <a:extLst>
              <a:ext uri="{FF2B5EF4-FFF2-40B4-BE49-F238E27FC236}">
                <a16:creationId xmlns:a16="http://schemas.microsoft.com/office/drawing/2014/main" id="{3BBB95EB-B270-4EF7-B622-24F2B34CF6C8}"/>
              </a:ext>
            </a:extLst>
          </p:cNvPr>
          <p:cNvSpPr/>
          <p:nvPr/>
        </p:nvSpPr>
        <p:spPr>
          <a:xfrm rot="16200000">
            <a:off x="791260" y="1343359"/>
            <a:ext cx="45720" cy="852884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Cerrar corchete 91">
            <a:extLst>
              <a:ext uri="{FF2B5EF4-FFF2-40B4-BE49-F238E27FC236}">
                <a16:creationId xmlns:a16="http://schemas.microsoft.com/office/drawing/2014/main" id="{01724B31-7891-416B-B257-66B7DD83752E}"/>
              </a:ext>
            </a:extLst>
          </p:cNvPr>
          <p:cNvSpPr/>
          <p:nvPr/>
        </p:nvSpPr>
        <p:spPr>
          <a:xfrm rot="16200000">
            <a:off x="2152379" y="836284"/>
            <a:ext cx="45719" cy="186935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Cerrar corchete 92">
            <a:extLst>
              <a:ext uri="{FF2B5EF4-FFF2-40B4-BE49-F238E27FC236}">
                <a16:creationId xmlns:a16="http://schemas.microsoft.com/office/drawing/2014/main" id="{4DABBCA5-606F-42D4-A45C-7F7FA0926583}"/>
              </a:ext>
            </a:extLst>
          </p:cNvPr>
          <p:cNvSpPr/>
          <p:nvPr/>
        </p:nvSpPr>
        <p:spPr>
          <a:xfrm rot="16200000">
            <a:off x="3851392" y="1011115"/>
            <a:ext cx="46542" cy="152950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Cerrar corchete 93">
            <a:extLst>
              <a:ext uri="{FF2B5EF4-FFF2-40B4-BE49-F238E27FC236}">
                <a16:creationId xmlns:a16="http://schemas.microsoft.com/office/drawing/2014/main" id="{B12442EF-E53F-4D95-BFFA-C76500E72BDF}"/>
              </a:ext>
            </a:extLst>
          </p:cNvPr>
          <p:cNvSpPr/>
          <p:nvPr/>
        </p:nvSpPr>
        <p:spPr>
          <a:xfrm rot="16200000">
            <a:off x="5278126" y="1119196"/>
            <a:ext cx="45720" cy="132314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errar corchete 94">
            <a:extLst>
              <a:ext uri="{FF2B5EF4-FFF2-40B4-BE49-F238E27FC236}">
                <a16:creationId xmlns:a16="http://schemas.microsoft.com/office/drawing/2014/main" id="{C02809A5-FD0D-44C2-AE9C-26F3D0E458E3}"/>
              </a:ext>
            </a:extLst>
          </p:cNvPr>
          <p:cNvSpPr/>
          <p:nvPr/>
        </p:nvSpPr>
        <p:spPr>
          <a:xfrm rot="16200000">
            <a:off x="6572702" y="1147766"/>
            <a:ext cx="46542" cy="126682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Cerrar corchete 95">
            <a:extLst>
              <a:ext uri="{FF2B5EF4-FFF2-40B4-BE49-F238E27FC236}">
                <a16:creationId xmlns:a16="http://schemas.microsoft.com/office/drawing/2014/main" id="{82DD8BB9-DD1C-4BBD-A4AA-D662CB262963}"/>
              </a:ext>
            </a:extLst>
          </p:cNvPr>
          <p:cNvSpPr/>
          <p:nvPr/>
        </p:nvSpPr>
        <p:spPr>
          <a:xfrm rot="16200000">
            <a:off x="7818076" y="1182355"/>
            <a:ext cx="45719" cy="119682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errar corchete 96">
            <a:extLst>
              <a:ext uri="{FF2B5EF4-FFF2-40B4-BE49-F238E27FC236}">
                <a16:creationId xmlns:a16="http://schemas.microsoft.com/office/drawing/2014/main" id="{AC0DCF44-3FCD-4C3C-BD68-8A40561D2ABB}"/>
              </a:ext>
            </a:extLst>
          </p:cNvPr>
          <p:cNvSpPr/>
          <p:nvPr/>
        </p:nvSpPr>
        <p:spPr>
          <a:xfrm rot="16200000">
            <a:off x="9022787" y="1188160"/>
            <a:ext cx="45719" cy="119682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Cerrar corchete 97">
            <a:extLst>
              <a:ext uri="{FF2B5EF4-FFF2-40B4-BE49-F238E27FC236}">
                <a16:creationId xmlns:a16="http://schemas.microsoft.com/office/drawing/2014/main" id="{A2649114-E3ED-4A0B-82C7-04C023B2DBE7}"/>
              </a:ext>
            </a:extLst>
          </p:cNvPr>
          <p:cNvSpPr/>
          <p:nvPr/>
        </p:nvSpPr>
        <p:spPr>
          <a:xfrm rot="16200000">
            <a:off x="10235384" y="1182355"/>
            <a:ext cx="45719" cy="119682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Cerrar corchete 98">
            <a:extLst>
              <a:ext uri="{FF2B5EF4-FFF2-40B4-BE49-F238E27FC236}">
                <a16:creationId xmlns:a16="http://schemas.microsoft.com/office/drawing/2014/main" id="{22A9DC8C-43EF-43F4-937E-44EC7D6D9F38}"/>
              </a:ext>
            </a:extLst>
          </p:cNvPr>
          <p:cNvSpPr/>
          <p:nvPr/>
        </p:nvSpPr>
        <p:spPr>
          <a:xfrm rot="16200000">
            <a:off x="11301691" y="1318683"/>
            <a:ext cx="57886" cy="94795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741BCB4-2311-47C6-B56E-883E798416B8}"/>
              </a:ext>
            </a:extLst>
          </p:cNvPr>
          <p:cNvSpPr txBox="1"/>
          <p:nvPr/>
        </p:nvSpPr>
        <p:spPr>
          <a:xfrm>
            <a:off x="406680" y="1456656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III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A3C0B3DC-0C43-4DE5-99E0-2DB5EE752CBC}"/>
              </a:ext>
            </a:extLst>
          </p:cNvPr>
          <p:cNvSpPr txBox="1"/>
          <p:nvPr/>
        </p:nvSpPr>
        <p:spPr>
          <a:xfrm>
            <a:off x="1735053" y="145665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IV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4F42E763-D6A2-4F4B-BAED-571D1863E4A7}"/>
              </a:ext>
            </a:extLst>
          </p:cNvPr>
          <p:cNvSpPr txBox="1"/>
          <p:nvPr/>
        </p:nvSpPr>
        <p:spPr>
          <a:xfrm>
            <a:off x="3500034" y="1456655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V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AF294574-8FFB-4FCB-97D3-5325B8799114}"/>
              </a:ext>
            </a:extLst>
          </p:cNvPr>
          <p:cNvSpPr txBox="1"/>
          <p:nvPr/>
        </p:nvSpPr>
        <p:spPr>
          <a:xfrm>
            <a:off x="4860801" y="1439164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VI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49F5CDCA-FA7A-41E6-B2E0-583D204175FF}"/>
              </a:ext>
            </a:extLst>
          </p:cNvPr>
          <p:cNvSpPr txBox="1"/>
          <p:nvPr/>
        </p:nvSpPr>
        <p:spPr>
          <a:xfrm>
            <a:off x="6133165" y="1439164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VII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D61219C2-2C62-41AF-82ED-DB51595F88AD}"/>
              </a:ext>
            </a:extLst>
          </p:cNvPr>
          <p:cNvSpPr txBox="1"/>
          <p:nvPr/>
        </p:nvSpPr>
        <p:spPr>
          <a:xfrm>
            <a:off x="7360675" y="143916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VIII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4713FAFD-EC37-41F0-8C9F-BF2062922ECE}"/>
              </a:ext>
            </a:extLst>
          </p:cNvPr>
          <p:cNvSpPr txBox="1"/>
          <p:nvPr/>
        </p:nvSpPr>
        <p:spPr>
          <a:xfrm>
            <a:off x="8574111" y="1439163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IX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887A3F7B-D55E-420D-BF81-0AA7C434C135}"/>
              </a:ext>
            </a:extLst>
          </p:cNvPr>
          <p:cNvSpPr txBox="1"/>
          <p:nvPr/>
        </p:nvSpPr>
        <p:spPr>
          <a:xfrm>
            <a:off x="9846912" y="1426842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X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D2888E3D-F06D-49B9-821C-ABABB564392C}"/>
              </a:ext>
            </a:extLst>
          </p:cNvPr>
          <p:cNvSpPr txBox="1"/>
          <p:nvPr/>
        </p:nvSpPr>
        <p:spPr>
          <a:xfrm>
            <a:off x="10856656" y="1426842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Segle XI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06CF1652-ED85-4A2C-9803-8C0F953B8B6D}"/>
              </a:ext>
            </a:extLst>
          </p:cNvPr>
          <p:cNvSpPr/>
          <p:nvPr/>
        </p:nvSpPr>
        <p:spPr>
          <a:xfrm>
            <a:off x="1240563" y="1760686"/>
            <a:ext cx="3398850" cy="33704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B09789BA-1ED5-4E17-A299-791299D6CA9F}"/>
              </a:ext>
            </a:extLst>
          </p:cNvPr>
          <p:cNvSpPr/>
          <p:nvPr/>
        </p:nvSpPr>
        <p:spPr>
          <a:xfrm>
            <a:off x="1032787" y="1768778"/>
            <a:ext cx="207705" cy="32895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7239106F-374E-4D80-A973-8E35406F35E5}"/>
              </a:ext>
            </a:extLst>
          </p:cNvPr>
          <p:cNvSpPr txBox="1"/>
          <p:nvPr/>
        </p:nvSpPr>
        <p:spPr>
          <a:xfrm>
            <a:off x="2125104" y="172840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Baix</a:t>
            </a:r>
            <a:r>
              <a:rPr lang="es-ES"/>
              <a:t> </a:t>
            </a:r>
            <a:r>
              <a:rPr lang="es-ES" sz="1600"/>
              <a:t>imperi</a:t>
            </a:r>
            <a:endParaRPr lang="es-ES"/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2732FC8C-A649-4317-8AF5-B6B5069BC301}"/>
              </a:ext>
            </a:extLst>
          </p:cNvPr>
          <p:cNvSpPr/>
          <p:nvPr/>
        </p:nvSpPr>
        <p:spPr>
          <a:xfrm>
            <a:off x="4366708" y="3530492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Cerrar corchete 112">
            <a:extLst>
              <a:ext uri="{FF2B5EF4-FFF2-40B4-BE49-F238E27FC236}">
                <a16:creationId xmlns:a16="http://schemas.microsoft.com/office/drawing/2014/main" id="{436CF45B-1761-4ED1-BA02-4ACCFD2959B5}"/>
              </a:ext>
            </a:extLst>
          </p:cNvPr>
          <p:cNvSpPr/>
          <p:nvPr/>
        </p:nvSpPr>
        <p:spPr>
          <a:xfrm rot="5400000">
            <a:off x="728761" y="3127530"/>
            <a:ext cx="45719" cy="853104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errar corchete 113">
            <a:extLst>
              <a:ext uri="{FF2B5EF4-FFF2-40B4-BE49-F238E27FC236}">
                <a16:creationId xmlns:a16="http://schemas.microsoft.com/office/drawing/2014/main" id="{E542CB72-B3CF-409A-8D12-896387A1DF99}"/>
              </a:ext>
            </a:extLst>
          </p:cNvPr>
          <p:cNvSpPr/>
          <p:nvPr/>
        </p:nvSpPr>
        <p:spPr>
          <a:xfrm rot="5400000">
            <a:off x="2139604" y="2568211"/>
            <a:ext cx="45719" cy="1968581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6" name="Cerrar corchete 115">
            <a:extLst>
              <a:ext uri="{FF2B5EF4-FFF2-40B4-BE49-F238E27FC236}">
                <a16:creationId xmlns:a16="http://schemas.microsoft.com/office/drawing/2014/main" id="{E965EFF8-443C-418B-B123-19718804C790}"/>
              </a:ext>
            </a:extLst>
          </p:cNvPr>
          <p:cNvSpPr/>
          <p:nvPr/>
        </p:nvSpPr>
        <p:spPr>
          <a:xfrm rot="5400000">
            <a:off x="5301237" y="2890217"/>
            <a:ext cx="46540" cy="1319845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Cerrar corchete 116">
            <a:extLst>
              <a:ext uri="{FF2B5EF4-FFF2-40B4-BE49-F238E27FC236}">
                <a16:creationId xmlns:a16="http://schemas.microsoft.com/office/drawing/2014/main" id="{0C48FFE2-AA82-4285-9D1A-F2234E0562DD}"/>
              </a:ext>
            </a:extLst>
          </p:cNvPr>
          <p:cNvSpPr/>
          <p:nvPr/>
        </p:nvSpPr>
        <p:spPr>
          <a:xfrm rot="5400000">
            <a:off x="6601551" y="2914520"/>
            <a:ext cx="45719" cy="1279961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Cerrar corchete 117">
            <a:extLst>
              <a:ext uri="{FF2B5EF4-FFF2-40B4-BE49-F238E27FC236}">
                <a16:creationId xmlns:a16="http://schemas.microsoft.com/office/drawing/2014/main" id="{F1A4386D-1F99-4EC5-8023-014A900F0A49}"/>
              </a:ext>
            </a:extLst>
          </p:cNvPr>
          <p:cNvSpPr/>
          <p:nvPr/>
        </p:nvSpPr>
        <p:spPr>
          <a:xfrm rot="5400000">
            <a:off x="7845412" y="2950972"/>
            <a:ext cx="46540" cy="1217844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Cerrar corchete 118">
            <a:extLst>
              <a:ext uri="{FF2B5EF4-FFF2-40B4-BE49-F238E27FC236}">
                <a16:creationId xmlns:a16="http://schemas.microsoft.com/office/drawing/2014/main" id="{8AEFA569-378B-4C70-939F-1495FC826BDC}"/>
              </a:ext>
            </a:extLst>
          </p:cNvPr>
          <p:cNvSpPr/>
          <p:nvPr/>
        </p:nvSpPr>
        <p:spPr>
          <a:xfrm rot="5400000">
            <a:off x="9063664" y="2942569"/>
            <a:ext cx="45722" cy="1217843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Cerrar corchete 119">
            <a:extLst>
              <a:ext uri="{FF2B5EF4-FFF2-40B4-BE49-F238E27FC236}">
                <a16:creationId xmlns:a16="http://schemas.microsoft.com/office/drawing/2014/main" id="{0F9AD1BE-8F5F-4556-8679-C618EBD2615C}"/>
              </a:ext>
            </a:extLst>
          </p:cNvPr>
          <p:cNvSpPr/>
          <p:nvPr/>
        </p:nvSpPr>
        <p:spPr>
          <a:xfrm rot="16200000" flipH="1">
            <a:off x="10260425" y="2966864"/>
            <a:ext cx="45719" cy="11744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Cerrar corchete 120">
            <a:extLst>
              <a:ext uri="{FF2B5EF4-FFF2-40B4-BE49-F238E27FC236}">
                <a16:creationId xmlns:a16="http://schemas.microsoft.com/office/drawing/2014/main" id="{4DE043FD-0759-4108-937B-0E6DBBBBB254}"/>
              </a:ext>
            </a:extLst>
          </p:cNvPr>
          <p:cNvSpPr/>
          <p:nvPr/>
        </p:nvSpPr>
        <p:spPr>
          <a:xfrm rot="5400000">
            <a:off x="11329357" y="3068835"/>
            <a:ext cx="45719" cy="963431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CD7D67F0-F8F2-45EE-849A-0A664E6C37AA}"/>
              </a:ext>
            </a:extLst>
          </p:cNvPr>
          <p:cNvCxnSpPr>
            <a:cxnSpLocks/>
            <a:stCxn id="112" idx="4"/>
          </p:cNvCxnSpPr>
          <p:nvPr/>
        </p:nvCxnSpPr>
        <p:spPr>
          <a:xfrm flipH="1">
            <a:off x="4415446" y="3625283"/>
            <a:ext cx="1" cy="1867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77FB745B-7D67-4B3D-AE18-8B09A3D390DB}"/>
              </a:ext>
            </a:extLst>
          </p:cNvPr>
          <p:cNvSpPr txBox="1"/>
          <p:nvPr/>
        </p:nvSpPr>
        <p:spPr>
          <a:xfrm>
            <a:off x="3738818" y="5544596"/>
            <a:ext cx="13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Caiguda imperi</a:t>
            </a:r>
          </a:p>
          <a:p>
            <a:pPr algn="ctr"/>
            <a:r>
              <a:rPr lang="es-ES" sz="1200"/>
              <a:t>Romà</a:t>
            </a:r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60F7A7D4-EE76-4A24-BD86-7DBDA8037229}"/>
              </a:ext>
            </a:extLst>
          </p:cNvPr>
          <p:cNvSpPr/>
          <p:nvPr/>
        </p:nvSpPr>
        <p:spPr>
          <a:xfrm>
            <a:off x="3738818" y="5561826"/>
            <a:ext cx="1353256" cy="444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8" name="Conector recto de flecha 137">
            <a:extLst>
              <a:ext uri="{FF2B5EF4-FFF2-40B4-BE49-F238E27FC236}">
                <a16:creationId xmlns:a16="http://schemas.microsoft.com/office/drawing/2014/main" id="{4AFC8EE2-6AF1-428C-9105-F1CDBDC6930E}"/>
              </a:ext>
            </a:extLst>
          </p:cNvPr>
          <p:cNvCxnSpPr>
            <a:cxnSpLocks/>
          </p:cNvCxnSpPr>
          <p:nvPr/>
        </p:nvCxnSpPr>
        <p:spPr>
          <a:xfrm>
            <a:off x="5775303" y="3573409"/>
            <a:ext cx="0" cy="12498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E8E94DD2-E1B3-4945-9F87-C54387CE76A3}"/>
              </a:ext>
            </a:extLst>
          </p:cNvPr>
          <p:cNvSpPr txBox="1"/>
          <p:nvPr/>
        </p:nvSpPr>
        <p:spPr>
          <a:xfrm>
            <a:off x="4896968" y="4823960"/>
            <a:ext cx="137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Imperi Romà d’Orient </a:t>
            </a:r>
            <a:r>
              <a:rPr lang="es-ES" sz="1200">
                <a:sym typeface="Wingdings" panose="05000000000000000000" pitchFamily="2" charset="2"/>
              </a:rPr>
              <a:t> Bizanci</a:t>
            </a:r>
            <a:endParaRPr lang="es-ES" sz="1200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D505913E-A72C-4194-ADD5-FD5AB1D36A0E}"/>
              </a:ext>
            </a:extLst>
          </p:cNvPr>
          <p:cNvSpPr/>
          <p:nvPr/>
        </p:nvSpPr>
        <p:spPr>
          <a:xfrm>
            <a:off x="5061937" y="4865590"/>
            <a:ext cx="1034063" cy="579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5F7898DC-1843-4DB3-9231-45A55A2B08C9}"/>
              </a:ext>
            </a:extLst>
          </p:cNvPr>
          <p:cNvCxnSpPr>
            <a:cxnSpLocks/>
          </p:cNvCxnSpPr>
          <p:nvPr/>
        </p:nvCxnSpPr>
        <p:spPr>
          <a:xfrm>
            <a:off x="4675023" y="3594504"/>
            <a:ext cx="1319845" cy="4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id="{15A92111-5669-4312-8F48-7C2D058C570E}"/>
              </a:ext>
            </a:extLst>
          </p:cNvPr>
          <p:cNvCxnSpPr>
            <a:cxnSpLocks/>
          </p:cNvCxnSpPr>
          <p:nvPr/>
        </p:nvCxnSpPr>
        <p:spPr>
          <a:xfrm>
            <a:off x="6014803" y="3594504"/>
            <a:ext cx="1244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de flecha 153">
            <a:extLst>
              <a:ext uri="{FF2B5EF4-FFF2-40B4-BE49-F238E27FC236}">
                <a16:creationId xmlns:a16="http://schemas.microsoft.com/office/drawing/2014/main" id="{BEC63FD1-52B0-47ED-9018-E77133B7B6E8}"/>
              </a:ext>
            </a:extLst>
          </p:cNvPr>
          <p:cNvCxnSpPr>
            <a:cxnSpLocks/>
          </p:cNvCxnSpPr>
          <p:nvPr/>
        </p:nvCxnSpPr>
        <p:spPr>
          <a:xfrm>
            <a:off x="6207667" y="3581202"/>
            <a:ext cx="0" cy="2194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6CDE479A-9552-481B-AD93-61501A7522DF}"/>
              </a:ext>
            </a:extLst>
          </p:cNvPr>
          <p:cNvSpPr txBox="1"/>
          <p:nvPr/>
        </p:nvSpPr>
        <p:spPr>
          <a:xfrm>
            <a:off x="5578600" y="5792572"/>
            <a:ext cx="13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Islam s’expandix</a:t>
            </a:r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68A6F5FB-D676-4390-8898-BF1754F54F31}"/>
              </a:ext>
            </a:extLst>
          </p:cNvPr>
          <p:cNvSpPr/>
          <p:nvPr/>
        </p:nvSpPr>
        <p:spPr>
          <a:xfrm>
            <a:off x="5775761" y="5819183"/>
            <a:ext cx="95221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C0CEB6D4-C2F3-4D01-99CA-E95284C6A24B}"/>
              </a:ext>
            </a:extLst>
          </p:cNvPr>
          <p:cNvSpPr/>
          <p:nvPr/>
        </p:nvSpPr>
        <p:spPr>
          <a:xfrm>
            <a:off x="3220881" y="3547108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1" name="Conector recto de flecha 160">
            <a:extLst>
              <a:ext uri="{FF2B5EF4-FFF2-40B4-BE49-F238E27FC236}">
                <a16:creationId xmlns:a16="http://schemas.microsoft.com/office/drawing/2014/main" id="{806C9CDF-D30E-4AE8-9A5A-D5C23DFF6E34}"/>
              </a:ext>
            </a:extLst>
          </p:cNvPr>
          <p:cNvCxnSpPr>
            <a:cxnSpLocks/>
          </p:cNvCxnSpPr>
          <p:nvPr/>
        </p:nvCxnSpPr>
        <p:spPr>
          <a:xfrm>
            <a:off x="3266519" y="3577360"/>
            <a:ext cx="3100" cy="14251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BC0190EA-989F-477A-B3F9-F68771800304}"/>
              </a:ext>
            </a:extLst>
          </p:cNvPr>
          <p:cNvSpPr txBox="1"/>
          <p:nvPr/>
        </p:nvSpPr>
        <p:spPr>
          <a:xfrm>
            <a:off x="2383921" y="4980931"/>
            <a:ext cx="137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Expulsió Vàndals i Alans, reducción Sueus.</a:t>
            </a:r>
          </a:p>
        </p:txBody>
      </p:sp>
      <p:sp>
        <p:nvSpPr>
          <p:cNvPr id="164" name="Rectángulo 163">
            <a:extLst>
              <a:ext uri="{FF2B5EF4-FFF2-40B4-BE49-F238E27FC236}">
                <a16:creationId xmlns:a16="http://schemas.microsoft.com/office/drawing/2014/main" id="{A8DED031-C470-467F-BFA4-201E2BBEE47F}"/>
              </a:ext>
            </a:extLst>
          </p:cNvPr>
          <p:cNvSpPr/>
          <p:nvPr/>
        </p:nvSpPr>
        <p:spPr>
          <a:xfrm>
            <a:off x="2449752" y="5017433"/>
            <a:ext cx="1212324" cy="757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187006A3-44A2-441A-9F88-055D1F3F67E8}"/>
              </a:ext>
            </a:extLst>
          </p:cNvPr>
          <p:cNvSpPr txBox="1"/>
          <p:nvPr/>
        </p:nvSpPr>
        <p:spPr>
          <a:xfrm>
            <a:off x="4210101" y="3247000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476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ECBB3972-A3E8-4282-991B-EB9B76A74580}"/>
              </a:ext>
            </a:extLst>
          </p:cNvPr>
          <p:cNvSpPr txBox="1"/>
          <p:nvPr/>
        </p:nvSpPr>
        <p:spPr>
          <a:xfrm>
            <a:off x="3078037" y="3247461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415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10215A50-16E1-43C0-B05E-96FC9D6635A8}"/>
              </a:ext>
            </a:extLst>
          </p:cNvPr>
          <p:cNvSpPr txBox="1"/>
          <p:nvPr/>
        </p:nvSpPr>
        <p:spPr>
          <a:xfrm>
            <a:off x="4639413" y="3247000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507</a:t>
            </a:r>
          </a:p>
        </p:txBody>
      </p:sp>
      <p:sp>
        <p:nvSpPr>
          <p:cNvPr id="169" name="Elipse 168">
            <a:extLst>
              <a:ext uri="{FF2B5EF4-FFF2-40B4-BE49-F238E27FC236}">
                <a16:creationId xmlns:a16="http://schemas.microsoft.com/office/drawing/2014/main" id="{C724EDD5-0CCA-4EA8-9DB8-8CD709564D2B}"/>
              </a:ext>
            </a:extLst>
          </p:cNvPr>
          <p:cNvSpPr/>
          <p:nvPr/>
        </p:nvSpPr>
        <p:spPr>
          <a:xfrm>
            <a:off x="4780261" y="3543244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4E2D12F9-1521-4954-8459-50AC2DB3BD55}"/>
              </a:ext>
            </a:extLst>
          </p:cNvPr>
          <p:cNvCxnSpPr>
            <a:cxnSpLocks/>
          </p:cNvCxnSpPr>
          <p:nvPr/>
        </p:nvCxnSpPr>
        <p:spPr>
          <a:xfrm>
            <a:off x="4828999" y="3557981"/>
            <a:ext cx="0" cy="525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3852C440-AB77-4E9D-8861-A4AE7E1AE71D}"/>
              </a:ext>
            </a:extLst>
          </p:cNvPr>
          <p:cNvSpPr txBox="1"/>
          <p:nvPr/>
        </p:nvSpPr>
        <p:spPr>
          <a:xfrm>
            <a:off x="4210101" y="4059580"/>
            <a:ext cx="137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Batalla de Vouillé</a:t>
            </a:r>
          </a:p>
        </p:txBody>
      </p:sp>
      <p:sp>
        <p:nvSpPr>
          <p:cNvPr id="173" name="Rectángulo 172">
            <a:extLst>
              <a:ext uri="{FF2B5EF4-FFF2-40B4-BE49-F238E27FC236}">
                <a16:creationId xmlns:a16="http://schemas.microsoft.com/office/drawing/2014/main" id="{9121B9AE-3744-42E9-83E4-2DF463DC8D0C}"/>
              </a:ext>
            </a:extLst>
          </p:cNvPr>
          <p:cNvSpPr/>
          <p:nvPr/>
        </p:nvSpPr>
        <p:spPr>
          <a:xfrm>
            <a:off x="4481042" y="4083050"/>
            <a:ext cx="874888" cy="441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776336E6-B184-4846-8627-EE350E223C96}"/>
              </a:ext>
            </a:extLst>
          </p:cNvPr>
          <p:cNvSpPr/>
          <p:nvPr/>
        </p:nvSpPr>
        <p:spPr>
          <a:xfrm>
            <a:off x="5355930" y="2097735"/>
            <a:ext cx="2588444" cy="32789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F3340202-34A1-4507-859F-26AF23521EA2}"/>
              </a:ext>
            </a:extLst>
          </p:cNvPr>
          <p:cNvSpPr txBox="1"/>
          <p:nvPr/>
        </p:nvSpPr>
        <p:spPr>
          <a:xfrm>
            <a:off x="5342274" y="2074899"/>
            <a:ext cx="287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Regne visigot de Toledo</a:t>
            </a:r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AE30C5FD-F5FD-4575-851B-0060191D7C1C}"/>
              </a:ext>
            </a:extLst>
          </p:cNvPr>
          <p:cNvSpPr txBox="1"/>
          <p:nvPr/>
        </p:nvSpPr>
        <p:spPr>
          <a:xfrm>
            <a:off x="5186580" y="3240712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554</a:t>
            </a:r>
          </a:p>
        </p:txBody>
      </p: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BCFFE7B3-A2F1-491B-A949-55F573BF4593}"/>
              </a:ext>
            </a:extLst>
          </p:cNvPr>
          <p:cNvCxnSpPr/>
          <p:nvPr/>
        </p:nvCxnSpPr>
        <p:spPr>
          <a:xfrm>
            <a:off x="5355930" y="2097735"/>
            <a:ext cx="0" cy="11429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C8629E80-E4AF-4D04-9E8F-E9D6AE6E4703}"/>
              </a:ext>
            </a:extLst>
          </p:cNvPr>
          <p:cNvSpPr txBox="1"/>
          <p:nvPr/>
        </p:nvSpPr>
        <p:spPr>
          <a:xfrm>
            <a:off x="5456413" y="3240712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558</a:t>
            </a:r>
          </a:p>
        </p:txBody>
      </p:sp>
      <p:sp>
        <p:nvSpPr>
          <p:cNvPr id="184" name="Elipse 183">
            <a:extLst>
              <a:ext uri="{FF2B5EF4-FFF2-40B4-BE49-F238E27FC236}">
                <a16:creationId xmlns:a16="http://schemas.microsoft.com/office/drawing/2014/main" id="{38139D23-5606-41E6-8492-D93A050FD4C7}"/>
              </a:ext>
            </a:extLst>
          </p:cNvPr>
          <p:cNvSpPr/>
          <p:nvPr/>
        </p:nvSpPr>
        <p:spPr>
          <a:xfrm>
            <a:off x="5595049" y="3555519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5" name="Conector recto de flecha 184">
            <a:extLst>
              <a:ext uri="{FF2B5EF4-FFF2-40B4-BE49-F238E27FC236}">
                <a16:creationId xmlns:a16="http://schemas.microsoft.com/office/drawing/2014/main" id="{06D2ADC1-243B-4688-8ED3-A6EFE82D1F24}"/>
              </a:ext>
            </a:extLst>
          </p:cNvPr>
          <p:cNvCxnSpPr>
            <a:cxnSpLocks/>
          </p:cNvCxnSpPr>
          <p:nvPr/>
        </p:nvCxnSpPr>
        <p:spPr>
          <a:xfrm>
            <a:off x="5643787" y="3590639"/>
            <a:ext cx="0" cy="229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916797A7-3CA9-4E65-817C-5B373E4BCEFE}"/>
              </a:ext>
            </a:extLst>
          </p:cNvPr>
          <p:cNvSpPr txBox="1"/>
          <p:nvPr/>
        </p:nvSpPr>
        <p:spPr>
          <a:xfrm>
            <a:off x="4628893" y="3787423"/>
            <a:ext cx="1370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/>
              <a:t>Expulsió Sueus</a:t>
            </a:r>
          </a:p>
        </p:txBody>
      </p:sp>
      <p:sp>
        <p:nvSpPr>
          <p:cNvPr id="188" name="Rectángulo 187">
            <a:extLst>
              <a:ext uri="{FF2B5EF4-FFF2-40B4-BE49-F238E27FC236}">
                <a16:creationId xmlns:a16="http://schemas.microsoft.com/office/drawing/2014/main" id="{EE4B78FA-0AE8-48CB-A0AD-1B5A068DA0AB}"/>
              </a:ext>
            </a:extLst>
          </p:cNvPr>
          <p:cNvSpPr/>
          <p:nvPr/>
        </p:nvSpPr>
        <p:spPr>
          <a:xfrm>
            <a:off x="4870870" y="3824753"/>
            <a:ext cx="909934" cy="183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C716E4FF-0EF6-4166-913F-B3082AEEAC30}"/>
              </a:ext>
            </a:extLst>
          </p:cNvPr>
          <p:cNvSpPr txBox="1"/>
          <p:nvPr/>
        </p:nvSpPr>
        <p:spPr>
          <a:xfrm>
            <a:off x="5603703" y="3078285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572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BF52EC18-A766-4393-9528-03BD29EB2083}"/>
              </a:ext>
            </a:extLst>
          </p:cNvPr>
          <p:cNvSpPr/>
          <p:nvPr/>
        </p:nvSpPr>
        <p:spPr>
          <a:xfrm>
            <a:off x="5796984" y="2425625"/>
            <a:ext cx="654613" cy="29969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D4DFC074-0E5C-4719-BE41-8C73900B9F89}"/>
              </a:ext>
            </a:extLst>
          </p:cNvPr>
          <p:cNvCxnSpPr>
            <a:cxnSpLocks/>
          </p:cNvCxnSpPr>
          <p:nvPr/>
        </p:nvCxnSpPr>
        <p:spPr>
          <a:xfrm>
            <a:off x="5796984" y="2407162"/>
            <a:ext cx="0" cy="65613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5E601FD7-862C-44C8-8D0E-6BD15D5F5404}"/>
              </a:ext>
            </a:extLst>
          </p:cNvPr>
          <p:cNvSpPr txBox="1"/>
          <p:nvPr/>
        </p:nvSpPr>
        <p:spPr>
          <a:xfrm>
            <a:off x="5751605" y="2392750"/>
            <a:ext cx="287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Bizantins Hispània</a:t>
            </a: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F6AAAD5-E1A9-4C36-B47F-C23C0ABD469F}"/>
              </a:ext>
            </a:extLst>
          </p:cNvPr>
          <p:cNvSpPr txBox="1"/>
          <p:nvPr/>
        </p:nvSpPr>
        <p:spPr>
          <a:xfrm>
            <a:off x="6226591" y="3078285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623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945E2165-0F8A-44F1-93FD-DEFE7C9BD131}"/>
              </a:ext>
            </a:extLst>
          </p:cNvPr>
          <p:cNvSpPr txBox="1"/>
          <p:nvPr/>
        </p:nvSpPr>
        <p:spPr>
          <a:xfrm>
            <a:off x="5735253" y="3234908"/>
            <a:ext cx="410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587</a:t>
            </a:r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id="{2E925E0D-5CB0-460B-B5A7-64250D9DEC93}"/>
              </a:ext>
            </a:extLst>
          </p:cNvPr>
          <p:cNvSpPr/>
          <p:nvPr/>
        </p:nvSpPr>
        <p:spPr>
          <a:xfrm>
            <a:off x="5864552" y="3549586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9" name="Conector recto de flecha 198">
            <a:extLst>
              <a:ext uri="{FF2B5EF4-FFF2-40B4-BE49-F238E27FC236}">
                <a16:creationId xmlns:a16="http://schemas.microsoft.com/office/drawing/2014/main" id="{C853E9D0-BE5D-4850-AB39-B9DEB8BC0725}"/>
              </a:ext>
            </a:extLst>
          </p:cNvPr>
          <p:cNvCxnSpPr>
            <a:cxnSpLocks/>
          </p:cNvCxnSpPr>
          <p:nvPr/>
        </p:nvCxnSpPr>
        <p:spPr>
          <a:xfrm>
            <a:off x="5913290" y="3599275"/>
            <a:ext cx="0" cy="229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E5BC82B3-2891-4B6C-92A5-80EB12B66037}"/>
              </a:ext>
            </a:extLst>
          </p:cNvPr>
          <p:cNvSpPr txBox="1"/>
          <p:nvPr/>
        </p:nvSpPr>
        <p:spPr>
          <a:xfrm>
            <a:off x="5456413" y="3768277"/>
            <a:ext cx="1370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/>
              <a:t>Convertir</a:t>
            </a:r>
          </a:p>
          <a:p>
            <a:pPr algn="ctr"/>
            <a:r>
              <a:rPr lang="es-ES" sz="1000"/>
              <a:t>cristianisme</a:t>
            </a:r>
          </a:p>
        </p:txBody>
      </p:sp>
      <p:sp>
        <p:nvSpPr>
          <p:cNvPr id="201" name="Rectángulo 200">
            <a:extLst>
              <a:ext uri="{FF2B5EF4-FFF2-40B4-BE49-F238E27FC236}">
                <a16:creationId xmlns:a16="http://schemas.microsoft.com/office/drawing/2014/main" id="{64C8E30F-CAFA-474A-9EF9-C35FA83301C0}"/>
              </a:ext>
            </a:extLst>
          </p:cNvPr>
          <p:cNvSpPr/>
          <p:nvPr/>
        </p:nvSpPr>
        <p:spPr>
          <a:xfrm>
            <a:off x="5785200" y="3824753"/>
            <a:ext cx="735979" cy="311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2050759F-F484-4352-AC77-43C685E39833}"/>
              </a:ext>
            </a:extLst>
          </p:cNvPr>
          <p:cNvSpPr txBox="1"/>
          <p:nvPr/>
        </p:nvSpPr>
        <p:spPr>
          <a:xfrm>
            <a:off x="6584161" y="3262786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654</a:t>
            </a:r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id="{BFFD51BF-23C8-4C2B-924A-E46AB8362B2D}"/>
              </a:ext>
            </a:extLst>
          </p:cNvPr>
          <p:cNvSpPr/>
          <p:nvPr/>
        </p:nvSpPr>
        <p:spPr>
          <a:xfrm>
            <a:off x="6740768" y="3523118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4" name="Conector recto de flecha 203">
            <a:extLst>
              <a:ext uri="{FF2B5EF4-FFF2-40B4-BE49-F238E27FC236}">
                <a16:creationId xmlns:a16="http://schemas.microsoft.com/office/drawing/2014/main" id="{D7E6F33E-220C-4259-9ADB-46AFBF349241}"/>
              </a:ext>
            </a:extLst>
          </p:cNvPr>
          <p:cNvCxnSpPr>
            <a:cxnSpLocks/>
          </p:cNvCxnSpPr>
          <p:nvPr/>
        </p:nvCxnSpPr>
        <p:spPr>
          <a:xfrm>
            <a:off x="6789506" y="3557981"/>
            <a:ext cx="0" cy="1668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CuadroTexto 205">
            <a:extLst>
              <a:ext uri="{FF2B5EF4-FFF2-40B4-BE49-F238E27FC236}">
                <a16:creationId xmlns:a16="http://schemas.microsoft.com/office/drawing/2014/main" id="{F770A665-961D-45A7-BFC4-787BED62FB78}"/>
              </a:ext>
            </a:extLst>
          </p:cNvPr>
          <p:cNvSpPr txBox="1"/>
          <p:nvPr/>
        </p:nvSpPr>
        <p:spPr>
          <a:xfrm>
            <a:off x="6115825" y="5194324"/>
            <a:ext cx="13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Liber</a:t>
            </a:r>
          </a:p>
          <a:p>
            <a:pPr algn="ctr"/>
            <a:r>
              <a:rPr lang="es-ES" sz="1200"/>
              <a:t> ludicorum</a:t>
            </a:r>
          </a:p>
        </p:txBody>
      </p:sp>
      <p:sp>
        <p:nvSpPr>
          <p:cNvPr id="207" name="Rectángulo 206">
            <a:extLst>
              <a:ext uri="{FF2B5EF4-FFF2-40B4-BE49-F238E27FC236}">
                <a16:creationId xmlns:a16="http://schemas.microsoft.com/office/drawing/2014/main" id="{82C577E2-8D81-4612-8DBC-298510E9EF6E}"/>
              </a:ext>
            </a:extLst>
          </p:cNvPr>
          <p:cNvSpPr/>
          <p:nvPr/>
        </p:nvSpPr>
        <p:spPr>
          <a:xfrm>
            <a:off x="6390376" y="5254044"/>
            <a:ext cx="869381" cy="401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F5103054-AA8A-4CEB-A195-0E99C581A1DC}"/>
              </a:ext>
            </a:extLst>
          </p:cNvPr>
          <p:cNvSpPr txBox="1"/>
          <p:nvPr/>
        </p:nvSpPr>
        <p:spPr>
          <a:xfrm>
            <a:off x="7231487" y="3269153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711</a:t>
            </a:r>
          </a:p>
        </p:txBody>
      </p:sp>
      <p:sp>
        <p:nvSpPr>
          <p:cNvPr id="209" name="Elipse 208">
            <a:extLst>
              <a:ext uri="{FF2B5EF4-FFF2-40B4-BE49-F238E27FC236}">
                <a16:creationId xmlns:a16="http://schemas.microsoft.com/office/drawing/2014/main" id="{E48264CA-D96C-48F3-BD5B-E507F1DF6496}"/>
              </a:ext>
            </a:extLst>
          </p:cNvPr>
          <p:cNvSpPr/>
          <p:nvPr/>
        </p:nvSpPr>
        <p:spPr>
          <a:xfrm>
            <a:off x="7387269" y="3530492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0" name="Conector recto de flecha 209">
            <a:extLst>
              <a:ext uri="{FF2B5EF4-FFF2-40B4-BE49-F238E27FC236}">
                <a16:creationId xmlns:a16="http://schemas.microsoft.com/office/drawing/2014/main" id="{4CC7C22D-7CB2-4143-8B67-DADFA14F4957}"/>
              </a:ext>
            </a:extLst>
          </p:cNvPr>
          <p:cNvCxnSpPr>
            <a:cxnSpLocks/>
          </p:cNvCxnSpPr>
          <p:nvPr/>
        </p:nvCxnSpPr>
        <p:spPr>
          <a:xfrm>
            <a:off x="7436007" y="3590639"/>
            <a:ext cx="0" cy="1274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218F28A3-3088-408C-B976-2AF45B02CE1B}"/>
              </a:ext>
            </a:extLst>
          </p:cNvPr>
          <p:cNvSpPr txBox="1"/>
          <p:nvPr/>
        </p:nvSpPr>
        <p:spPr>
          <a:xfrm>
            <a:off x="6759379" y="4830751"/>
            <a:ext cx="13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Derrota</a:t>
            </a:r>
          </a:p>
          <a:p>
            <a:pPr algn="ctr"/>
            <a:r>
              <a:rPr lang="es-ES" sz="1200"/>
              <a:t> visigots</a:t>
            </a:r>
          </a:p>
        </p:txBody>
      </p:sp>
      <p:sp>
        <p:nvSpPr>
          <p:cNvPr id="213" name="Rectángulo 212">
            <a:extLst>
              <a:ext uri="{FF2B5EF4-FFF2-40B4-BE49-F238E27FC236}">
                <a16:creationId xmlns:a16="http://schemas.microsoft.com/office/drawing/2014/main" id="{0F671E02-416D-4E84-B802-9EC23B9F94E3}"/>
              </a:ext>
            </a:extLst>
          </p:cNvPr>
          <p:cNvSpPr/>
          <p:nvPr/>
        </p:nvSpPr>
        <p:spPr>
          <a:xfrm>
            <a:off x="7119751" y="4860611"/>
            <a:ext cx="676627" cy="393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4D910AEB-63D0-49A1-A096-23A86DDC9F64}"/>
              </a:ext>
            </a:extLst>
          </p:cNvPr>
          <p:cNvSpPr/>
          <p:nvPr/>
        </p:nvSpPr>
        <p:spPr>
          <a:xfrm>
            <a:off x="5703261" y="2096987"/>
            <a:ext cx="187445" cy="813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513265FF-BC56-4568-A37B-FD7A5D05E789}"/>
              </a:ext>
            </a:extLst>
          </p:cNvPr>
          <p:cNvSpPr txBox="1"/>
          <p:nvPr/>
        </p:nvSpPr>
        <p:spPr>
          <a:xfrm>
            <a:off x="5486263" y="1985163"/>
            <a:ext cx="2874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Leovigild</a:t>
            </a:r>
          </a:p>
        </p:txBody>
      </p: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CFD7903C-4474-45E5-9699-867C821C717A}"/>
              </a:ext>
            </a:extLst>
          </p:cNvPr>
          <p:cNvSpPr txBox="1"/>
          <p:nvPr/>
        </p:nvSpPr>
        <p:spPr>
          <a:xfrm>
            <a:off x="5474504" y="2970400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568</a:t>
            </a:r>
          </a:p>
        </p:txBody>
      </p:sp>
      <p:sp>
        <p:nvSpPr>
          <p:cNvPr id="221" name="CuadroTexto 220">
            <a:extLst>
              <a:ext uri="{FF2B5EF4-FFF2-40B4-BE49-F238E27FC236}">
                <a16:creationId xmlns:a16="http://schemas.microsoft.com/office/drawing/2014/main" id="{83CED23D-811B-4C2E-A615-BDE203B2A338}"/>
              </a:ext>
            </a:extLst>
          </p:cNvPr>
          <p:cNvSpPr txBox="1"/>
          <p:nvPr/>
        </p:nvSpPr>
        <p:spPr>
          <a:xfrm>
            <a:off x="5730008" y="2961689"/>
            <a:ext cx="410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586</a:t>
            </a:r>
          </a:p>
        </p:txBody>
      </p: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5C65FCF7-E29A-4734-B206-343E51D2C244}"/>
              </a:ext>
            </a:extLst>
          </p:cNvPr>
          <p:cNvSpPr txBox="1"/>
          <p:nvPr/>
        </p:nvSpPr>
        <p:spPr>
          <a:xfrm>
            <a:off x="6290196" y="3242649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624</a:t>
            </a:r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id="{CBEC31F4-0222-452B-BF22-3C6474A84212}"/>
              </a:ext>
            </a:extLst>
          </p:cNvPr>
          <p:cNvSpPr/>
          <p:nvPr/>
        </p:nvSpPr>
        <p:spPr>
          <a:xfrm>
            <a:off x="6467222" y="3530492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4" name="Conector recto de flecha 223">
            <a:extLst>
              <a:ext uri="{FF2B5EF4-FFF2-40B4-BE49-F238E27FC236}">
                <a16:creationId xmlns:a16="http://schemas.microsoft.com/office/drawing/2014/main" id="{E65FB8F9-19EE-44ED-BCC9-F60FC3FEC2AD}"/>
              </a:ext>
            </a:extLst>
          </p:cNvPr>
          <p:cNvCxnSpPr>
            <a:cxnSpLocks/>
          </p:cNvCxnSpPr>
          <p:nvPr/>
        </p:nvCxnSpPr>
        <p:spPr>
          <a:xfrm>
            <a:off x="6515960" y="3536269"/>
            <a:ext cx="0" cy="11420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CuadroTexto 225">
            <a:extLst>
              <a:ext uri="{FF2B5EF4-FFF2-40B4-BE49-F238E27FC236}">
                <a16:creationId xmlns:a16="http://schemas.microsoft.com/office/drawing/2014/main" id="{EBBE514C-D533-4512-9C6A-7C9AB46E9D05}"/>
              </a:ext>
            </a:extLst>
          </p:cNvPr>
          <p:cNvSpPr txBox="1"/>
          <p:nvPr/>
        </p:nvSpPr>
        <p:spPr>
          <a:xfrm>
            <a:off x="5818260" y="4625212"/>
            <a:ext cx="137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/>
              <a:t>Expulsió</a:t>
            </a:r>
          </a:p>
          <a:p>
            <a:pPr algn="ctr"/>
            <a:r>
              <a:rPr lang="es-ES" sz="1000"/>
              <a:t>bizantins</a:t>
            </a:r>
          </a:p>
          <a:p>
            <a:pPr algn="ctr"/>
            <a:r>
              <a:rPr lang="es-ES" sz="1000"/>
              <a:t>Hispània</a:t>
            </a:r>
          </a:p>
        </p:txBody>
      </p:sp>
      <p:sp>
        <p:nvSpPr>
          <p:cNvPr id="227" name="Rectángulo 226">
            <a:extLst>
              <a:ext uri="{FF2B5EF4-FFF2-40B4-BE49-F238E27FC236}">
                <a16:creationId xmlns:a16="http://schemas.microsoft.com/office/drawing/2014/main" id="{F9AC86E8-16B9-4988-B2F0-6E613CE4F633}"/>
              </a:ext>
            </a:extLst>
          </p:cNvPr>
          <p:cNvSpPr/>
          <p:nvPr/>
        </p:nvSpPr>
        <p:spPr>
          <a:xfrm>
            <a:off x="6205663" y="4681452"/>
            <a:ext cx="583844" cy="453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8" name="Conector recto 227">
            <a:extLst>
              <a:ext uri="{FF2B5EF4-FFF2-40B4-BE49-F238E27FC236}">
                <a16:creationId xmlns:a16="http://schemas.microsoft.com/office/drawing/2014/main" id="{0DA3EB12-70DC-4F5A-80B0-28A6BA78D30A}"/>
              </a:ext>
            </a:extLst>
          </p:cNvPr>
          <p:cNvCxnSpPr>
            <a:cxnSpLocks/>
          </p:cNvCxnSpPr>
          <p:nvPr/>
        </p:nvCxnSpPr>
        <p:spPr>
          <a:xfrm>
            <a:off x="7259757" y="3599275"/>
            <a:ext cx="1244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ector recto de flecha 228">
            <a:extLst>
              <a:ext uri="{FF2B5EF4-FFF2-40B4-BE49-F238E27FC236}">
                <a16:creationId xmlns:a16="http://schemas.microsoft.com/office/drawing/2014/main" id="{AA59E456-5178-4610-AD28-75415C07C8A0}"/>
              </a:ext>
            </a:extLst>
          </p:cNvPr>
          <p:cNvCxnSpPr>
            <a:cxnSpLocks/>
          </p:cNvCxnSpPr>
          <p:nvPr/>
        </p:nvCxnSpPr>
        <p:spPr>
          <a:xfrm>
            <a:off x="7999722" y="3590639"/>
            <a:ext cx="0" cy="304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CuadroTexto 230">
            <a:extLst>
              <a:ext uri="{FF2B5EF4-FFF2-40B4-BE49-F238E27FC236}">
                <a16:creationId xmlns:a16="http://schemas.microsoft.com/office/drawing/2014/main" id="{C1D3BBC8-8412-4AFE-A576-C0B99CC69106}"/>
              </a:ext>
            </a:extLst>
          </p:cNvPr>
          <p:cNvSpPr txBox="1"/>
          <p:nvPr/>
        </p:nvSpPr>
        <p:spPr>
          <a:xfrm>
            <a:off x="7417262" y="3865277"/>
            <a:ext cx="13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Carles </a:t>
            </a:r>
          </a:p>
          <a:p>
            <a:pPr algn="ctr"/>
            <a:r>
              <a:rPr lang="es-ES" sz="1200"/>
              <a:t>Martell</a:t>
            </a:r>
          </a:p>
        </p:txBody>
      </p:sp>
      <p:sp>
        <p:nvSpPr>
          <p:cNvPr id="232" name="Rectángulo 231">
            <a:extLst>
              <a:ext uri="{FF2B5EF4-FFF2-40B4-BE49-F238E27FC236}">
                <a16:creationId xmlns:a16="http://schemas.microsoft.com/office/drawing/2014/main" id="{960E52B6-3C35-46DB-AD64-335BE5F00AB4}"/>
              </a:ext>
            </a:extLst>
          </p:cNvPr>
          <p:cNvSpPr/>
          <p:nvPr/>
        </p:nvSpPr>
        <p:spPr>
          <a:xfrm>
            <a:off x="7772418" y="3910378"/>
            <a:ext cx="642944" cy="393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3" name="CuadroTexto 232">
            <a:extLst>
              <a:ext uri="{FF2B5EF4-FFF2-40B4-BE49-F238E27FC236}">
                <a16:creationId xmlns:a16="http://schemas.microsoft.com/office/drawing/2014/main" id="{EE10FBB8-DB48-4355-84EF-410B530C3D3D}"/>
              </a:ext>
            </a:extLst>
          </p:cNvPr>
          <p:cNvSpPr txBox="1"/>
          <p:nvPr/>
        </p:nvSpPr>
        <p:spPr>
          <a:xfrm>
            <a:off x="7555770" y="3282892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732</a:t>
            </a:r>
          </a:p>
        </p:txBody>
      </p:sp>
      <p:sp>
        <p:nvSpPr>
          <p:cNvPr id="234" name="Elipse 233">
            <a:extLst>
              <a:ext uri="{FF2B5EF4-FFF2-40B4-BE49-F238E27FC236}">
                <a16:creationId xmlns:a16="http://schemas.microsoft.com/office/drawing/2014/main" id="{903B6549-4C34-4CC8-BF4F-9BF03B1B9B9D}"/>
              </a:ext>
            </a:extLst>
          </p:cNvPr>
          <p:cNvSpPr/>
          <p:nvPr/>
        </p:nvSpPr>
        <p:spPr>
          <a:xfrm>
            <a:off x="7716407" y="3549586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5" name="Conector recto de flecha 234">
            <a:extLst>
              <a:ext uri="{FF2B5EF4-FFF2-40B4-BE49-F238E27FC236}">
                <a16:creationId xmlns:a16="http://schemas.microsoft.com/office/drawing/2014/main" id="{BB2F3CB0-DF09-49FB-B777-BFA9A3BBA22C}"/>
              </a:ext>
            </a:extLst>
          </p:cNvPr>
          <p:cNvCxnSpPr>
            <a:cxnSpLocks/>
          </p:cNvCxnSpPr>
          <p:nvPr/>
        </p:nvCxnSpPr>
        <p:spPr>
          <a:xfrm>
            <a:off x="7761115" y="3616229"/>
            <a:ext cx="0" cy="7757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uadroTexto 236">
            <a:extLst>
              <a:ext uri="{FF2B5EF4-FFF2-40B4-BE49-F238E27FC236}">
                <a16:creationId xmlns:a16="http://schemas.microsoft.com/office/drawing/2014/main" id="{084C8A56-07EF-4F0D-9D55-943996F97A4A}"/>
              </a:ext>
            </a:extLst>
          </p:cNvPr>
          <p:cNvSpPr txBox="1"/>
          <p:nvPr/>
        </p:nvSpPr>
        <p:spPr>
          <a:xfrm>
            <a:off x="7298177" y="4351866"/>
            <a:ext cx="164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Victoria Francs sobre musulmans</a:t>
            </a:r>
          </a:p>
        </p:txBody>
      </p:sp>
      <p:sp>
        <p:nvSpPr>
          <p:cNvPr id="238" name="Rectángulo 237">
            <a:extLst>
              <a:ext uri="{FF2B5EF4-FFF2-40B4-BE49-F238E27FC236}">
                <a16:creationId xmlns:a16="http://schemas.microsoft.com/office/drawing/2014/main" id="{0A4C9573-1A29-462A-8C2A-E2C5D1F334C1}"/>
              </a:ext>
            </a:extLst>
          </p:cNvPr>
          <p:cNvSpPr/>
          <p:nvPr/>
        </p:nvSpPr>
        <p:spPr>
          <a:xfrm>
            <a:off x="7469081" y="4377873"/>
            <a:ext cx="1363763" cy="393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9" name="CuadroTexto 238">
            <a:extLst>
              <a:ext uri="{FF2B5EF4-FFF2-40B4-BE49-F238E27FC236}">
                <a16:creationId xmlns:a16="http://schemas.microsoft.com/office/drawing/2014/main" id="{E9DEC199-4423-4D20-83A1-58671A8CDE36}"/>
              </a:ext>
            </a:extLst>
          </p:cNvPr>
          <p:cNvSpPr txBox="1"/>
          <p:nvPr/>
        </p:nvSpPr>
        <p:spPr>
          <a:xfrm>
            <a:off x="8153405" y="3302042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800</a:t>
            </a:r>
          </a:p>
        </p:txBody>
      </p:sp>
      <p:sp>
        <p:nvSpPr>
          <p:cNvPr id="240" name="Elipse 239">
            <a:extLst>
              <a:ext uri="{FF2B5EF4-FFF2-40B4-BE49-F238E27FC236}">
                <a16:creationId xmlns:a16="http://schemas.microsoft.com/office/drawing/2014/main" id="{9929437C-A90B-42F4-9EE0-2B3877566B05}"/>
              </a:ext>
            </a:extLst>
          </p:cNvPr>
          <p:cNvSpPr/>
          <p:nvPr/>
        </p:nvSpPr>
        <p:spPr>
          <a:xfrm>
            <a:off x="8302799" y="3594182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3" name="CuadroTexto 242">
            <a:extLst>
              <a:ext uri="{FF2B5EF4-FFF2-40B4-BE49-F238E27FC236}">
                <a16:creationId xmlns:a16="http://schemas.microsoft.com/office/drawing/2014/main" id="{74BF08C8-CE92-4B9F-AF28-1D0C611D8DA8}"/>
              </a:ext>
            </a:extLst>
          </p:cNvPr>
          <p:cNvSpPr txBox="1"/>
          <p:nvPr/>
        </p:nvSpPr>
        <p:spPr>
          <a:xfrm>
            <a:off x="7584230" y="5023211"/>
            <a:ext cx="164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Carlemany </a:t>
            </a:r>
          </a:p>
          <a:p>
            <a:pPr algn="ctr"/>
            <a:r>
              <a:rPr lang="es-ES" sz="1200"/>
              <a:t>emperador</a:t>
            </a:r>
          </a:p>
        </p:txBody>
      </p:sp>
      <p:sp>
        <p:nvSpPr>
          <p:cNvPr id="244" name="Rectángulo 243">
            <a:extLst>
              <a:ext uri="{FF2B5EF4-FFF2-40B4-BE49-F238E27FC236}">
                <a16:creationId xmlns:a16="http://schemas.microsoft.com/office/drawing/2014/main" id="{19E7E7D3-9D0F-4B42-9F93-5C5A29B656E9}"/>
              </a:ext>
            </a:extLst>
          </p:cNvPr>
          <p:cNvSpPr/>
          <p:nvPr/>
        </p:nvSpPr>
        <p:spPr>
          <a:xfrm>
            <a:off x="7901444" y="5079532"/>
            <a:ext cx="1043693" cy="375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5" name="Rectángulo 244">
            <a:extLst>
              <a:ext uri="{FF2B5EF4-FFF2-40B4-BE49-F238E27FC236}">
                <a16:creationId xmlns:a16="http://schemas.microsoft.com/office/drawing/2014/main" id="{BD45372E-1278-4D82-9496-78A7C978441A}"/>
              </a:ext>
            </a:extLst>
          </p:cNvPr>
          <p:cNvSpPr/>
          <p:nvPr/>
        </p:nvSpPr>
        <p:spPr>
          <a:xfrm>
            <a:off x="8626110" y="2725318"/>
            <a:ext cx="371837" cy="1519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6" name="CuadroTexto 245">
            <a:extLst>
              <a:ext uri="{FF2B5EF4-FFF2-40B4-BE49-F238E27FC236}">
                <a16:creationId xmlns:a16="http://schemas.microsoft.com/office/drawing/2014/main" id="{C0DB257A-51FE-4757-8977-E9E0A4AED017}"/>
              </a:ext>
            </a:extLst>
          </p:cNvPr>
          <p:cNvSpPr txBox="1"/>
          <p:nvPr/>
        </p:nvSpPr>
        <p:spPr>
          <a:xfrm>
            <a:off x="8296273" y="2664137"/>
            <a:ext cx="1073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Lluís el Piadós</a:t>
            </a:r>
          </a:p>
        </p:txBody>
      </p:sp>
      <p:sp>
        <p:nvSpPr>
          <p:cNvPr id="250" name="CuadroTexto 249">
            <a:extLst>
              <a:ext uri="{FF2B5EF4-FFF2-40B4-BE49-F238E27FC236}">
                <a16:creationId xmlns:a16="http://schemas.microsoft.com/office/drawing/2014/main" id="{23577887-210D-4EC4-8059-F77D962D1FF7}"/>
              </a:ext>
            </a:extLst>
          </p:cNvPr>
          <p:cNvSpPr txBox="1"/>
          <p:nvPr/>
        </p:nvSpPr>
        <p:spPr>
          <a:xfrm>
            <a:off x="8401222" y="3199989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814</a:t>
            </a:r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6CC9C193-5AD2-4C66-A4C3-EBDE0B44A213}"/>
              </a:ext>
            </a:extLst>
          </p:cNvPr>
          <p:cNvSpPr txBox="1"/>
          <p:nvPr/>
        </p:nvSpPr>
        <p:spPr>
          <a:xfrm>
            <a:off x="8755089" y="3212144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840</a:t>
            </a:r>
          </a:p>
        </p:txBody>
      </p:sp>
      <p:sp>
        <p:nvSpPr>
          <p:cNvPr id="252" name="CuadroTexto 251">
            <a:extLst>
              <a:ext uri="{FF2B5EF4-FFF2-40B4-BE49-F238E27FC236}">
                <a16:creationId xmlns:a16="http://schemas.microsoft.com/office/drawing/2014/main" id="{95E41C42-9A21-4E51-89DC-2AC204DDCD43}"/>
              </a:ext>
            </a:extLst>
          </p:cNvPr>
          <p:cNvSpPr txBox="1"/>
          <p:nvPr/>
        </p:nvSpPr>
        <p:spPr>
          <a:xfrm>
            <a:off x="8888293" y="3339102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843</a:t>
            </a:r>
          </a:p>
        </p:txBody>
      </p:sp>
      <p:sp>
        <p:nvSpPr>
          <p:cNvPr id="253" name="Elipse 252">
            <a:extLst>
              <a:ext uri="{FF2B5EF4-FFF2-40B4-BE49-F238E27FC236}">
                <a16:creationId xmlns:a16="http://schemas.microsoft.com/office/drawing/2014/main" id="{8D804B6C-BF02-40AD-9A14-2D1871E4E306}"/>
              </a:ext>
            </a:extLst>
          </p:cNvPr>
          <p:cNvSpPr/>
          <p:nvPr/>
        </p:nvSpPr>
        <p:spPr>
          <a:xfrm>
            <a:off x="9019286" y="3537349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4" name="Conector recto de flecha 253">
            <a:extLst>
              <a:ext uri="{FF2B5EF4-FFF2-40B4-BE49-F238E27FC236}">
                <a16:creationId xmlns:a16="http://schemas.microsoft.com/office/drawing/2014/main" id="{DE5F0352-4887-4FF5-A420-E4EC71F04F2F}"/>
              </a:ext>
            </a:extLst>
          </p:cNvPr>
          <p:cNvCxnSpPr>
            <a:cxnSpLocks/>
          </p:cNvCxnSpPr>
          <p:nvPr/>
        </p:nvCxnSpPr>
        <p:spPr>
          <a:xfrm>
            <a:off x="9068024" y="3570513"/>
            <a:ext cx="0" cy="304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CuadroTexto 254">
            <a:extLst>
              <a:ext uri="{FF2B5EF4-FFF2-40B4-BE49-F238E27FC236}">
                <a16:creationId xmlns:a16="http://schemas.microsoft.com/office/drawing/2014/main" id="{5C4FE45F-C377-438A-A502-A91DDEAF8155}"/>
              </a:ext>
            </a:extLst>
          </p:cNvPr>
          <p:cNvSpPr txBox="1"/>
          <p:nvPr/>
        </p:nvSpPr>
        <p:spPr>
          <a:xfrm>
            <a:off x="8394311" y="3834435"/>
            <a:ext cx="13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Tractat de</a:t>
            </a:r>
          </a:p>
          <a:p>
            <a:pPr algn="ctr"/>
            <a:r>
              <a:rPr lang="es-ES" sz="1200"/>
              <a:t>Verdun</a:t>
            </a:r>
          </a:p>
        </p:txBody>
      </p:sp>
      <p:sp>
        <p:nvSpPr>
          <p:cNvPr id="256" name="Rectángulo 255">
            <a:extLst>
              <a:ext uri="{FF2B5EF4-FFF2-40B4-BE49-F238E27FC236}">
                <a16:creationId xmlns:a16="http://schemas.microsoft.com/office/drawing/2014/main" id="{E25EA6F4-6F45-4F32-85F2-A84D9F2DEE37}"/>
              </a:ext>
            </a:extLst>
          </p:cNvPr>
          <p:cNvSpPr/>
          <p:nvPr/>
        </p:nvSpPr>
        <p:spPr>
          <a:xfrm>
            <a:off x="8634884" y="3872134"/>
            <a:ext cx="877416" cy="393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7" name="Rectángulo 256">
            <a:extLst>
              <a:ext uri="{FF2B5EF4-FFF2-40B4-BE49-F238E27FC236}">
                <a16:creationId xmlns:a16="http://schemas.microsoft.com/office/drawing/2014/main" id="{08CA9E39-C5E3-465D-B757-4B8CE1D2785F}"/>
              </a:ext>
            </a:extLst>
          </p:cNvPr>
          <p:cNvSpPr/>
          <p:nvPr/>
        </p:nvSpPr>
        <p:spPr>
          <a:xfrm>
            <a:off x="5061937" y="1885950"/>
            <a:ext cx="599452" cy="191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8" name="CuadroTexto 257">
            <a:extLst>
              <a:ext uri="{FF2B5EF4-FFF2-40B4-BE49-F238E27FC236}">
                <a16:creationId xmlns:a16="http://schemas.microsoft.com/office/drawing/2014/main" id="{FA78ADF8-1157-4780-B6DD-0A947BC97588}"/>
              </a:ext>
            </a:extLst>
          </p:cNvPr>
          <p:cNvSpPr txBox="1"/>
          <p:nvPr/>
        </p:nvSpPr>
        <p:spPr>
          <a:xfrm>
            <a:off x="5024046" y="1844707"/>
            <a:ext cx="1073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>
                <a:solidFill>
                  <a:schemeClr val="bg1"/>
                </a:solidFill>
              </a:rPr>
              <a:t>Justinià</a:t>
            </a:r>
          </a:p>
        </p:txBody>
      </p:sp>
      <p:cxnSp>
        <p:nvCxnSpPr>
          <p:cNvPr id="259" name="Conector recto 258">
            <a:extLst>
              <a:ext uri="{FF2B5EF4-FFF2-40B4-BE49-F238E27FC236}">
                <a16:creationId xmlns:a16="http://schemas.microsoft.com/office/drawing/2014/main" id="{7501A949-0B07-4625-85C3-26E09D8FC6EA}"/>
              </a:ext>
            </a:extLst>
          </p:cNvPr>
          <p:cNvCxnSpPr>
            <a:cxnSpLocks/>
          </p:cNvCxnSpPr>
          <p:nvPr/>
        </p:nvCxnSpPr>
        <p:spPr>
          <a:xfrm flipH="1">
            <a:off x="5039290" y="1867828"/>
            <a:ext cx="22647" cy="1237493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F072EB0D-713F-4DEE-9EDA-62863783039F}"/>
              </a:ext>
            </a:extLst>
          </p:cNvPr>
          <p:cNvSpPr txBox="1"/>
          <p:nvPr/>
        </p:nvSpPr>
        <p:spPr>
          <a:xfrm>
            <a:off x="4832939" y="3094909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527</a:t>
            </a:r>
          </a:p>
        </p:txBody>
      </p:sp>
      <p:sp>
        <p:nvSpPr>
          <p:cNvPr id="265" name="CuadroTexto 264">
            <a:extLst>
              <a:ext uri="{FF2B5EF4-FFF2-40B4-BE49-F238E27FC236}">
                <a16:creationId xmlns:a16="http://schemas.microsoft.com/office/drawing/2014/main" id="{699EDD80-B18B-47D2-A67B-67C62C63E790}"/>
              </a:ext>
            </a:extLst>
          </p:cNvPr>
          <p:cNvSpPr txBox="1"/>
          <p:nvPr/>
        </p:nvSpPr>
        <p:spPr>
          <a:xfrm>
            <a:off x="5348199" y="2846977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565</a:t>
            </a:r>
          </a:p>
        </p:txBody>
      </p:sp>
      <p:sp>
        <p:nvSpPr>
          <p:cNvPr id="267" name="Rectángulo 266">
            <a:extLst>
              <a:ext uri="{FF2B5EF4-FFF2-40B4-BE49-F238E27FC236}">
                <a16:creationId xmlns:a16="http://schemas.microsoft.com/office/drawing/2014/main" id="{014D45DB-F862-4107-BC38-544AA9882BAF}"/>
              </a:ext>
            </a:extLst>
          </p:cNvPr>
          <p:cNvSpPr/>
          <p:nvPr/>
        </p:nvSpPr>
        <p:spPr>
          <a:xfrm>
            <a:off x="5916457" y="2742140"/>
            <a:ext cx="2551885" cy="2134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A87C5B8B-9D6E-41C9-9D36-C22A9A0C8E95}"/>
              </a:ext>
            </a:extLst>
          </p:cNvPr>
          <p:cNvSpPr txBox="1"/>
          <p:nvPr/>
        </p:nvSpPr>
        <p:spPr>
          <a:xfrm>
            <a:off x="5911492" y="2693182"/>
            <a:ext cx="287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Pèrdua conquistes bizantines</a:t>
            </a:r>
          </a:p>
        </p:txBody>
      </p:sp>
      <p:sp>
        <p:nvSpPr>
          <p:cNvPr id="269" name="Rectángulo 268">
            <a:extLst>
              <a:ext uri="{FF2B5EF4-FFF2-40B4-BE49-F238E27FC236}">
                <a16:creationId xmlns:a16="http://schemas.microsoft.com/office/drawing/2014/main" id="{F6C22057-BE60-4A96-B4D1-879271F054AC}"/>
              </a:ext>
            </a:extLst>
          </p:cNvPr>
          <p:cNvSpPr/>
          <p:nvPr/>
        </p:nvSpPr>
        <p:spPr>
          <a:xfrm>
            <a:off x="8422124" y="1829374"/>
            <a:ext cx="2434532" cy="2476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0" name="CuadroTexto 269">
            <a:extLst>
              <a:ext uri="{FF2B5EF4-FFF2-40B4-BE49-F238E27FC236}">
                <a16:creationId xmlns:a16="http://schemas.microsoft.com/office/drawing/2014/main" id="{5FB0B30F-0AA1-4275-814D-8731E852AF00}"/>
              </a:ext>
            </a:extLst>
          </p:cNvPr>
          <p:cNvSpPr txBox="1"/>
          <p:nvPr/>
        </p:nvSpPr>
        <p:spPr>
          <a:xfrm>
            <a:off x="8495645" y="1803535"/>
            <a:ext cx="287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Segona Edat d’Or Bizanci</a:t>
            </a:r>
          </a:p>
        </p:txBody>
      </p:sp>
      <p:sp>
        <p:nvSpPr>
          <p:cNvPr id="271" name="CuadroTexto 270">
            <a:extLst>
              <a:ext uri="{FF2B5EF4-FFF2-40B4-BE49-F238E27FC236}">
                <a16:creationId xmlns:a16="http://schemas.microsoft.com/office/drawing/2014/main" id="{527F1DE1-2231-488B-9BDA-B3ED8E845757}"/>
              </a:ext>
            </a:extLst>
          </p:cNvPr>
          <p:cNvSpPr txBox="1"/>
          <p:nvPr/>
        </p:nvSpPr>
        <p:spPr>
          <a:xfrm>
            <a:off x="10874530" y="3343245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1024</a:t>
            </a:r>
          </a:p>
        </p:txBody>
      </p:sp>
      <p:sp>
        <p:nvSpPr>
          <p:cNvPr id="272" name="Elipse 271">
            <a:extLst>
              <a:ext uri="{FF2B5EF4-FFF2-40B4-BE49-F238E27FC236}">
                <a16:creationId xmlns:a16="http://schemas.microsoft.com/office/drawing/2014/main" id="{00B6D43C-9D03-4575-B5A0-6064FAB3E974}"/>
              </a:ext>
            </a:extLst>
          </p:cNvPr>
          <p:cNvSpPr/>
          <p:nvPr/>
        </p:nvSpPr>
        <p:spPr>
          <a:xfrm>
            <a:off x="11058450" y="3542507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3" name="Conector recto de flecha 272">
            <a:extLst>
              <a:ext uri="{FF2B5EF4-FFF2-40B4-BE49-F238E27FC236}">
                <a16:creationId xmlns:a16="http://schemas.microsoft.com/office/drawing/2014/main" id="{987397D2-80A7-417C-AFB6-04844F8AC432}"/>
              </a:ext>
            </a:extLst>
          </p:cNvPr>
          <p:cNvCxnSpPr>
            <a:cxnSpLocks/>
          </p:cNvCxnSpPr>
          <p:nvPr/>
        </p:nvCxnSpPr>
        <p:spPr>
          <a:xfrm>
            <a:off x="11107188" y="3603212"/>
            <a:ext cx="0" cy="10751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7BD178BE-7DB5-44A1-9168-32F047FE1C24}"/>
              </a:ext>
            </a:extLst>
          </p:cNvPr>
          <p:cNvSpPr txBox="1"/>
          <p:nvPr/>
        </p:nvSpPr>
        <p:spPr>
          <a:xfrm>
            <a:off x="10332443" y="4632806"/>
            <a:ext cx="1646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Cisma d’Orient</a:t>
            </a:r>
          </a:p>
        </p:txBody>
      </p:sp>
      <p:sp>
        <p:nvSpPr>
          <p:cNvPr id="276" name="Rectángulo 275">
            <a:extLst>
              <a:ext uri="{FF2B5EF4-FFF2-40B4-BE49-F238E27FC236}">
                <a16:creationId xmlns:a16="http://schemas.microsoft.com/office/drawing/2014/main" id="{3D768C25-94A6-4614-92C7-8F9DDE12938D}"/>
              </a:ext>
            </a:extLst>
          </p:cNvPr>
          <p:cNvSpPr/>
          <p:nvPr/>
        </p:nvSpPr>
        <p:spPr>
          <a:xfrm>
            <a:off x="10530221" y="4663570"/>
            <a:ext cx="1237918" cy="196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7" name="Rectángulo 276">
            <a:extLst>
              <a:ext uri="{FF2B5EF4-FFF2-40B4-BE49-F238E27FC236}">
                <a16:creationId xmlns:a16="http://schemas.microsoft.com/office/drawing/2014/main" id="{3E605631-302C-40B4-B233-B5088179FA2A}"/>
              </a:ext>
            </a:extLst>
          </p:cNvPr>
          <p:cNvSpPr/>
          <p:nvPr/>
        </p:nvSpPr>
        <p:spPr>
          <a:xfrm>
            <a:off x="10864042" y="2081338"/>
            <a:ext cx="956046" cy="24761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CuadroTexto 277">
            <a:extLst>
              <a:ext uri="{FF2B5EF4-FFF2-40B4-BE49-F238E27FC236}">
                <a16:creationId xmlns:a16="http://schemas.microsoft.com/office/drawing/2014/main" id="{5A1C161A-B2B8-487B-9CB8-947BAD0E0EAB}"/>
              </a:ext>
            </a:extLst>
          </p:cNvPr>
          <p:cNvSpPr txBox="1"/>
          <p:nvPr/>
        </p:nvSpPr>
        <p:spPr>
          <a:xfrm>
            <a:off x="10644055" y="2051749"/>
            <a:ext cx="287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Bizanci decau</a:t>
            </a:r>
          </a:p>
        </p:txBody>
      </p:sp>
      <p:cxnSp>
        <p:nvCxnSpPr>
          <p:cNvPr id="279" name="Conector recto 278">
            <a:extLst>
              <a:ext uri="{FF2B5EF4-FFF2-40B4-BE49-F238E27FC236}">
                <a16:creationId xmlns:a16="http://schemas.microsoft.com/office/drawing/2014/main" id="{182E185D-FE16-4876-A59F-1C26B949261F}"/>
              </a:ext>
            </a:extLst>
          </p:cNvPr>
          <p:cNvCxnSpPr>
            <a:cxnSpLocks/>
          </p:cNvCxnSpPr>
          <p:nvPr/>
        </p:nvCxnSpPr>
        <p:spPr>
          <a:xfrm>
            <a:off x="11816912" y="2078242"/>
            <a:ext cx="0" cy="12913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90309856-6858-4C6E-81D9-0106479E9446}"/>
              </a:ext>
            </a:extLst>
          </p:cNvPr>
          <p:cNvSpPr txBox="1"/>
          <p:nvPr/>
        </p:nvSpPr>
        <p:spPr>
          <a:xfrm>
            <a:off x="11426977" y="3337841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/>
              <a:t>1453</a:t>
            </a:r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33BA8275-3807-43A8-94BE-DA26514A752A}"/>
              </a:ext>
            </a:extLst>
          </p:cNvPr>
          <p:cNvSpPr/>
          <p:nvPr/>
        </p:nvSpPr>
        <p:spPr>
          <a:xfrm>
            <a:off x="11606628" y="3532887"/>
            <a:ext cx="97477" cy="94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3" name="Conector recto de flecha 282">
            <a:extLst>
              <a:ext uri="{FF2B5EF4-FFF2-40B4-BE49-F238E27FC236}">
                <a16:creationId xmlns:a16="http://schemas.microsoft.com/office/drawing/2014/main" id="{F0D6F044-E4A5-478E-B90C-0A7FBD51E3DC}"/>
              </a:ext>
            </a:extLst>
          </p:cNvPr>
          <p:cNvCxnSpPr>
            <a:cxnSpLocks/>
          </p:cNvCxnSpPr>
          <p:nvPr/>
        </p:nvCxnSpPr>
        <p:spPr>
          <a:xfrm>
            <a:off x="11655366" y="3599275"/>
            <a:ext cx="0" cy="304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CuadroTexto 283">
            <a:extLst>
              <a:ext uri="{FF2B5EF4-FFF2-40B4-BE49-F238E27FC236}">
                <a16:creationId xmlns:a16="http://schemas.microsoft.com/office/drawing/2014/main" id="{0F978E7D-A7D1-42F6-8A43-45B7A941C53E}"/>
              </a:ext>
            </a:extLst>
          </p:cNvPr>
          <p:cNvSpPr txBox="1"/>
          <p:nvPr/>
        </p:nvSpPr>
        <p:spPr>
          <a:xfrm>
            <a:off x="10644055" y="3825504"/>
            <a:ext cx="164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Fin </a:t>
            </a:r>
          </a:p>
          <a:p>
            <a:pPr algn="ctr"/>
            <a:r>
              <a:rPr lang="es-ES" sz="1200"/>
              <a:t>Bizantins</a:t>
            </a:r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id="{03C6C208-4F9F-4978-8477-C0938488D468}"/>
              </a:ext>
            </a:extLst>
          </p:cNvPr>
          <p:cNvSpPr/>
          <p:nvPr/>
        </p:nvSpPr>
        <p:spPr>
          <a:xfrm>
            <a:off x="11152823" y="3868964"/>
            <a:ext cx="651788" cy="38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8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567DC5B-AC5F-4F2F-8439-BC64D5746A88}"/>
              </a:ext>
            </a:extLst>
          </p:cNvPr>
          <p:cNvSpPr/>
          <p:nvPr/>
        </p:nvSpPr>
        <p:spPr>
          <a:xfrm>
            <a:off x="836231" y="568083"/>
            <a:ext cx="1036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I.La crisi de l’imperi romà (</a:t>
            </a:r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2/2</a:t>
            </a:r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FDD440-FAEF-4235-B9CA-A8B2B335FB13}"/>
              </a:ext>
            </a:extLst>
          </p:cNvPr>
          <p:cNvSpPr/>
          <p:nvPr/>
        </p:nvSpPr>
        <p:spPr>
          <a:xfrm>
            <a:off x="3493535" y="1384241"/>
            <a:ext cx="4349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El baix imperi (finals segle III </a:t>
            </a:r>
            <a:r>
              <a:rPr lang="es-ES" sz="2000" b="1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V)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9D9C799-78CB-4E8F-B8E7-0CDED321BFFD}"/>
              </a:ext>
            </a:extLst>
          </p:cNvPr>
          <p:cNvCxnSpPr>
            <a:cxnSpLocks/>
          </p:cNvCxnSpPr>
          <p:nvPr/>
        </p:nvCxnSpPr>
        <p:spPr>
          <a:xfrm>
            <a:off x="3881307" y="1969017"/>
            <a:ext cx="0" cy="3215906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D1470DC-C791-4FD9-A316-C42A73B04461}"/>
              </a:ext>
            </a:extLst>
          </p:cNvPr>
          <p:cNvSpPr txBox="1"/>
          <p:nvPr/>
        </p:nvSpPr>
        <p:spPr>
          <a:xfrm>
            <a:off x="872456" y="178435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GOVERN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BDB8E95-2B83-4D40-9F26-BC048EB94408}"/>
              </a:ext>
            </a:extLst>
          </p:cNvPr>
          <p:cNvSpPr txBox="1"/>
          <p:nvPr/>
        </p:nvSpPr>
        <p:spPr>
          <a:xfrm>
            <a:off x="620785" y="2346552"/>
            <a:ext cx="3070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Tot poder = emperador i origen diví.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El Senat perd el poder.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Principat </a:t>
            </a:r>
            <a:r>
              <a:rPr lang="es-ES" sz="1600">
                <a:sym typeface="Wingdings" panose="05000000000000000000" pitchFamily="2" charset="2"/>
              </a:rPr>
              <a:t> Dominat.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>
                <a:sym typeface="Wingdings" panose="05000000000000000000" pitchFamily="2" charset="2"/>
              </a:rPr>
              <a:t>Ciutadà  Súbdit.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>
                <a:sym typeface="Wingdings" panose="05000000000000000000" pitchFamily="2" charset="2"/>
              </a:rPr>
              <a:t>Exèrcit amb molts estrangers (esclaus).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>
                <a:sym typeface="Wingdings" panose="05000000000000000000" pitchFamily="2" charset="2"/>
              </a:rPr>
              <a:t>Burocràcia molt especialitzada.</a:t>
            </a:r>
            <a:endParaRPr lang="es-ES" sz="1600"/>
          </a:p>
          <a:p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5E41483-EA23-41A9-90E1-828642642B42}"/>
              </a:ext>
            </a:extLst>
          </p:cNvPr>
          <p:cNvSpPr txBox="1"/>
          <p:nvPr/>
        </p:nvSpPr>
        <p:spPr>
          <a:xfrm>
            <a:off x="4954853" y="1784351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ECONOMIA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9794EBE0-3193-471F-9A0D-767F7583C20E}"/>
              </a:ext>
            </a:extLst>
          </p:cNvPr>
          <p:cNvCxnSpPr>
            <a:cxnSpLocks/>
          </p:cNvCxnSpPr>
          <p:nvPr/>
        </p:nvCxnSpPr>
        <p:spPr>
          <a:xfrm>
            <a:off x="1464124" y="2154067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2111E28-EF16-465D-9660-C59953769A43}"/>
              </a:ext>
            </a:extLst>
          </p:cNvPr>
          <p:cNvSpPr txBox="1"/>
          <p:nvPr/>
        </p:nvSpPr>
        <p:spPr>
          <a:xfrm>
            <a:off x="4393034" y="2353379"/>
            <a:ext cx="30703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Controlada per emperador.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Agrupació en gremis d’algunes profesions.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Adscripció al treball.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Menys vida urbana.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Agricultura domina economia: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600"/>
              <a:t>Colonato.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600"/>
              <a:t>Patronat.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Escasseja la moneda</a:t>
            </a:r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D5B0999-036E-435C-81DE-0F3ECE95E81B}"/>
              </a:ext>
            </a:extLst>
          </p:cNvPr>
          <p:cNvSpPr txBox="1"/>
          <p:nvPr/>
        </p:nvSpPr>
        <p:spPr>
          <a:xfrm>
            <a:off x="8765357" y="176757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SOCIETAT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280CAB9-23E3-4ECB-A579-A531417FC10B}"/>
              </a:ext>
            </a:extLst>
          </p:cNvPr>
          <p:cNvCxnSpPr>
            <a:cxnSpLocks/>
          </p:cNvCxnSpPr>
          <p:nvPr/>
        </p:nvCxnSpPr>
        <p:spPr>
          <a:xfrm>
            <a:off x="7833017" y="1869639"/>
            <a:ext cx="9787" cy="3337193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F767386-6AD7-45AB-9974-7CD091C46DED}"/>
              </a:ext>
            </a:extLst>
          </p:cNvPr>
          <p:cNvSpPr txBox="1"/>
          <p:nvPr/>
        </p:nvSpPr>
        <p:spPr>
          <a:xfrm>
            <a:off x="8202630" y="2337273"/>
            <a:ext cx="3070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Menys esclaus (no conquestes).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No classe urbana i rural.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Colonato i patronat.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Ciutat </a:t>
            </a:r>
            <a:r>
              <a:rPr lang="es-ES" sz="1600">
                <a:sym typeface="Wingdings" panose="05000000000000000000" pitchFamily="2" charset="2"/>
              </a:rPr>
              <a:t> Camp.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/>
              <a:t>Pobles bàrbars a l’imperi.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7E908329-0CA5-4890-8F66-FDB4EE8191F2}"/>
              </a:ext>
            </a:extLst>
          </p:cNvPr>
          <p:cNvCxnSpPr>
            <a:cxnSpLocks/>
          </p:cNvCxnSpPr>
          <p:nvPr/>
        </p:nvCxnSpPr>
        <p:spPr>
          <a:xfrm>
            <a:off x="5307680" y="2136908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B280ABC-9CBC-4536-8061-C59B5F756898}"/>
              </a:ext>
            </a:extLst>
          </p:cNvPr>
          <p:cNvCxnSpPr>
            <a:cxnSpLocks/>
          </p:cNvCxnSpPr>
          <p:nvPr/>
        </p:nvCxnSpPr>
        <p:spPr>
          <a:xfrm>
            <a:off x="9065948" y="2136908"/>
            <a:ext cx="0" cy="292554"/>
          </a:xfrm>
          <a:prstGeom prst="straightConnector1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F2818E0-9CE0-4CF3-925A-F04B50E2EB2E}"/>
              </a:ext>
            </a:extLst>
          </p:cNvPr>
          <p:cNvSpPr/>
          <p:nvPr/>
        </p:nvSpPr>
        <p:spPr>
          <a:xfrm>
            <a:off x="3691156" y="5206832"/>
            <a:ext cx="4163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Caiguda de l’imperi Romà (476)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57B1C0-8B93-4B22-B26C-8495BCE55D81}"/>
              </a:ext>
            </a:extLst>
          </p:cNvPr>
          <p:cNvSpPr txBox="1"/>
          <p:nvPr/>
        </p:nvSpPr>
        <p:spPr>
          <a:xfrm>
            <a:off x="787496" y="541567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u="sng"/>
              <a:t>Causes: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DB8B4F-8FAE-46F7-8747-10999AB2A2B3}"/>
              </a:ext>
            </a:extLst>
          </p:cNvPr>
          <p:cNvSpPr txBox="1"/>
          <p:nvPr/>
        </p:nvSpPr>
        <p:spPr>
          <a:xfrm>
            <a:off x="450266" y="5714799"/>
            <a:ext cx="5645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 u="sng"/>
              <a:t>EXTERNES</a:t>
            </a:r>
            <a:r>
              <a:rPr lang="es-ES" sz="1600"/>
              <a:t>: invasió dels bàrbars.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 u="sng"/>
              <a:t>INTERNES</a:t>
            </a:r>
            <a:r>
              <a:rPr lang="es-ES" sz="1600"/>
              <a:t>: crisi económica, política, social i cultural.</a:t>
            </a:r>
            <a:endParaRPr lang="es-ES" sz="1600" u="sng"/>
          </a:p>
          <a:p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BC3494-406F-45CF-92DB-F64CAE13B1D4}"/>
              </a:ext>
            </a:extLst>
          </p:cNvPr>
          <p:cNvSpPr txBox="1"/>
          <p:nvPr/>
        </p:nvSpPr>
        <p:spPr>
          <a:xfrm>
            <a:off x="7789196" y="5473759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u="sng"/>
              <a:t>Conseqüéncies: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2A913E6-BD34-469C-B352-0506A6A22946}"/>
              </a:ext>
            </a:extLst>
          </p:cNvPr>
          <p:cNvSpPr txBox="1"/>
          <p:nvPr/>
        </p:nvSpPr>
        <p:spPr>
          <a:xfrm>
            <a:off x="7530762" y="5823641"/>
            <a:ext cx="3070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sz="1600"/>
              <a:t>Es trenca la única unitat del Mediterrani.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91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501B0DC-AB5D-4F97-80C8-75863AB4380A}"/>
              </a:ext>
            </a:extLst>
          </p:cNvPr>
          <p:cNvSpPr/>
          <p:nvPr/>
        </p:nvSpPr>
        <p:spPr>
          <a:xfrm>
            <a:off x="262364" y="568083"/>
            <a:ext cx="11516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II.Les invasions germàniques (1/5)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5FE99A-C30D-44B8-BAB1-BEA6A963FDCD}"/>
              </a:ext>
            </a:extLst>
          </p:cNvPr>
          <p:cNvSpPr txBox="1"/>
          <p:nvPr/>
        </p:nvSpPr>
        <p:spPr>
          <a:xfrm>
            <a:off x="696287" y="3339952"/>
            <a:ext cx="1067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Els pobles germànics aprofitaren l’afebliment de l’Imperi romà per invadir aqueix territori,</a:t>
            </a:r>
          </a:p>
          <a:p>
            <a:r>
              <a:rPr lang="es-ES"/>
              <a:t>de fet, aquestes invasions són unes de les causes per les que l’Imperi va caer.</a:t>
            </a:r>
          </a:p>
        </p:txBody>
      </p:sp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B6259336-2F2D-4BA0-945D-8C7140A2BD2D}"/>
              </a:ext>
            </a:extLst>
          </p:cNvPr>
          <p:cNvSpPr/>
          <p:nvPr/>
        </p:nvSpPr>
        <p:spPr>
          <a:xfrm>
            <a:off x="730820" y="3333038"/>
            <a:ext cx="10514191" cy="749703"/>
          </a:xfrm>
          <a:prstGeom prst="foldedCorner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7D3374-4C15-4F62-AA03-B51FE24B79EA}"/>
              </a:ext>
            </a:extLst>
          </p:cNvPr>
          <p:cNvSpPr txBox="1"/>
          <p:nvPr/>
        </p:nvSpPr>
        <p:spPr>
          <a:xfrm>
            <a:off x="685101" y="2132709"/>
            <a:ext cx="10821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A principis del segle </a:t>
            </a:r>
            <a:r>
              <a:rPr lang="es-ES" i="1"/>
              <a:t>V</a:t>
            </a:r>
            <a:r>
              <a:rPr lang="es-ES"/>
              <a:t>, els </a:t>
            </a:r>
            <a:r>
              <a:rPr lang="es-ES" b="1"/>
              <a:t>huns</a:t>
            </a:r>
            <a:r>
              <a:rPr lang="es-ES"/>
              <a:t>, un poble bàrbar Asiàtic dirigit per Àtila, va envair els territoris de l’est d’Europa.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Els pobles germànics van entrar a l’imperi Romà d’Occident fugint dels huns i van acabar conquistant aqueix terreny.</a:t>
            </a:r>
          </a:p>
        </p:txBody>
      </p:sp>
      <p:sp>
        <p:nvSpPr>
          <p:cNvPr id="2" name="Abrir corchete 1">
            <a:extLst>
              <a:ext uri="{FF2B5EF4-FFF2-40B4-BE49-F238E27FC236}">
                <a16:creationId xmlns:a16="http://schemas.microsoft.com/office/drawing/2014/main" id="{A2A1FD8B-65C8-4466-AD65-BDD001253A3E}"/>
              </a:ext>
            </a:extLst>
          </p:cNvPr>
          <p:cNvSpPr/>
          <p:nvPr/>
        </p:nvSpPr>
        <p:spPr>
          <a:xfrm>
            <a:off x="673427" y="2744353"/>
            <a:ext cx="45719" cy="1416370"/>
          </a:xfrm>
          <a:prstGeom prst="leftBracke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CD1BFC9-F1E7-433E-9D16-75DB1A782C54}"/>
              </a:ext>
            </a:extLst>
          </p:cNvPr>
          <p:cNvSpPr/>
          <p:nvPr/>
        </p:nvSpPr>
        <p:spPr>
          <a:xfrm>
            <a:off x="730819" y="4082741"/>
            <a:ext cx="10525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Quan els pobles germànics van arribar al territori de l’imperi Romà d’Occident, els romans que vivien allí no es trasladaren, sinó que els gobernava una altra persona, i des d’aleshores, deixaren de ser “romans” i es convertiren en part de la gent del poble que els havia invadit.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5D8820-D9A3-4212-9FE7-5D3AED1F6809}"/>
              </a:ext>
            </a:extLst>
          </p:cNvPr>
          <p:cNvSpPr txBox="1"/>
          <p:nvPr/>
        </p:nvSpPr>
        <p:spPr>
          <a:xfrm>
            <a:off x="3924542" y="1627395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FI DE L’IMPERI ROMÀ D’OCCIDENT</a:t>
            </a:r>
          </a:p>
        </p:txBody>
      </p:sp>
    </p:spTree>
    <p:extLst>
      <p:ext uri="{BB962C8B-B14F-4D97-AF65-F5344CB8AC3E}">
        <p14:creationId xmlns:p14="http://schemas.microsoft.com/office/powerpoint/2010/main" val="21310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C6497-C361-4FCE-8391-19B69DE4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2" y="550314"/>
            <a:ext cx="11592189" cy="909370"/>
          </a:xfrm>
        </p:spPr>
        <p:txBody>
          <a:bodyPr>
            <a:normAutofit/>
          </a:bodyPr>
          <a:lstStyle/>
          <a:p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II.Les invasions germàniques (2/5)</a:t>
            </a:r>
            <a:endParaRPr lang="es-ES" sz="5400"/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FB85F0BF-24B0-4D2C-B0FC-76C3A0D8D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42252"/>
              </p:ext>
            </p:extLst>
          </p:nvPr>
        </p:nvGraphicFramePr>
        <p:xfrm>
          <a:off x="798396" y="1748281"/>
          <a:ext cx="10477761" cy="38904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6696">
                  <a:extLst>
                    <a:ext uri="{9D8B030D-6E8A-4147-A177-3AD203B41FA5}">
                      <a16:colId xmlns:a16="http://schemas.microsoft.com/office/drawing/2014/main" val="1006371673"/>
                    </a:ext>
                  </a:extLst>
                </a:gridCol>
                <a:gridCol w="4228052">
                  <a:extLst>
                    <a:ext uri="{9D8B030D-6E8A-4147-A177-3AD203B41FA5}">
                      <a16:colId xmlns:a16="http://schemas.microsoft.com/office/drawing/2014/main" val="1272325577"/>
                    </a:ext>
                  </a:extLst>
                </a:gridCol>
                <a:gridCol w="3733013">
                  <a:extLst>
                    <a:ext uri="{9D8B030D-6E8A-4147-A177-3AD203B41FA5}">
                      <a16:colId xmlns:a16="http://schemas.microsoft.com/office/drawing/2014/main" val="273823256"/>
                    </a:ext>
                  </a:extLst>
                </a:gridCol>
              </a:tblGrid>
              <a:tr h="443791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Nom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D’on venen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On acaben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55"/>
                  </a:ext>
                </a:extLst>
              </a:tr>
              <a:tr h="342206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Ostrogots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Actual Ucranïa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Itàlia i Dalmàcia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20271"/>
                  </a:ext>
                </a:extLst>
              </a:tr>
              <a:tr h="360727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Visigots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Centre i nord d’Europa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Hispània (entraven per la Gàl·lia)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65887"/>
                  </a:ext>
                </a:extLst>
              </a:tr>
              <a:tr h="335560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Francs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Actual Alemania (voltant riu Rin)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Nord de la Gàl·lia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174103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Burgundis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Actual Suècia (Escandinavia)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Est de Gàl·lia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28864"/>
                  </a:ext>
                </a:extLst>
              </a:tr>
              <a:tr h="393178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Alamans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Nord d’Europa (voltants de l’actual Rusia)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Al voltant del riu Rin (actual Alemania)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088536"/>
                  </a:ext>
                </a:extLst>
              </a:tr>
              <a:tr h="443791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Anglosaxons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Actual Dinamarca (anglos) i actuals Països Baixos (saxons)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Britània.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308266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Sueus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Nord d’Europa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Actual Galícia i part de Portugal.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277030"/>
                  </a:ext>
                </a:extLst>
              </a:tr>
              <a:tr h="443791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Vàndals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Centre de l’actual Ucranïa i Rusia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Nor d’Àfrica i les illes del mar Mediterrani.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774422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E9D79DD-6246-49A3-876F-C1BC1FF8FC69}"/>
              </a:ext>
            </a:extLst>
          </p:cNvPr>
          <p:cNvSpPr/>
          <p:nvPr/>
        </p:nvSpPr>
        <p:spPr>
          <a:xfrm>
            <a:off x="798395" y="1748280"/>
            <a:ext cx="10477761" cy="389048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1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F67D536-7412-4344-B7AE-29028A26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13" y="1495424"/>
            <a:ext cx="6744455" cy="486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8052A8-F02E-44A0-A459-4B66BE6D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3" y="1359016"/>
            <a:ext cx="3200911" cy="374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093CC83C-BCDA-4199-A506-A00A8B84C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35555"/>
              </p:ext>
            </p:extLst>
          </p:nvPr>
        </p:nvGraphicFramePr>
        <p:xfrm>
          <a:off x="449967" y="1359016"/>
          <a:ext cx="3211540" cy="3726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1393">
                  <a:extLst>
                    <a:ext uri="{9D8B030D-6E8A-4147-A177-3AD203B41FA5}">
                      <a16:colId xmlns:a16="http://schemas.microsoft.com/office/drawing/2014/main" val="1006371673"/>
                    </a:ext>
                  </a:extLst>
                </a:gridCol>
                <a:gridCol w="1295941">
                  <a:extLst>
                    <a:ext uri="{9D8B030D-6E8A-4147-A177-3AD203B41FA5}">
                      <a16:colId xmlns:a16="http://schemas.microsoft.com/office/drawing/2014/main" val="1272325577"/>
                    </a:ext>
                  </a:extLst>
                </a:gridCol>
                <a:gridCol w="1144206">
                  <a:extLst>
                    <a:ext uri="{9D8B030D-6E8A-4147-A177-3AD203B41FA5}">
                      <a16:colId xmlns:a16="http://schemas.microsoft.com/office/drawing/2014/main" val="273823256"/>
                    </a:ext>
                  </a:extLst>
                </a:gridCol>
              </a:tblGrid>
              <a:tr h="251960">
                <a:tc>
                  <a:txBody>
                    <a:bodyPr/>
                    <a:lstStyle/>
                    <a:p>
                      <a:pPr algn="ctr"/>
                      <a:r>
                        <a:rPr lang="es-ES" sz="1050" b="1"/>
                        <a:t>Nom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/>
                        <a:t>D’on venen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/>
                        <a:t>On acaben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55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Ostrogots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Actual Ucranïa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Itàlia i Dalmàcia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20271"/>
                  </a:ext>
                </a:extLst>
              </a:tr>
              <a:tr h="447508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Visigots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Centre i nord d’Europa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Hispània (entraven per la Gàl·lia)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65887"/>
                  </a:ext>
                </a:extLst>
              </a:tr>
              <a:tr h="325461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Francs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Actual Alemania (voltant riu Rin)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Nord de la Gàl·lia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174103"/>
                  </a:ext>
                </a:extLst>
              </a:tr>
              <a:tr h="325461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Burgundis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Actual Suècia (Escandinavia)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Est de Gàl·lia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28864"/>
                  </a:ext>
                </a:extLst>
              </a:tr>
              <a:tr h="447508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Alamans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Nord d’Europa (voltants de l’actual Rusia)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Al voltant del riu Rin (actual Alemania)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088536"/>
                  </a:ext>
                </a:extLst>
              </a:tr>
              <a:tr h="569556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Anglosaxons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Actual Dinamarca (anglos) i actuals Països Baixos (saxons)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Britània.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308266"/>
                  </a:ext>
                </a:extLst>
              </a:tr>
              <a:tr h="325461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Sueus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Nord d’Europa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Actual Gal·lícia i part de Portugal.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277030"/>
                  </a:ext>
                </a:extLst>
              </a:tr>
              <a:tr h="447508"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Vàndals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Centre de l’actual Ucranïa i Rusia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/>
                        <a:t>Nor d’Àfrica i les illes del mar Mediterrani.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7744224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FD040EE9-1C9D-4983-BD0F-E030B59E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2" y="550314"/>
            <a:ext cx="11592189" cy="909370"/>
          </a:xfrm>
        </p:spPr>
        <p:txBody>
          <a:bodyPr>
            <a:normAutofit/>
          </a:bodyPr>
          <a:lstStyle/>
          <a:p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II.Les invasions germàniques (3/5)</a:t>
            </a:r>
            <a:endParaRPr lang="es-ES" sz="54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F8C356-FCDE-4599-ACCD-45ED9D58A3F3}"/>
              </a:ext>
            </a:extLst>
          </p:cNvPr>
          <p:cNvSpPr/>
          <p:nvPr/>
        </p:nvSpPr>
        <p:spPr>
          <a:xfrm>
            <a:off x="448523" y="1359016"/>
            <a:ext cx="3212984" cy="374149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Período de las grandes migraciones - Wikipedia, la enciclopedia libre">
            <a:extLst>
              <a:ext uri="{FF2B5EF4-FFF2-40B4-BE49-F238E27FC236}">
                <a16:creationId xmlns:a16="http://schemas.microsoft.com/office/drawing/2014/main" id="{0521548D-5D36-41AD-819E-DA942DA6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71" y="1459684"/>
            <a:ext cx="6858366" cy="49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F744A82-F6CD-49BB-BA8C-B597EAF0B018}"/>
              </a:ext>
            </a:extLst>
          </p:cNvPr>
          <p:cNvSpPr/>
          <p:nvPr/>
        </p:nvSpPr>
        <p:spPr>
          <a:xfrm>
            <a:off x="4595813" y="1495425"/>
            <a:ext cx="6744455" cy="48672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3E885941-6F7D-47CD-B3C3-3829BFFFCB1A}"/>
              </a:ext>
            </a:extLst>
          </p:cNvPr>
          <p:cNvCxnSpPr/>
          <p:nvPr/>
        </p:nvCxnSpPr>
        <p:spPr>
          <a:xfrm>
            <a:off x="2030136" y="5176007"/>
            <a:ext cx="2659310" cy="620786"/>
          </a:xfrm>
          <a:prstGeom prst="curvedConnector3">
            <a:avLst>
              <a:gd name="adj1" fmla="val -473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5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E98AC-85E7-4983-B8B0-624101B9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63" y="1921079"/>
            <a:ext cx="10828788" cy="3984772"/>
          </a:xfrm>
        </p:spPr>
        <p:txBody>
          <a:bodyPr/>
          <a:lstStyle/>
          <a:p>
            <a:r>
              <a:rPr lang="es-ES"/>
              <a:t>Els pobles germànics tenien unes costums i formes de vida molt diferents de les dels romans: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/>
              <a:t>Abans: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b="1"/>
              <a:t>Clans familiars</a:t>
            </a:r>
            <a:r>
              <a:rPr lang="es-ES"/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b="1"/>
              <a:t>Cabdills</a:t>
            </a:r>
            <a:r>
              <a:rPr lang="es-ES"/>
              <a:t> triar </a:t>
            </a:r>
            <a:r>
              <a:rPr lang="es-ES" b="1"/>
              <a:t>cap militar</a:t>
            </a:r>
            <a:r>
              <a:rPr lang="es-ES"/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/>
              <a:t>Cap militar </a:t>
            </a:r>
            <a:r>
              <a:rPr lang="es-ES">
                <a:sym typeface="Wingdings" panose="05000000000000000000" pitchFamily="2" charset="2"/>
              </a:rPr>
              <a:t> </a:t>
            </a:r>
            <a:r>
              <a:rPr lang="es-ES" b="1">
                <a:sym typeface="Wingdings" panose="05000000000000000000" pitchFamily="2" charset="2"/>
              </a:rPr>
              <a:t>rei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marL="548640" lvl="2" indent="0">
              <a:buNone/>
            </a:pPr>
            <a:endParaRPr lang="es-ES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>
                <a:sym typeface="Wingdings" panose="05000000000000000000" pitchFamily="2" charset="2"/>
              </a:rPr>
              <a:t>A l’Imperi: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>
                <a:sym typeface="Wingdings" panose="05000000000000000000" pitchFamily="2" charset="2"/>
              </a:rPr>
              <a:t>Imposaren el seu </a:t>
            </a:r>
            <a:r>
              <a:rPr lang="es-ES" b="1">
                <a:sym typeface="Wingdings" panose="05000000000000000000" pitchFamily="2" charset="2"/>
              </a:rPr>
              <a:t>poder militar</a:t>
            </a:r>
            <a:r>
              <a:rPr lang="es-ES">
                <a:sym typeface="Wingdings" panose="05000000000000000000" pitchFamily="2" charset="2"/>
              </a:rPr>
              <a:t> i </a:t>
            </a:r>
            <a:r>
              <a:rPr lang="es-ES" b="1">
                <a:sym typeface="Wingdings" panose="05000000000000000000" pitchFamily="2" charset="2"/>
              </a:rPr>
              <a:t>costums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b="1">
                <a:sym typeface="Wingdings" panose="05000000000000000000" pitchFamily="2" charset="2"/>
              </a:rPr>
              <a:t>Consellers romans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b="1">
                <a:sym typeface="Wingdings" panose="05000000000000000000" pitchFamily="2" charset="2"/>
              </a:rPr>
              <a:t>Moneda </a:t>
            </a:r>
            <a:r>
              <a:rPr lang="es-ES">
                <a:sym typeface="Wingdings" panose="05000000000000000000" pitchFamily="2" charset="2"/>
              </a:rPr>
              <a:t>imperial.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b="1">
                <a:sym typeface="Wingdings" panose="05000000000000000000" pitchFamily="2" charset="2"/>
              </a:rPr>
              <a:t>Privilegis  Grans propietaris.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b="1">
                <a:sym typeface="Wingdings" panose="05000000000000000000" pitchFamily="2" charset="2"/>
              </a:rPr>
              <a:t>Llatí</a:t>
            </a:r>
            <a:r>
              <a:rPr lang="es-ES">
                <a:sym typeface="Wingdings" panose="05000000000000000000" pitchFamily="2" charset="2"/>
              </a:rPr>
              <a:t> = llengua oficial.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b="1">
                <a:sym typeface="Wingdings" panose="05000000000000000000" pitchFamily="2" charset="2"/>
              </a:rPr>
              <a:t>Cristianisme</a:t>
            </a:r>
            <a:r>
              <a:rPr lang="es-ES">
                <a:sym typeface="Wingdings" panose="05000000000000000000" pitchFamily="2" charset="2"/>
              </a:rPr>
              <a:t>.</a:t>
            </a:r>
            <a:endParaRPr lang="es-ES" b="1">
              <a:sym typeface="Wingdings" panose="05000000000000000000" pitchFamily="2" charset="2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78053DE-6A38-48B1-B712-0298FA58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377169"/>
            <a:ext cx="11568418" cy="1149960"/>
          </a:xfrm>
        </p:spPr>
        <p:txBody>
          <a:bodyPr>
            <a:normAutofit/>
          </a:bodyPr>
          <a:lstStyle/>
          <a:p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II.Les invasions germàniques (4/5)</a:t>
            </a:r>
            <a:endParaRPr lang="es-ES" sz="54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C69DE4-31C4-4720-A259-A89042231C08}"/>
              </a:ext>
            </a:extLst>
          </p:cNvPr>
          <p:cNvSpPr txBox="1"/>
          <p:nvPr/>
        </p:nvSpPr>
        <p:spPr>
          <a:xfrm>
            <a:off x="3890986" y="1418072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ELS POBLES GERMÀNICS</a:t>
            </a: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1BD276C2-0FB8-4B0E-AECB-295B2F4E2311}"/>
              </a:ext>
            </a:extLst>
          </p:cNvPr>
          <p:cNvSpPr/>
          <p:nvPr/>
        </p:nvSpPr>
        <p:spPr>
          <a:xfrm>
            <a:off x="3619390" y="2900363"/>
            <a:ext cx="204897" cy="528637"/>
          </a:xfrm>
          <a:prstGeom prst="rightBrace">
            <a:avLst>
              <a:gd name="adj1" fmla="val 51976"/>
              <a:gd name="adj2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24AABD-9D3B-40AA-A6F1-F8CA3974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86" y="2997248"/>
            <a:ext cx="1936789" cy="33486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0DD37DB-ACBC-49F6-BA12-4BA29F670A99}"/>
              </a:ext>
            </a:extLst>
          </p:cNvPr>
          <p:cNvSpPr/>
          <p:nvPr/>
        </p:nvSpPr>
        <p:spPr>
          <a:xfrm>
            <a:off x="998290" y="2248250"/>
            <a:ext cx="4924338" cy="134223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C8DEA-9997-4A68-945F-8DCF7C5A16CD}"/>
              </a:ext>
            </a:extLst>
          </p:cNvPr>
          <p:cNvSpPr/>
          <p:nvPr/>
        </p:nvSpPr>
        <p:spPr>
          <a:xfrm>
            <a:off x="998290" y="3668366"/>
            <a:ext cx="4924338" cy="205292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15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4. El Islam | El mundo en la Edad Media: La Alta Edad Media">
            <a:extLst>
              <a:ext uri="{FF2B5EF4-FFF2-40B4-BE49-F238E27FC236}">
                <a16:creationId xmlns:a16="http://schemas.microsoft.com/office/drawing/2014/main" id="{553CEDD0-0264-43AF-891E-9A54F087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49" y="3885159"/>
            <a:ext cx="5111512" cy="25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riente – Edificios de Espectáculo Romanos">
            <a:extLst>
              <a:ext uri="{FF2B5EF4-FFF2-40B4-BE49-F238E27FC236}">
                <a16:creationId xmlns:a16="http://schemas.microsoft.com/office/drawing/2014/main" id="{547A88A6-172A-469D-A847-62C2977B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77" y="1377921"/>
            <a:ext cx="3800784" cy="24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6085A-B7C6-44A7-9CA8-AC27E72E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83" y="1649073"/>
            <a:ext cx="10795232" cy="1779927"/>
          </a:xfrm>
        </p:spPr>
        <p:txBody>
          <a:bodyPr/>
          <a:lstStyle/>
          <a:p>
            <a:r>
              <a:rPr lang="es-ES"/>
              <a:t>L’imperi Romà d’Orient va </a:t>
            </a:r>
            <a:r>
              <a:rPr lang="es-ES" b="1"/>
              <a:t>parar les invasions</a:t>
            </a:r>
            <a:r>
              <a:rPr lang="es-ES"/>
              <a:t>.</a:t>
            </a:r>
          </a:p>
          <a:p>
            <a:r>
              <a:rPr lang="es-ES"/>
              <a:t>Segle </a:t>
            </a:r>
            <a:r>
              <a:rPr lang="es-ES" i="1"/>
              <a:t>VI: </a:t>
            </a:r>
            <a:r>
              <a:rPr lang="es-ES"/>
              <a:t>imperi Romà d’Orient </a:t>
            </a:r>
            <a:r>
              <a:rPr lang="es-ES">
                <a:sym typeface="Wingdings" panose="05000000000000000000" pitchFamily="2" charset="2"/>
              </a:rPr>
              <a:t> </a:t>
            </a:r>
            <a:r>
              <a:rPr lang="es-ES" b="1">
                <a:sym typeface="Wingdings" panose="05000000000000000000" pitchFamily="2" charset="2"/>
              </a:rPr>
              <a:t>Bizanci </a:t>
            </a:r>
            <a:r>
              <a:rPr lang="es-ES">
                <a:sym typeface="Wingdings" panose="05000000000000000000" pitchFamily="2" charset="2"/>
              </a:rPr>
              <a:t>(nom grec de la capi</a:t>
            </a:r>
            <a:r>
              <a:rPr lang="es-ES">
                <a:solidFill>
                  <a:schemeClr val="bg1"/>
                </a:solidFill>
                <a:sym typeface="Wingdings" panose="05000000000000000000" pitchFamily="2" charset="2"/>
              </a:rPr>
              <a:t>tal,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bg1"/>
                </a:solidFill>
                <a:sym typeface="Wingdings" panose="05000000000000000000" pitchFamily="2" charset="2"/>
              </a:rPr>
              <a:t>Constantinoble).</a:t>
            </a:r>
          </a:p>
          <a:p>
            <a:r>
              <a:rPr lang="es-ES">
                <a:sym typeface="Wingdings" panose="05000000000000000000" pitchFamily="2" charset="2"/>
              </a:rPr>
              <a:t>Es va anar hel·lenitzant: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>
                <a:sym typeface="Wingdings" panose="05000000000000000000" pitchFamily="2" charset="2"/>
              </a:rPr>
              <a:t>Altra llengua  </a:t>
            </a:r>
            <a:r>
              <a:rPr lang="es-ES" b="1">
                <a:sym typeface="Wingdings" panose="05000000000000000000" pitchFamily="2" charset="2"/>
              </a:rPr>
              <a:t>grec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/>
              <a:t>Formes polítiques i culturals orientals.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3F12A3A-2E66-403D-BCD7-F3929293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8" y="137160"/>
            <a:ext cx="11593585" cy="1371600"/>
          </a:xfrm>
        </p:spPr>
        <p:txBody>
          <a:bodyPr>
            <a:noAutofit/>
          </a:bodyPr>
          <a:lstStyle/>
          <a:p>
            <a:r>
              <a:rPr lang="es-E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II.Les invasions germàniques (5/5)</a:t>
            </a:r>
            <a:endParaRPr lang="es-ES" sz="54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402C7-42A9-41B3-92D2-2873EEC01084}"/>
              </a:ext>
            </a:extLst>
          </p:cNvPr>
          <p:cNvSpPr txBox="1"/>
          <p:nvPr/>
        </p:nvSpPr>
        <p:spPr>
          <a:xfrm>
            <a:off x="4091925" y="1247226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IMPERI ROMÀ D’ORIENT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D1B87F-2A20-4BFE-B418-443A81A9EE0D}"/>
              </a:ext>
            </a:extLst>
          </p:cNvPr>
          <p:cNvSpPr txBox="1"/>
          <p:nvPr/>
        </p:nvSpPr>
        <p:spPr>
          <a:xfrm>
            <a:off x="4503896" y="3384647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IRRUPCIÓ ISLAM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135B161-1A81-43EB-B4E0-CBB1D110CA11}"/>
              </a:ext>
            </a:extLst>
          </p:cNvPr>
          <p:cNvSpPr txBox="1">
            <a:spLocks/>
          </p:cNvSpPr>
          <p:nvPr/>
        </p:nvSpPr>
        <p:spPr>
          <a:xfrm>
            <a:off x="698384" y="4535523"/>
            <a:ext cx="10795232" cy="464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Segle </a:t>
            </a:r>
            <a:r>
              <a:rPr lang="es-ES" i="1"/>
              <a:t>VII </a:t>
            </a:r>
            <a:r>
              <a:rPr lang="es-ES">
                <a:sym typeface="Wingdings" panose="05000000000000000000" pitchFamily="2" charset="2"/>
              </a:rPr>
              <a:t> </a:t>
            </a:r>
            <a:r>
              <a:rPr lang="es-ES" b="1">
                <a:sym typeface="Wingdings" panose="05000000000000000000" pitchFamily="2" charset="2"/>
              </a:rPr>
              <a:t>Islam</a:t>
            </a:r>
            <a:r>
              <a:rPr lang="es-ES">
                <a:sym typeface="Wingdings" panose="05000000000000000000" pitchFamily="2" charset="2"/>
              </a:rPr>
              <a:t> s’espandix.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AB8B774B-201D-4FA3-A9E1-418BFA9C72EF}"/>
              </a:ext>
            </a:extLst>
          </p:cNvPr>
          <p:cNvCxnSpPr/>
          <p:nvPr/>
        </p:nvCxnSpPr>
        <p:spPr>
          <a:xfrm rot="16200000" flipH="1">
            <a:off x="2533478" y="4966284"/>
            <a:ext cx="453005" cy="302004"/>
          </a:xfrm>
          <a:prstGeom prst="bentConnector3">
            <a:avLst>
              <a:gd name="adj1" fmla="val 10027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D3BC3F-9A30-4565-83A8-359F3C2B736B}"/>
              </a:ext>
            </a:extLst>
          </p:cNvPr>
          <p:cNvSpPr txBox="1">
            <a:spLocks/>
          </p:cNvSpPr>
          <p:nvPr/>
        </p:nvSpPr>
        <p:spPr>
          <a:xfrm>
            <a:off x="2986483" y="5111630"/>
            <a:ext cx="8796755" cy="669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>
                <a:sym typeface="Wingdings" panose="05000000000000000000" pitchFamily="2" charset="2"/>
              </a:rPr>
              <a:t>Religió </a:t>
            </a:r>
            <a:r>
              <a:rPr lang="es-ES" b="1">
                <a:sym typeface="Wingdings" panose="05000000000000000000" pitchFamily="2" charset="2"/>
              </a:rPr>
              <a:t>monoteísta</a:t>
            </a:r>
            <a:r>
              <a:rPr lang="es-ES">
                <a:sym typeface="Wingdings" panose="05000000000000000000" pitchFamily="2" charset="2"/>
              </a:rPr>
              <a:t> (creuen en </a:t>
            </a:r>
            <a:r>
              <a:rPr lang="es-ES" b="1">
                <a:solidFill>
                  <a:srgbClr val="FF0000"/>
                </a:solidFill>
                <a:sym typeface="Wingdings" panose="05000000000000000000" pitchFamily="2" charset="2"/>
              </a:rPr>
              <a:t>l’existència d’un Deu</a:t>
            </a:r>
            <a:r>
              <a:rPr lang="es-ES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>
                <a:sym typeface="Wingdings" panose="05000000000000000000" pitchFamily="2" charset="2"/>
              </a:rPr>
              <a:t>Fidels</a:t>
            </a:r>
            <a:r>
              <a:rPr lang="es-ES">
                <a:sym typeface="Wingdings" panose="05000000000000000000" pitchFamily="2" charset="2"/>
              </a:rPr>
              <a:t>  guerra per expandir la </a:t>
            </a:r>
            <a:r>
              <a:rPr lang="es-ES">
                <a:solidFill>
                  <a:srgbClr val="FF0000"/>
                </a:solidFill>
                <a:sym typeface="Wingdings" panose="05000000000000000000" pitchFamily="2" charset="2"/>
              </a:rPr>
              <a:t>fe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s-ES">
              <a:sym typeface="Wingdings" panose="05000000000000000000" pitchFamily="2" charset="2"/>
            </a:endParaRP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F2456B19-A02E-47F9-B2AB-630565EB927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93334" y="4297184"/>
            <a:ext cx="411157" cy="199936"/>
          </a:xfrm>
          <a:prstGeom prst="bentConnector3">
            <a:avLst>
              <a:gd name="adj1" fmla="val 10012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6054977B-8CC9-4B6A-AABF-274317E91958}"/>
              </a:ext>
            </a:extLst>
          </p:cNvPr>
          <p:cNvSpPr txBox="1">
            <a:spLocks/>
          </p:cNvSpPr>
          <p:nvPr/>
        </p:nvSpPr>
        <p:spPr>
          <a:xfrm>
            <a:off x="3598882" y="3892509"/>
            <a:ext cx="7819234" cy="669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>
                <a:sym typeface="Wingdings" panose="05000000000000000000" pitchFamily="2" charset="2"/>
              </a:rPr>
              <a:t>Mitjançant </a:t>
            </a:r>
            <a:r>
              <a:rPr lang="es-ES" b="1">
                <a:sym typeface="Wingdings" panose="05000000000000000000" pitchFamily="2" charset="2"/>
              </a:rPr>
              <a:t>conquistes militars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>
                <a:sym typeface="Wingdings" panose="05000000000000000000" pitchFamily="2" charset="2"/>
              </a:rPr>
              <a:t>Part del que va ser </a:t>
            </a:r>
            <a:r>
              <a:rPr lang="es-ES" b="1">
                <a:sym typeface="Wingdings" panose="05000000000000000000" pitchFamily="2" charset="2"/>
              </a:rPr>
              <a:t>l’imperi </a:t>
            </a:r>
            <a:r>
              <a:rPr lang="es-ES" b="1">
                <a:solidFill>
                  <a:srgbClr val="FF0000"/>
                </a:solidFill>
                <a:sym typeface="Wingdings" panose="05000000000000000000" pitchFamily="2" charset="2"/>
              </a:rPr>
              <a:t>Romà d’Occident</a:t>
            </a:r>
            <a:r>
              <a:rPr lang="es-ES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s-ES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428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CBA096DD-16A8-4E15-8654-A0DC804F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797" y="1833782"/>
            <a:ext cx="1941930" cy="1987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995A958-82B4-4613-B644-80A97971AB36}"/>
              </a:ext>
            </a:extLst>
          </p:cNvPr>
          <p:cNvSpPr/>
          <p:nvPr/>
        </p:nvSpPr>
        <p:spPr>
          <a:xfrm>
            <a:off x="954691" y="442623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III.Els visigots a Hispània (1/3)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6D9F5F5-359E-47AE-8379-67F5CE425B80}"/>
              </a:ext>
            </a:extLst>
          </p:cNvPr>
          <p:cNvSpPr txBox="1">
            <a:spLocks/>
          </p:cNvSpPr>
          <p:nvPr/>
        </p:nvSpPr>
        <p:spPr>
          <a:xfrm>
            <a:off x="782274" y="1481292"/>
            <a:ext cx="10795232" cy="152196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Els visigots eren part d’un poble més gran, els gots, que venen del nord d’Europa.</a:t>
            </a:r>
          </a:p>
          <a:p>
            <a:r>
              <a:rPr lang="es-ES"/>
              <a:t>Entraren a la península Ibèrica com aliats dels romans: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/>
              <a:t>Romans deixaven als visigots habitar dins de l’imperi.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/>
              <a:t>Visigots expulsen als invasors que hi es troben a la península Ibèrica.</a:t>
            </a:r>
          </a:p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D84CBB-616C-4469-B0C9-1F42DB818DB1}"/>
              </a:ext>
            </a:extLst>
          </p:cNvPr>
          <p:cNvSpPr txBox="1"/>
          <p:nvPr/>
        </p:nvSpPr>
        <p:spPr>
          <a:xfrm>
            <a:off x="3060875" y="2925917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/>
              <a:t>LA FORMACIÓ DEL REGNE VISIGOT DE TOLEDO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C202650-1601-4C1D-8CD1-F2137CB0674A}"/>
              </a:ext>
            </a:extLst>
          </p:cNvPr>
          <p:cNvSpPr txBox="1">
            <a:spLocks/>
          </p:cNvSpPr>
          <p:nvPr/>
        </p:nvSpPr>
        <p:spPr>
          <a:xfrm>
            <a:off x="782273" y="3539508"/>
            <a:ext cx="10795232" cy="10744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A partir any 415 </a:t>
            </a:r>
            <a:r>
              <a:rPr lang="es-ES">
                <a:sym typeface="Wingdings" panose="05000000000000000000" pitchFamily="2" charset="2"/>
              </a:rPr>
              <a:t> Visigots</a:t>
            </a:r>
          </a:p>
          <a:p>
            <a:r>
              <a:rPr lang="es-ES">
                <a:sym typeface="Wingdings" panose="05000000000000000000" pitchFamily="2" charset="2"/>
              </a:rPr>
              <a:t>Mitjans segle </a:t>
            </a:r>
            <a:r>
              <a:rPr lang="es-ES" i="1">
                <a:sym typeface="Wingdings" panose="05000000000000000000" pitchFamily="2" charset="2"/>
              </a:rPr>
              <a:t>V </a:t>
            </a:r>
            <a:r>
              <a:rPr lang="es-ES">
                <a:sym typeface="Wingdings" panose="05000000000000000000" pitchFamily="2" charset="2"/>
              </a:rPr>
              <a:t>s’establiren pel sud de la Gàl·lia i centre de la península Ibérica  Regne de </a:t>
            </a:r>
            <a:r>
              <a:rPr lang="es-ES" b="1">
                <a:sym typeface="Wingdings" panose="05000000000000000000" pitchFamily="2" charset="2"/>
              </a:rPr>
              <a:t>Tolosa</a:t>
            </a:r>
            <a:r>
              <a:rPr lang="es-ES">
                <a:sym typeface="Wingdings" panose="05000000000000000000" pitchFamily="2" charset="2"/>
              </a:rPr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FF7A049-6BF6-481A-A599-FA48E433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97" y="3246737"/>
            <a:ext cx="4005156" cy="2993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268F59-A87B-4248-9325-868B54B38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497" y="3527180"/>
            <a:ext cx="3607266" cy="293702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8BF1064-8EB1-4DA8-98EE-BB877F8C73C8}"/>
              </a:ext>
            </a:extLst>
          </p:cNvPr>
          <p:cNvCxnSpPr/>
          <p:nvPr/>
        </p:nvCxnSpPr>
        <p:spPr>
          <a:xfrm>
            <a:off x="4001549" y="3733101"/>
            <a:ext cx="343948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2A73E5DB-722A-445A-AA71-3F9366FB7D8A}"/>
              </a:ext>
            </a:extLst>
          </p:cNvPr>
          <p:cNvCxnSpPr>
            <a:cxnSpLocks/>
          </p:cNvCxnSpPr>
          <p:nvPr/>
        </p:nvCxnSpPr>
        <p:spPr>
          <a:xfrm flipV="1">
            <a:off x="4001549" y="3429000"/>
            <a:ext cx="343948" cy="304103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Reino visigodo de Tolosa - Wikipedia, la enciclopedia libre">
            <a:extLst>
              <a:ext uri="{FF2B5EF4-FFF2-40B4-BE49-F238E27FC236}">
                <a16:creationId xmlns:a16="http://schemas.microsoft.com/office/drawing/2014/main" id="{28AB4A00-4268-4FB5-B08B-118AE833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97" y="1804749"/>
            <a:ext cx="1941929" cy="20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3B54F24-6FFE-4CC2-AE20-B4D437CB9797}"/>
              </a:ext>
            </a:extLst>
          </p:cNvPr>
          <p:cNvCxnSpPr/>
          <p:nvPr/>
        </p:nvCxnSpPr>
        <p:spPr>
          <a:xfrm flipV="1">
            <a:off x="10503017" y="3733101"/>
            <a:ext cx="0" cy="3020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EB098C26-1154-4EC8-9717-26B89FC0C820}"/>
              </a:ext>
            </a:extLst>
          </p:cNvPr>
          <p:cNvSpPr txBox="1">
            <a:spLocks/>
          </p:cNvSpPr>
          <p:nvPr/>
        </p:nvSpPr>
        <p:spPr>
          <a:xfrm>
            <a:off x="782272" y="4672821"/>
            <a:ext cx="8338386" cy="10744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ym typeface="Wingdings" panose="05000000000000000000" pitchFamily="2" charset="2"/>
              </a:rPr>
              <a:t>Francs volien </a:t>
            </a:r>
            <a:r>
              <a:rPr lang="es-ES" b="1">
                <a:sym typeface="Wingdings" panose="05000000000000000000" pitchFamily="2" charset="2"/>
              </a:rPr>
              <a:t>expandir</a:t>
            </a:r>
            <a:r>
              <a:rPr lang="es-ES">
                <a:sym typeface="Wingdings" panose="05000000000000000000" pitchFamily="2" charset="2"/>
              </a:rPr>
              <a:t> terreny i s’enfrentaren als visigots</a:t>
            </a:r>
          </a:p>
          <a:p>
            <a:r>
              <a:rPr lang="es-ES">
                <a:sym typeface="Wingdings" panose="05000000000000000000" pitchFamily="2" charset="2"/>
              </a:rPr>
              <a:t>Visigots s’expandiren per Hispània  regne de </a:t>
            </a:r>
            <a:r>
              <a:rPr lang="es-ES" b="1">
                <a:sym typeface="Wingdings" panose="05000000000000000000" pitchFamily="2" charset="2"/>
              </a:rPr>
              <a:t>Toledo</a:t>
            </a:r>
            <a:r>
              <a:rPr lang="es-ES">
                <a:sym typeface="Wingdings" panose="05000000000000000000" pitchFamily="2" charset="2"/>
              </a:rPr>
              <a:t> (554)  200 anys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D63484C-EB81-4E6B-812F-5C775F89AD98}"/>
              </a:ext>
            </a:extLst>
          </p:cNvPr>
          <p:cNvCxnSpPr/>
          <p:nvPr/>
        </p:nvCxnSpPr>
        <p:spPr>
          <a:xfrm>
            <a:off x="579889" y="4579058"/>
            <a:ext cx="11032221" cy="0"/>
          </a:xfrm>
          <a:prstGeom prst="line">
            <a:avLst/>
          </a:prstGeom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CB3E012-5B23-49A6-AC53-A6DE6BFC58E7}"/>
              </a:ext>
            </a:extLst>
          </p:cNvPr>
          <p:cNvSpPr/>
          <p:nvPr/>
        </p:nvSpPr>
        <p:spPr>
          <a:xfrm>
            <a:off x="8964796" y="4666836"/>
            <a:ext cx="2647314" cy="116607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37B9AD5-3A87-479E-86D2-2F122CA2C30F}"/>
              </a:ext>
            </a:extLst>
          </p:cNvPr>
          <p:cNvSpPr txBox="1"/>
          <p:nvPr/>
        </p:nvSpPr>
        <p:spPr>
          <a:xfrm>
            <a:off x="9000280" y="4727176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Francs</a:t>
            </a:r>
            <a:r>
              <a:rPr lang="es-ES"/>
              <a:t>     VS    </a:t>
            </a:r>
            <a:r>
              <a:rPr lang="es-ES" b="1"/>
              <a:t>Visigots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552666A-6FD2-4D55-8EE5-E691474FCCEB}"/>
              </a:ext>
            </a:extLst>
          </p:cNvPr>
          <p:cNvSpPr txBox="1"/>
          <p:nvPr/>
        </p:nvSpPr>
        <p:spPr>
          <a:xfrm>
            <a:off x="9327092" y="496115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Batalla de </a:t>
            </a:r>
            <a:r>
              <a:rPr lang="es-ES" b="1"/>
              <a:t>Vouillé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630E1AA-6BA0-48E2-879E-B8E924FBEB5E}"/>
              </a:ext>
            </a:extLst>
          </p:cNvPr>
          <p:cNvSpPr txBox="1"/>
          <p:nvPr/>
        </p:nvSpPr>
        <p:spPr>
          <a:xfrm>
            <a:off x="10003759" y="51920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507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DDFBE69-69D2-4E01-83F6-BBA1F9122044}"/>
              </a:ext>
            </a:extLst>
          </p:cNvPr>
          <p:cNvSpPr txBox="1"/>
          <p:nvPr/>
        </p:nvSpPr>
        <p:spPr>
          <a:xfrm>
            <a:off x="9473351" y="5438515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Victoria francs</a:t>
            </a:r>
          </a:p>
        </p:txBody>
      </p:sp>
      <p:cxnSp>
        <p:nvCxnSpPr>
          <p:cNvPr id="38" name="Conector: curvado 37">
            <a:extLst>
              <a:ext uri="{FF2B5EF4-FFF2-40B4-BE49-F238E27FC236}">
                <a16:creationId xmlns:a16="http://schemas.microsoft.com/office/drawing/2014/main" id="{FFC6D532-80FC-41AB-B40C-90B9A45A4D5F}"/>
              </a:ext>
            </a:extLst>
          </p:cNvPr>
          <p:cNvCxnSpPr>
            <a:cxnSpLocks/>
          </p:cNvCxnSpPr>
          <p:nvPr/>
        </p:nvCxnSpPr>
        <p:spPr>
          <a:xfrm>
            <a:off x="7290033" y="4803828"/>
            <a:ext cx="1710247" cy="29268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92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Garden Savon</Template>
  <TotalTime>0</TotalTime>
  <Words>2307</Words>
  <Application>Microsoft Office PowerPoint</Application>
  <PresentationFormat>Panorámica</PresentationFormat>
  <Paragraphs>392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Wingdings</vt:lpstr>
      <vt:lpstr>Savon</vt:lpstr>
      <vt:lpstr>examen   tema 1</vt:lpstr>
      <vt:lpstr>Presentación de PowerPoint</vt:lpstr>
      <vt:lpstr>Presentación de PowerPoint</vt:lpstr>
      <vt:lpstr>Presentación de PowerPoint</vt:lpstr>
      <vt:lpstr>II.Les invasions germàniques (2/5)</vt:lpstr>
      <vt:lpstr>II.Les invasions germàniques (3/5)</vt:lpstr>
      <vt:lpstr>II.Les invasions germàniques (4/5)</vt:lpstr>
      <vt:lpstr>II.Les invasions germàniques (5/5)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2020-10-23T14:03:58Z</dcterms:created>
  <dcterms:modified xsi:type="dcterms:W3CDTF">2020-10-27T16:57:48Z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