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9900"/>
    <a:srgbClr val="009900"/>
    <a:srgbClr val="339966"/>
    <a:srgbClr val="00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6374" autoAdjust="0"/>
  </p:normalViewPr>
  <p:slideViewPr>
    <p:cSldViewPr snapToGrid="0">
      <p:cViewPr>
        <p:scale>
          <a:sx n="125" d="100"/>
          <a:sy n="125" d="100"/>
        </p:scale>
        <p:origin x="90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FC520-8775-4C09-A025-DD934D7DBDC9}" type="datetimeFigureOut">
              <a:rPr lang="es-ES" smtClean="0"/>
              <a:t>11/10/2020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64E5-C8BE-49A1-B85C-5E446BD2E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145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4E5-C8BE-49A1-B85C-5E446BD2E72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4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36AC8-FA5D-4E5F-B314-393A8D1713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Matemáticas tema 1 – los números naturales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2E2721-B75B-4494-9FC1-98FF5DE300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Examen día 15 jueves de octubre (2020)</a:t>
            </a:r>
          </a:p>
        </p:txBody>
      </p:sp>
    </p:spTree>
    <p:extLst>
      <p:ext uri="{BB962C8B-B14F-4D97-AF65-F5344CB8AC3E}">
        <p14:creationId xmlns:p14="http://schemas.microsoft.com/office/powerpoint/2010/main" val="142633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documento 3">
            <a:extLst>
              <a:ext uri="{FF2B5EF4-FFF2-40B4-BE49-F238E27FC236}">
                <a16:creationId xmlns:a16="http://schemas.microsoft.com/office/drawing/2014/main" id="{312B8CCD-2C76-484A-82B4-774C98EAEC8F}"/>
              </a:ext>
            </a:extLst>
          </p:cNvPr>
          <p:cNvSpPr/>
          <p:nvPr/>
        </p:nvSpPr>
        <p:spPr>
          <a:xfrm>
            <a:off x="1024128" y="2206306"/>
            <a:ext cx="9596334" cy="2835477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17ACFD-E9FA-450E-B587-4B8715CF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A082C9-8B78-42E6-AEE2-81C04B933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"/>
              <a:t>Operaciones con números naturales.</a:t>
            </a:r>
          </a:p>
          <a:p>
            <a:pPr marL="457200" indent="-457200">
              <a:buFont typeface="+mj-lt"/>
              <a:buAutoNum type="arabicPeriod"/>
            </a:pPr>
            <a:r>
              <a:rPr lang="es-ES"/>
              <a:t>Múltiplos y divisores.</a:t>
            </a:r>
          </a:p>
          <a:p>
            <a:pPr marL="630936" lvl="1" indent="-457200">
              <a:buFont typeface="+mj-lt"/>
              <a:buAutoNum type="alphaLcPeriod"/>
            </a:pPr>
            <a:r>
              <a:rPr lang="es-ES"/>
              <a:t>Criterios de divisibilidad.</a:t>
            </a:r>
          </a:p>
          <a:p>
            <a:pPr marL="457200" indent="-457200">
              <a:buFont typeface="+mj-lt"/>
              <a:buAutoNum type="arabicPeriod"/>
            </a:pPr>
            <a:r>
              <a:rPr lang="es-ES"/>
              <a:t>Números primos.</a:t>
            </a:r>
          </a:p>
          <a:p>
            <a:pPr marL="630936" lvl="1" indent="-457200">
              <a:buFont typeface="+mj-lt"/>
              <a:buAutoNum type="alphaLcPeriod"/>
            </a:pPr>
            <a:r>
              <a:rPr lang="es-ES"/>
              <a:t>Factorización con números primos.</a:t>
            </a:r>
          </a:p>
          <a:p>
            <a:pPr marL="342900" indent="-342900">
              <a:buFont typeface="+mj-lt"/>
              <a:buAutoNum type="arabicPeriod"/>
            </a:pPr>
            <a:r>
              <a:rPr lang="es-ES"/>
              <a:t>Mínimo común múltiplo y máximo común divisor.</a:t>
            </a:r>
          </a:p>
        </p:txBody>
      </p:sp>
    </p:spTree>
    <p:extLst>
      <p:ext uri="{BB962C8B-B14F-4D97-AF65-F5344CB8AC3E}">
        <p14:creationId xmlns:p14="http://schemas.microsoft.com/office/powerpoint/2010/main" val="11371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2B200-2170-4642-865E-0FDCA1B6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1</a:t>
            </a:r>
            <a:r>
              <a:rPr lang="es-ES"/>
              <a:t>- Operaciones con números naturales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E8686E-1039-4EA3-86E3-4D609CB8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/>
              <a:t>Prioridad en operaciones: </a:t>
            </a:r>
          </a:p>
          <a:p>
            <a:pPr>
              <a:buFont typeface="Wingdings" panose="05000000000000000000" pitchFamily="2" charset="2"/>
              <a:buChar char="Ø"/>
            </a:pPr>
            <a:endParaRPr lang="es-ES"/>
          </a:p>
          <a:p>
            <a:pPr lvl="1">
              <a:buFont typeface="Tw Cen MT" panose="020B0602020104020603" pitchFamily="34" charset="0"/>
              <a:buChar char="›"/>
            </a:pPr>
            <a:endParaRPr lang="es-ES"/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Cuando quedan operaciones del mismo orden, se hace de izquierda a derecha.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F52D8B-ACD5-4044-9DC1-0357B7A7E5C8}"/>
              </a:ext>
            </a:extLst>
          </p:cNvPr>
          <p:cNvSpPr txBox="1"/>
          <p:nvPr/>
        </p:nvSpPr>
        <p:spPr>
          <a:xfrm>
            <a:off x="4274965" y="1647571"/>
            <a:ext cx="30982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(0º: Corchetes.)</a:t>
            </a:r>
          </a:p>
          <a:p>
            <a:r>
              <a:rPr lang="es-ES" b="1">
                <a:solidFill>
                  <a:schemeClr val="accent2"/>
                </a:solidFill>
              </a:rPr>
              <a:t>1º</a:t>
            </a:r>
            <a:r>
              <a:rPr lang="es-ES"/>
              <a:t>: Paréntesis.</a:t>
            </a:r>
          </a:p>
          <a:p>
            <a:r>
              <a:rPr lang="es-ES" b="1">
                <a:solidFill>
                  <a:schemeClr val="accent2"/>
                </a:solidFill>
              </a:rPr>
              <a:t>2º</a:t>
            </a:r>
            <a:r>
              <a:rPr lang="es-ES"/>
              <a:t>: </a:t>
            </a:r>
            <a:r>
              <a:rPr lang="es-ES" u="sng">
                <a:uFill>
                  <a:solidFill>
                    <a:schemeClr val="accent2"/>
                  </a:solidFill>
                </a:uFill>
              </a:rPr>
              <a:t>Potencias y raíces</a:t>
            </a:r>
            <a:r>
              <a:rPr lang="es-ES"/>
              <a:t>.</a:t>
            </a:r>
          </a:p>
          <a:p>
            <a:r>
              <a:rPr lang="es-ES" b="1">
                <a:solidFill>
                  <a:schemeClr val="accent2"/>
                </a:solidFill>
              </a:rPr>
              <a:t>3º</a:t>
            </a:r>
            <a:r>
              <a:rPr lang="es-ES"/>
              <a:t>: Multiplicaciones y divisiones.</a:t>
            </a:r>
          </a:p>
          <a:p>
            <a:r>
              <a:rPr lang="es-ES" b="1">
                <a:solidFill>
                  <a:schemeClr val="accent2"/>
                </a:solidFill>
              </a:rPr>
              <a:t>4º</a:t>
            </a:r>
            <a:r>
              <a:rPr lang="es-ES"/>
              <a:t>: Sumas y restas.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DDAEE3C8-C098-4A47-875B-C79C550DDCE6}"/>
              </a:ext>
            </a:extLst>
          </p:cNvPr>
          <p:cNvSpPr/>
          <p:nvPr/>
        </p:nvSpPr>
        <p:spPr>
          <a:xfrm>
            <a:off x="4207853" y="1679266"/>
            <a:ext cx="67111" cy="1344168"/>
          </a:xfrm>
          <a:prstGeom prst="lef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3D5C6D6A-EBB3-4EB8-B8B1-71CE4DF22F09}"/>
              </a:ext>
            </a:extLst>
          </p:cNvPr>
          <p:cNvCxnSpPr/>
          <p:nvPr/>
        </p:nvCxnSpPr>
        <p:spPr>
          <a:xfrm>
            <a:off x="6644081" y="3556932"/>
            <a:ext cx="19210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02BC018D-0491-4A64-81CB-65B3F6EBACF6}"/>
              </a:ext>
            </a:extLst>
          </p:cNvPr>
          <p:cNvSpPr txBox="1">
            <a:spLocks/>
          </p:cNvSpPr>
          <p:nvPr/>
        </p:nvSpPr>
        <p:spPr>
          <a:xfrm>
            <a:off x="1024128" y="3733102"/>
            <a:ext cx="3438815" cy="3061980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/>
              <a:t>Nota: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Potencias:                                                               </a:t>
            </a:r>
          </a:p>
          <a:p>
            <a:pPr lvl="1">
              <a:buFont typeface="Tw Cen MT" panose="020B0602020104020603" pitchFamily="34" charset="0"/>
              <a:buChar char="›"/>
            </a:pPr>
            <a:endParaRPr lang="es-ES"/>
          </a:p>
          <a:p>
            <a:pPr marL="128016" lvl="1" indent="0">
              <a:buNone/>
            </a:pPr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07FACE7-FF63-417E-83A9-1D39F20AB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891" y="3754787"/>
            <a:ext cx="1390878" cy="2999377"/>
          </a:xfrm>
          <a:prstGeom prst="rect">
            <a:avLst/>
          </a:prstGeom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CBE53657-8021-45BD-B56D-E727B0425797}"/>
              </a:ext>
            </a:extLst>
          </p:cNvPr>
          <p:cNvSpPr txBox="1">
            <a:spLocks/>
          </p:cNvSpPr>
          <p:nvPr/>
        </p:nvSpPr>
        <p:spPr>
          <a:xfrm>
            <a:off x="4462943" y="3733102"/>
            <a:ext cx="4597168" cy="3061980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Tw Cen MT" panose="020B0602020104020603" pitchFamily="34" charset="0"/>
              <a:buChar char="›"/>
            </a:pPr>
            <a:endParaRPr lang="es-ES"/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Raíces:                                                               </a:t>
            </a:r>
          </a:p>
          <a:p>
            <a:pPr lvl="1">
              <a:buFont typeface="Tw Cen MT" panose="020B0602020104020603" pitchFamily="34" charset="0"/>
              <a:buChar char="›"/>
            </a:pPr>
            <a:endParaRPr lang="es-ES"/>
          </a:p>
          <a:p>
            <a:pPr marL="128016" lvl="1" indent="0">
              <a:buNone/>
            </a:pPr>
            <a:endParaRPr lang="es-ES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78A8094-64EF-44A7-9A2D-884D23225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247" y="3754787"/>
            <a:ext cx="1417616" cy="2999377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ABE3F03F-01CF-4879-8EFD-707A4E0ADF05}"/>
              </a:ext>
            </a:extLst>
          </p:cNvPr>
          <p:cNvCxnSpPr>
            <a:cxnSpLocks/>
          </p:cNvCxnSpPr>
          <p:nvPr/>
        </p:nvCxnSpPr>
        <p:spPr>
          <a:xfrm>
            <a:off x="4462943" y="3733102"/>
            <a:ext cx="0" cy="30619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: curvado 26">
            <a:extLst>
              <a:ext uri="{FF2B5EF4-FFF2-40B4-BE49-F238E27FC236}">
                <a16:creationId xmlns:a16="http://schemas.microsoft.com/office/drawing/2014/main" id="{3964D144-E1C3-4D25-B9FF-03EF099A0242}"/>
              </a:ext>
            </a:extLst>
          </p:cNvPr>
          <p:cNvCxnSpPr>
            <a:cxnSpLocks/>
          </p:cNvCxnSpPr>
          <p:nvPr/>
        </p:nvCxnSpPr>
        <p:spPr>
          <a:xfrm>
            <a:off x="6467913" y="2407640"/>
            <a:ext cx="2701254" cy="1779614"/>
          </a:xfrm>
          <a:prstGeom prst="curvedConnector3">
            <a:avLst>
              <a:gd name="adj1" fmla="val 11428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70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73F5E-6D6F-47CF-BD6C-4A7FB66F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2</a:t>
            </a:r>
            <a:r>
              <a:rPr lang="es-ES"/>
              <a:t>- Múltiplos y divisores.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4D79DC-A607-4589-A0F0-C2B4A69F7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2546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/>
              <a:t>Definiciones: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 u="sng">
                <a:uFill>
                  <a:solidFill>
                    <a:schemeClr val="accent2"/>
                  </a:solidFill>
                </a:uFill>
              </a:rPr>
              <a:t>Múltiplos</a:t>
            </a:r>
            <a:r>
              <a:rPr lang="es-ES"/>
              <a:t>: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Hay infinitos múltiplos de un número.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El múltiplo de un número es el resultado del propio número por otro (2x4 = </a:t>
            </a:r>
            <a:r>
              <a:rPr lang="es-ES" b="1">
                <a:solidFill>
                  <a:schemeClr val="accent2"/>
                </a:solidFill>
              </a:rPr>
              <a:t>8 </a:t>
            </a:r>
            <a:r>
              <a:rPr lang="es-ES">
                <a:sym typeface="Wingdings" panose="05000000000000000000" pitchFamily="2" charset="2"/>
              </a:rPr>
              <a:t> 8 es múltiplo de 2 y 4).</a:t>
            </a:r>
            <a:endParaRPr lang="es-ES"/>
          </a:p>
          <a:p>
            <a:pPr lvl="1">
              <a:buFont typeface="Tw Cen MT" panose="020B0602020104020603" pitchFamily="34" charset="0"/>
              <a:buChar char="›"/>
            </a:pPr>
            <a:r>
              <a:rPr lang="es-ES" u="sng">
                <a:uFill>
                  <a:solidFill>
                    <a:schemeClr val="accent2"/>
                  </a:solidFill>
                </a:uFill>
              </a:rPr>
              <a:t>Divisores</a:t>
            </a:r>
            <a:r>
              <a:rPr lang="es-ES"/>
              <a:t>: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Hay una cantidad finita.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Siempre hay como mínimo 2: el 1 y el propio número.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El divisor de un número es entre el que se divide con resultado exacto ( a b      </a:t>
            </a:r>
            <a:r>
              <a:rPr lang="es-ES">
                <a:sym typeface="Wingdings" panose="05000000000000000000" pitchFamily="2" charset="2"/>
              </a:rPr>
              <a:t> </a:t>
            </a:r>
            <a:r>
              <a:rPr lang="es-ES" i="1">
                <a:sym typeface="Wingdings" panose="05000000000000000000" pitchFamily="2" charset="2"/>
              </a:rPr>
              <a:t>b</a:t>
            </a:r>
            <a:r>
              <a:rPr lang="es-ES">
                <a:sym typeface="Wingdings" panose="05000000000000000000" pitchFamily="2" charset="2"/>
              </a:rPr>
              <a:t> es divisor de </a:t>
            </a:r>
            <a:r>
              <a:rPr lang="es-ES" i="1">
                <a:sym typeface="Wingdings" panose="05000000000000000000" pitchFamily="2" charset="2"/>
              </a:rPr>
              <a:t>a</a:t>
            </a:r>
            <a:r>
              <a:rPr lang="es-ES">
                <a:sym typeface="Wingdings" panose="05000000000000000000" pitchFamily="2" charset="2"/>
              </a:rPr>
              <a:t>).</a:t>
            </a:r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4C1BC87-7690-42F0-BB9F-9BE74D341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485" y="4563111"/>
            <a:ext cx="112916" cy="16561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5FD0E44-33A9-4183-9AA1-03197847F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543" y="4601807"/>
            <a:ext cx="309161" cy="92206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2148181D-6598-490E-84CF-8C18D35877D5}"/>
              </a:ext>
            </a:extLst>
          </p:cNvPr>
          <p:cNvCxnSpPr/>
          <p:nvPr/>
        </p:nvCxnSpPr>
        <p:spPr>
          <a:xfrm>
            <a:off x="6715873" y="4337276"/>
            <a:ext cx="0" cy="3941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22A6BEE-3352-44AA-86E4-B5E8707571E1}"/>
              </a:ext>
            </a:extLst>
          </p:cNvPr>
          <p:cNvCxnSpPr/>
          <p:nvPr/>
        </p:nvCxnSpPr>
        <p:spPr>
          <a:xfrm>
            <a:off x="6715873" y="4566708"/>
            <a:ext cx="37781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Arco 10">
            <a:extLst>
              <a:ext uri="{FF2B5EF4-FFF2-40B4-BE49-F238E27FC236}">
                <a16:creationId xmlns:a16="http://schemas.microsoft.com/office/drawing/2014/main" id="{81EF5FB6-EBA5-4634-B56C-EB5F44C1C278}"/>
              </a:ext>
            </a:extLst>
          </p:cNvPr>
          <p:cNvSpPr/>
          <p:nvPr/>
        </p:nvSpPr>
        <p:spPr>
          <a:xfrm rot="9274702">
            <a:off x="6499913" y="4510374"/>
            <a:ext cx="260059" cy="218114"/>
          </a:xfrm>
          <a:prstGeom prst="arc">
            <a:avLst>
              <a:gd name="adj1" fmla="val 16200000"/>
              <a:gd name="adj2" fmla="val 308028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BC70B365-3600-46C9-8ABC-05543174D39F}"/>
              </a:ext>
            </a:extLst>
          </p:cNvPr>
          <p:cNvSpPr txBox="1">
            <a:spLocks/>
          </p:cNvSpPr>
          <p:nvPr/>
        </p:nvSpPr>
        <p:spPr>
          <a:xfrm>
            <a:off x="1024128" y="4874414"/>
            <a:ext cx="9720071" cy="1710944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/>
              <a:t>Truco: </a:t>
            </a:r>
            <a:r>
              <a:rPr lang="es-ES" sz="1800"/>
              <a:t>en números pequeños, para saber los divisores y no dejarse ninguno, ir anotando por el que se multiplica uno de los que pones al final, de esta forma:</a:t>
            </a:r>
          </a:p>
          <a:p>
            <a:pPr marL="0" indent="0" algn="ctr">
              <a:buNone/>
            </a:pPr>
            <a:r>
              <a:rPr lang="es-ES" sz="2000"/>
              <a:t>Divisores de 18: 1, 2, 3,        6, 9, 18</a:t>
            </a:r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57308161-A38C-477D-AC14-7E2AE021E9C9}"/>
              </a:ext>
            </a:extLst>
          </p:cNvPr>
          <p:cNvSpPr/>
          <p:nvPr/>
        </p:nvSpPr>
        <p:spPr>
          <a:xfrm>
            <a:off x="5645791" y="5629013"/>
            <a:ext cx="45719" cy="25167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brir llave 14">
            <a:extLst>
              <a:ext uri="{FF2B5EF4-FFF2-40B4-BE49-F238E27FC236}">
                <a16:creationId xmlns:a16="http://schemas.microsoft.com/office/drawing/2014/main" id="{60AC250C-A200-4464-986E-F47E7C7ACAD7}"/>
              </a:ext>
            </a:extLst>
          </p:cNvPr>
          <p:cNvSpPr/>
          <p:nvPr/>
        </p:nvSpPr>
        <p:spPr>
          <a:xfrm rot="10800000">
            <a:off x="7872759" y="5629013"/>
            <a:ext cx="45720" cy="25167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: curvada hacia arriba 25">
            <a:extLst>
              <a:ext uri="{FF2B5EF4-FFF2-40B4-BE49-F238E27FC236}">
                <a16:creationId xmlns:a16="http://schemas.microsoft.com/office/drawing/2014/main" id="{A4BAF198-9EF3-4D16-A401-78599B8C21BF}"/>
              </a:ext>
            </a:extLst>
          </p:cNvPr>
          <p:cNvSpPr/>
          <p:nvPr/>
        </p:nvSpPr>
        <p:spPr>
          <a:xfrm>
            <a:off x="5724100" y="5964571"/>
            <a:ext cx="2044105" cy="394283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8" name="Flecha: curvada hacia arriba 27">
            <a:extLst>
              <a:ext uri="{FF2B5EF4-FFF2-40B4-BE49-F238E27FC236}">
                <a16:creationId xmlns:a16="http://schemas.microsoft.com/office/drawing/2014/main" id="{7B057867-873D-4B87-AFBA-113F74D127EF}"/>
              </a:ext>
            </a:extLst>
          </p:cNvPr>
          <p:cNvSpPr/>
          <p:nvPr/>
        </p:nvSpPr>
        <p:spPr>
          <a:xfrm>
            <a:off x="5968779" y="5957580"/>
            <a:ext cx="1481903" cy="394283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9" name="Flecha: curvada hacia arriba 28">
            <a:extLst>
              <a:ext uri="{FF2B5EF4-FFF2-40B4-BE49-F238E27FC236}">
                <a16:creationId xmlns:a16="http://schemas.microsoft.com/office/drawing/2014/main" id="{F4B26E76-8973-40E1-B2E3-464BF6EBD650}"/>
              </a:ext>
            </a:extLst>
          </p:cNvPr>
          <p:cNvSpPr/>
          <p:nvPr/>
        </p:nvSpPr>
        <p:spPr>
          <a:xfrm>
            <a:off x="6190045" y="5957580"/>
            <a:ext cx="1007710" cy="394283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5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38EFC-C670-402F-936E-8274075C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2.1</a:t>
            </a:r>
            <a:r>
              <a:rPr lang="es-ES">
                <a:solidFill>
                  <a:schemeClr val="tx1"/>
                </a:solidFill>
              </a:rPr>
              <a:t>-</a:t>
            </a:r>
            <a:r>
              <a:rPr lang="es-ES"/>
              <a:t> Criterios de divisibilidad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CBC17D6-7BB3-4433-A93E-A097B7092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21107"/>
              </p:ext>
            </p:extLst>
          </p:nvPr>
        </p:nvGraphicFramePr>
        <p:xfrm>
          <a:off x="800943" y="1885736"/>
          <a:ext cx="10366929" cy="47091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27290">
                  <a:extLst>
                    <a:ext uri="{9D8B030D-6E8A-4147-A177-3AD203B41FA5}">
                      <a16:colId xmlns:a16="http://schemas.microsoft.com/office/drawing/2014/main" val="4034441100"/>
                    </a:ext>
                  </a:extLst>
                </a:gridCol>
                <a:gridCol w="3356175">
                  <a:extLst>
                    <a:ext uri="{9D8B030D-6E8A-4147-A177-3AD203B41FA5}">
                      <a16:colId xmlns:a16="http://schemas.microsoft.com/office/drawing/2014/main" val="3171764798"/>
                    </a:ext>
                  </a:extLst>
                </a:gridCol>
                <a:gridCol w="2591732">
                  <a:extLst>
                    <a:ext uri="{9D8B030D-6E8A-4147-A177-3AD203B41FA5}">
                      <a16:colId xmlns:a16="http://schemas.microsoft.com/office/drawing/2014/main" val="2465757489"/>
                    </a:ext>
                  </a:extLst>
                </a:gridCol>
                <a:gridCol w="2591732">
                  <a:extLst>
                    <a:ext uri="{9D8B030D-6E8A-4147-A177-3AD203B41FA5}">
                      <a16:colId xmlns:a16="http://schemas.microsoft.com/office/drawing/2014/main" val="3189425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</a:rPr>
                        <a:t>Divisible por...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</a:rPr>
                        <a:t>Regla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s-ES" sz="1600">
                          <a:solidFill>
                            <a:srgbClr val="00B050"/>
                          </a:solidFill>
                        </a:rPr>
                        <a:t>divisibles</a:t>
                      </a:r>
                      <a:r>
                        <a:rPr lang="es-ES" sz="1600">
                          <a:solidFill>
                            <a:schemeClr val="bg1"/>
                          </a:solidFill>
                        </a:rPr>
                        <a:t>↓</a:t>
                      </a:r>
                      <a:r>
                        <a:rPr lang="es-ES">
                          <a:solidFill>
                            <a:schemeClr val="bg1"/>
                          </a:solidFill>
                        </a:rPr>
                        <a:t>) – Ejemplos – (</a:t>
                      </a:r>
                      <a:r>
                        <a:rPr lang="es-ES">
                          <a:solidFill>
                            <a:srgbClr val="FF0000"/>
                          </a:solidFill>
                        </a:rPr>
                        <a:t>no </a:t>
                      </a:r>
                      <a:r>
                        <a:rPr lang="es-ES" sz="1600">
                          <a:solidFill>
                            <a:srgbClr val="FF0000"/>
                          </a:solidFill>
                        </a:rPr>
                        <a:t>divisibles</a:t>
                      </a:r>
                      <a:r>
                        <a:rPr lang="es-ES" sz="1600">
                          <a:solidFill>
                            <a:schemeClr val="bg1"/>
                          </a:solidFill>
                        </a:rPr>
                        <a:t>↓</a:t>
                      </a:r>
                      <a:r>
                        <a:rPr lang="es-ES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103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Su última cifra es par/0 (0, 2, 4, 6, 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148</a:t>
                      </a:r>
                      <a:r>
                        <a:rPr lang="es-ES" u="sng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s-ES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357</a:t>
                      </a:r>
                      <a:r>
                        <a:rPr lang="es-ES" u="sng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s-E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491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La suma de todas sus cifras es múltiplo de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135</a:t>
                      </a:r>
                    </a:p>
                    <a:p>
                      <a:pPr algn="ctr"/>
                      <a:r>
                        <a:rPr lang="es-ES" sz="1600">
                          <a:solidFill>
                            <a:srgbClr val="00B050"/>
                          </a:solidFill>
                        </a:rPr>
                        <a:t>(1 + 3 + 5)</a:t>
                      </a:r>
                    </a:p>
                    <a:p>
                      <a:pPr algn="ctr"/>
                      <a:r>
                        <a:rPr lang="es-ES" u="sng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235</a:t>
                      </a:r>
                    </a:p>
                    <a:p>
                      <a:pPr algn="ctr"/>
                      <a:r>
                        <a:rPr lang="es-ES" sz="1600">
                          <a:solidFill>
                            <a:srgbClr val="FF0000"/>
                          </a:solidFill>
                        </a:rPr>
                        <a:t>(2 + 3 + 5)</a:t>
                      </a:r>
                    </a:p>
                    <a:p>
                      <a:pPr algn="ctr"/>
                      <a:r>
                        <a:rPr lang="es-ES" u="sng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5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Su última cifra es 0 ó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50</a:t>
                      </a:r>
                      <a:r>
                        <a:rPr lang="es-ES" u="sng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s-ES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13</a:t>
                      </a:r>
                      <a:r>
                        <a:rPr lang="es-ES" u="sng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s-E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45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La suma de todas sus cifras es múltiplo de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9.522 </a:t>
                      </a:r>
                    </a:p>
                    <a:p>
                      <a:pPr algn="ctr"/>
                      <a:r>
                        <a:rPr lang="es-ES" sz="1600">
                          <a:solidFill>
                            <a:srgbClr val="00B050"/>
                          </a:solidFill>
                        </a:rPr>
                        <a:t>(9 + 5 + 2+ 2)</a:t>
                      </a:r>
                    </a:p>
                    <a:p>
                      <a:pPr algn="ctr"/>
                      <a:r>
                        <a:rPr lang="es-ES" u="sng">
                          <a:solidFill>
                            <a:srgbClr val="00B05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7.301</a:t>
                      </a:r>
                    </a:p>
                    <a:p>
                      <a:pPr algn="ctr"/>
                      <a:r>
                        <a:rPr lang="es-ES" sz="1600">
                          <a:solidFill>
                            <a:srgbClr val="FF0000"/>
                          </a:solidFill>
                        </a:rPr>
                        <a:t>(7 + 3 + 0 + 1)</a:t>
                      </a:r>
                    </a:p>
                    <a:p>
                      <a:pPr algn="ctr"/>
                      <a:r>
                        <a:rPr lang="es-ES" sz="1800" u="sng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845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Su última cifra 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5</a:t>
                      </a:r>
                      <a:r>
                        <a:rPr lang="es-ES" u="sng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s-ES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s-ES" u="sng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E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158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La suma de las cifras de lugar par menos las cifras de lugar impar es múltiplo de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0B050"/>
                          </a:solidFill>
                        </a:rPr>
                        <a:t>1.</a:t>
                      </a:r>
                      <a:r>
                        <a:rPr lang="es-ES">
                          <a:solidFill>
                            <a:srgbClr val="669900"/>
                          </a:solidFill>
                        </a:rPr>
                        <a:t>7</a:t>
                      </a:r>
                      <a:r>
                        <a:rPr lang="es-ES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es-ES">
                          <a:solidFill>
                            <a:srgbClr val="669900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s-ES" b="1">
                          <a:solidFill>
                            <a:srgbClr val="00B050"/>
                          </a:solidFill>
                        </a:rPr>
                        <a:t>Impar</a:t>
                      </a:r>
                      <a:r>
                        <a:rPr lang="es-ES">
                          <a:solidFill>
                            <a:srgbClr val="00B050"/>
                          </a:solidFill>
                        </a:rPr>
                        <a:t>: 1 + 3 = 4</a:t>
                      </a:r>
                    </a:p>
                    <a:p>
                      <a:pPr algn="ctr"/>
                      <a:r>
                        <a:rPr lang="es-ES" b="1">
                          <a:solidFill>
                            <a:srgbClr val="669900"/>
                          </a:solidFill>
                        </a:rPr>
                        <a:t>Par</a:t>
                      </a:r>
                      <a:r>
                        <a:rPr lang="es-ES">
                          <a:solidFill>
                            <a:srgbClr val="669900"/>
                          </a:solidFill>
                        </a:rPr>
                        <a:t>: 7 + 8 = 15</a:t>
                      </a:r>
                    </a:p>
                    <a:p>
                      <a:pPr algn="ctr"/>
                      <a:r>
                        <a:rPr lang="es-ES">
                          <a:solidFill>
                            <a:srgbClr val="669900"/>
                          </a:solidFill>
                        </a:rPr>
                        <a:t>15</a:t>
                      </a:r>
                      <a:r>
                        <a:rPr lang="es-ES">
                          <a:solidFill>
                            <a:srgbClr val="003300"/>
                          </a:solidFill>
                        </a:rPr>
                        <a:t> 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s-ES">
                          <a:solidFill>
                            <a:srgbClr val="00B050"/>
                          </a:solidFill>
                        </a:rPr>
                        <a:t>4 </a:t>
                      </a:r>
                      <a:r>
                        <a:rPr lang="es-ES">
                          <a:solidFill>
                            <a:schemeClr val="tx1"/>
                          </a:solidFill>
                        </a:rPr>
                        <a:t>=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S">
                          <a:solidFill>
                            <a:srgbClr val="A50021"/>
                          </a:solidFill>
                        </a:rPr>
                        <a:t>4</a:t>
                      </a:r>
                      <a:r>
                        <a:rPr lang="es-ES">
                          <a:solidFill>
                            <a:srgbClr val="FF0000"/>
                          </a:solidFill>
                        </a:rPr>
                        <a:t>5.</a:t>
                      </a:r>
                      <a:r>
                        <a:rPr lang="es-ES">
                          <a:solidFill>
                            <a:srgbClr val="A50021"/>
                          </a:solidFill>
                        </a:rPr>
                        <a:t>6</a:t>
                      </a:r>
                      <a:r>
                        <a:rPr lang="es-ES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s-ES">
                          <a:solidFill>
                            <a:srgbClr val="A50021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s-ES" b="1">
                          <a:solidFill>
                            <a:srgbClr val="FF0000"/>
                          </a:solidFill>
                        </a:rPr>
                        <a:t>Impar</a:t>
                      </a:r>
                      <a:r>
                        <a:rPr lang="es-ES" b="0">
                          <a:solidFill>
                            <a:srgbClr val="FF0000"/>
                          </a:solidFill>
                        </a:rPr>
                        <a:t>: 2 + 5 + 7 = 18</a:t>
                      </a:r>
                    </a:p>
                    <a:p>
                      <a:pPr algn="ctr"/>
                      <a:r>
                        <a:rPr lang="es-ES" b="1">
                          <a:solidFill>
                            <a:srgbClr val="A50021"/>
                          </a:solidFill>
                        </a:rPr>
                        <a:t>Par</a:t>
                      </a:r>
                      <a:r>
                        <a:rPr lang="es-ES" b="0">
                          <a:solidFill>
                            <a:srgbClr val="A50021"/>
                          </a:solidFill>
                        </a:rPr>
                        <a:t>: 4 + 5 + 7 = 14</a:t>
                      </a:r>
                    </a:p>
                    <a:p>
                      <a:pPr algn="ctr"/>
                      <a:r>
                        <a:rPr lang="es-ES" b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es-ES" b="0">
                          <a:solidFill>
                            <a:srgbClr val="A50021"/>
                          </a:solidFill>
                        </a:rPr>
                        <a:t> </a:t>
                      </a:r>
                      <a:r>
                        <a:rPr lang="es-ES" b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s-ES" b="0">
                          <a:solidFill>
                            <a:srgbClr val="A50021"/>
                          </a:solidFill>
                        </a:rPr>
                        <a:t>14</a:t>
                      </a:r>
                      <a:r>
                        <a:rPr lang="es-ES" b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b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s-ES" b="1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02800"/>
                  </a:ext>
                </a:extLst>
              </a:tr>
            </a:tbl>
          </a:graphicData>
        </a:graphic>
      </p:graphicFrame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B5832207-FB29-4C82-84DA-9C35C7EC79FC}"/>
              </a:ext>
            </a:extLst>
          </p:cNvPr>
          <p:cNvCxnSpPr>
            <a:cxnSpLocks/>
          </p:cNvCxnSpPr>
          <p:nvPr/>
        </p:nvCxnSpPr>
        <p:spPr>
          <a:xfrm>
            <a:off x="2628354" y="1885736"/>
            <a:ext cx="0" cy="36930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0146058-80A0-416D-8DDA-17B33D1A8C0B}"/>
              </a:ext>
            </a:extLst>
          </p:cNvPr>
          <p:cNvCxnSpPr>
            <a:cxnSpLocks/>
          </p:cNvCxnSpPr>
          <p:nvPr/>
        </p:nvCxnSpPr>
        <p:spPr>
          <a:xfrm>
            <a:off x="6009728" y="1885736"/>
            <a:ext cx="0" cy="36930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73DF37C-CC0E-4F15-9D51-97C142A0ABF6}"/>
              </a:ext>
            </a:extLst>
          </p:cNvPr>
          <p:cNvCxnSpPr>
            <a:cxnSpLocks/>
          </p:cNvCxnSpPr>
          <p:nvPr/>
        </p:nvCxnSpPr>
        <p:spPr>
          <a:xfrm>
            <a:off x="2628354" y="2255044"/>
            <a:ext cx="0" cy="433985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93B03EA-B9C4-49C9-A99D-2C844117123E}"/>
              </a:ext>
            </a:extLst>
          </p:cNvPr>
          <p:cNvCxnSpPr>
            <a:cxnSpLocks/>
          </p:cNvCxnSpPr>
          <p:nvPr/>
        </p:nvCxnSpPr>
        <p:spPr>
          <a:xfrm>
            <a:off x="6009728" y="2255044"/>
            <a:ext cx="0" cy="433985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216AA4E-7893-4BE9-AC45-3847520CDC09}"/>
              </a:ext>
            </a:extLst>
          </p:cNvPr>
          <p:cNvCxnSpPr>
            <a:cxnSpLocks/>
          </p:cNvCxnSpPr>
          <p:nvPr/>
        </p:nvCxnSpPr>
        <p:spPr>
          <a:xfrm>
            <a:off x="8600847" y="2255044"/>
            <a:ext cx="0" cy="433985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1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C057A-56F8-4682-BDEE-3CBA5973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3</a:t>
            </a:r>
            <a:r>
              <a:rPr lang="es-ES"/>
              <a:t>- Números primos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31B7AF-17CD-4A38-BD9F-95C469504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/>
              <a:t>Definición: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Un número primo es primo si tiene solo dos divisores que son el 1 y el propio número. Un número no primo es compuesto.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/>
              <a:t>Primos: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Los primos hasta el 50 son: 2, 3, 5, 7, 11, 13, 17, 19, 23, 29, 31, 37, 39, 41, 43, 47.</a:t>
            </a:r>
          </a:p>
        </p:txBody>
      </p:sp>
    </p:spTree>
    <p:extLst>
      <p:ext uri="{BB962C8B-B14F-4D97-AF65-F5344CB8AC3E}">
        <p14:creationId xmlns:p14="http://schemas.microsoft.com/office/powerpoint/2010/main" val="199810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325BC-D90B-4553-97C0-CE7E68CC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3.1</a:t>
            </a:r>
            <a:r>
              <a:rPr lang="es-ES"/>
              <a:t>- Factorización con números primos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870138-4835-4E32-82B9-7B4BD8669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303" y="2000250"/>
            <a:ext cx="972007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/>
              <a:t>Definición: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Factorizar en números primos es descomponer un número usando solo números primos.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/>
              <a:t>Práctica: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 Se pone a la izquierda el número inicial y una barra vertical a su derecha.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A la derecha de la barra, se escribe el número primo más pequeño entre el que se puede dividir el número.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El resultado es la multiplicación de todos los números que se encuentran a la derecha de la barra entre ellos.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El resultado se escribe en potencias (mientras se pueda) para acortarlo.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5F3D430-8C6D-4147-8FB2-B9FFF3DAE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361" y="4323996"/>
            <a:ext cx="914528" cy="2534004"/>
          </a:xfrm>
          <a:prstGeom prst="rect">
            <a:avLst/>
          </a:prstGeom>
        </p:spPr>
      </p:pic>
      <p:sp>
        <p:nvSpPr>
          <p:cNvPr id="7" name="Cerrar llave 6">
            <a:extLst>
              <a:ext uri="{FF2B5EF4-FFF2-40B4-BE49-F238E27FC236}">
                <a16:creationId xmlns:a16="http://schemas.microsoft.com/office/drawing/2014/main" id="{F41D8156-1F8E-4E30-A645-656BFEDA11E3}"/>
              </a:ext>
            </a:extLst>
          </p:cNvPr>
          <p:cNvSpPr/>
          <p:nvPr/>
        </p:nvSpPr>
        <p:spPr>
          <a:xfrm>
            <a:off x="8505890" y="4400550"/>
            <a:ext cx="85660" cy="2371725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DAB5868-20E8-4F00-824D-A41EEDB5C30E}"/>
              </a:ext>
            </a:extLst>
          </p:cNvPr>
          <p:cNvSpPr txBox="1"/>
          <p:nvPr/>
        </p:nvSpPr>
        <p:spPr>
          <a:xfrm>
            <a:off x="8751597" y="5314950"/>
            <a:ext cx="174495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280 = 2</a:t>
            </a:r>
            <a:r>
              <a:rPr lang="es-ES" baseline="30000"/>
              <a:t>3</a:t>
            </a:r>
            <a:r>
              <a:rPr lang="es-ES"/>
              <a:t> · 5 · 7</a:t>
            </a:r>
          </a:p>
        </p:txBody>
      </p:sp>
    </p:spTree>
    <p:extLst>
      <p:ext uri="{BB962C8B-B14F-4D97-AF65-F5344CB8AC3E}">
        <p14:creationId xmlns:p14="http://schemas.microsoft.com/office/powerpoint/2010/main" val="381605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B16CB56-19AC-4A78-8F26-CE732FC74164}"/>
              </a:ext>
            </a:extLst>
          </p:cNvPr>
          <p:cNvCxnSpPr>
            <a:cxnSpLocks/>
          </p:cNvCxnSpPr>
          <p:nvPr/>
        </p:nvCxnSpPr>
        <p:spPr>
          <a:xfrm>
            <a:off x="9404955" y="3989222"/>
            <a:ext cx="0" cy="77182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CCB87230-5EBC-4894-B9D9-5EB494AA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4</a:t>
            </a:r>
            <a:r>
              <a:rPr lang="es-ES"/>
              <a:t>- Mínimo común múltiplo y máximo común divisor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2C3D4-4DC2-4102-B240-B90BDE29A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/>
              <a:t>Definición: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El mínimo común múltiplo es el múltiplo común en 2 o más números más pequeño. Se representa así: </a:t>
            </a:r>
            <a:r>
              <a:rPr lang="es-ES" i="1"/>
              <a:t>m.c.m</a:t>
            </a:r>
            <a:r>
              <a:rPr lang="es-ES"/>
              <a:t>/</a:t>
            </a:r>
            <a:r>
              <a:rPr lang="es-ES" i="1"/>
              <a:t>mín.c.m</a:t>
            </a:r>
            <a:r>
              <a:rPr lang="es-ES"/>
              <a:t>.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/>
              <a:t>El máximo común divisor es el divisor común en 2 o más números más grande. Se representa así: </a:t>
            </a:r>
            <a:r>
              <a:rPr lang="es-ES" i="1"/>
              <a:t>m.c.d</a:t>
            </a:r>
            <a:r>
              <a:rPr lang="es-ES"/>
              <a:t>/</a:t>
            </a:r>
            <a:r>
              <a:rPr lang="es-ES" i="1"/>
              <a:t>máx.c.d</a:t>
            </a:r>
            <a:r>
              <a:rPr lang="es-ES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/>
              <a:t>Práctica: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 i="1" u="sng">
                <a:uFill>
                  <a:solidFill>
                    <a:srgbClr val="FF0000"/>
                  </a:solidFill>
                </a:uFill>
              </a:rPr>
              <a:t>M.c.m</a:t>
            </a:r>
            <a:r>
              <a:rPr lang="es-ES"/>
              <a:t>: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1º: Descomposición factorial.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2º: Del resultado, coger primos comunes y no comunes elevados al mayor exponente.</a:t>
            </a:r>
          </a:p>
          <a:p>
            <a:pPr lvl="1">
              <a:buFont typeface="Tw Cen MT" panose="020B0602020104020603" pitchFamily="34" charset="0"/>
              <a:buChar char="›"/>
            </a:pPr>
            <a:r>
              <a:rPr lang="es-ES" i="1" u="sng">
                <a:uFill>
                  <a:solidFill>
                    <a:srgbClr val="00B0F0"/>
                  </a:solidFill>
                </a:uFill>
              </a:rPr>
              <a:t>M.c.d</a:t>
            </a:r>
            <a:r>
              <a:rPr lang="es-ES"/>
              <a:t>: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1º: Descomposición factorial.</a:t>
            </a:r>
          </a:p>
          <a:p>
            <a:pPr lvl="2">
              <a:buFont typeface="Tw Cen MT" panose="020B0602020104020603" pitchFamily="34" charset="0"/>
              <a:buChar char="»"/>
            </a:pPr>
            <a:r>
              <a:rPr lang="es-ES"/>
              <a:t>2º: Del resultado, coger primos sólo comunes elevados al menor exponente.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BA89862-ED4F-48FE-AB13-3C2261628B49}"/>
              </a:ext>
            </a:extLst>
          </p:cNvPr>
          <p:cNvSpPr txBox="1"/>
          <p:nvPr/>
        </p:nvSpPr>
        <p:spPr>
          <a:xfrm>
            <a:off x="8739037" y="4143791"/>
            <a:ext cx="1335163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/>
              <a:t>280 = 2</a:t>
            </a:r>
            <a:r>
              <a:rPr lang="es-ES" sz="1400" baseline="30000"/>
              <a:t>3</a:t>
            </a:r>
            <a:r>
              <a:rPr lang="es-ES" sz="1400"/>
              <a:t> · 5 · 7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7B2423-69B0-4D5F-B78A-B751F12B7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5344" y="3520032"/>
            <a:ext cx="605963" cy="1679021"/>
          </a:xfrm>
          <a:prstGeom prst="rect">
            <a:avLst/>
          </a:prstGeom>
        </p:spPr>
      </p:pic>
      <p:sp>
        <p:nvSpPr>
          <p:cNvPr id="6" name="Cerrar llave 5">
            <a:extLst>
              <a:ext uri="{FF2B5EF4-FFF2-40B4-BE49-F238E27FC236}">
                <a16:creationId xmlns:a16="http://schemas.microsoft.com/office/drawing/2014/main" id="{417A8FC1-3BA3-4C12-8FDA-4C00CF403598}"/>
              </a:ext>
            </a:extLst>
          </p:cNvPr>
          <p:cNvSpPr/>
          <p:nvPr/>
        </p:nvSpPr>
        <p:spPr>
          <a:xfrm>
            <a:off x="8338015" y="3564255"/>
            <a:ext cx="135321" cy="13887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5643E67-02EB-4A0F-911E-01993310C58B}"/>
              </a:ext>
            </a:extLst>
          </p:cNvPr>
          <p:cNvCxnSpPr>
            <a:cxnSpLocks/>
          </p:cNvCxnSpPr>
          <p:nvPr/>
        </p:nvCxnSpPr>
        <p:spPr>
          <a:xfrm flipH="1">
            <a:off x="9404955" y="4439964"/>
            <a:ext cx="4082" cy="8202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0AAF6E06-EF2B-4C94-AF16-A358E4456EF6}"/>
              </a:ext>
            </a:extLst>
          </p:cNvPr>
          <p:cNvCxnSpPr/>
          <p:nvPr/>
        </p:nvCxnSpPr>
        <p:spPr>
          <a:xfrm flipH="1">
            <a:off x="9086850" y="5260172"/>
            <a:ext cx="32488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E1699233-239B-4555-98BB-6D9EA5660BA3}"/>
              </a:ext>
            </a:extLst>
          </p:cNvPr>
          <p:cNvCxnSpPr>
            <a:cxnSpLocks/>
          </p:cNvCxnSpPr>
          <p:nvPr/>
        </p:nvCxnSpPr>
        <p:spPr>
          <a:xfrm>
            <a:off x="9411733" y="5260172"/>
            <a:ext cx="327579" cy="47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51133F8-71CD-4BD1-B4BE-8239DDB5EF6D}"/>
              </a:ext>
            </a:extLst>
          </p:cNvPr>
          <p:cNvSpPr txBox="1"/>
          <p:nvPr/>
        </p:nvSpPr>
        <p:spPr>
          <a:xfrm>
            <a:off x="8345234" y="5053254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u="sng">
                <a:uFill>
                  <a:solidFill>
                    <a:srgbClr val="FF0000"/>
                  </a:solidFill>
                </a:uFill>
              </a:rPr>
              <a:t>M.c.m</a:t>
            </a:r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952230A-7C19-4EDE-8934-29033348080C}"/>
              </a:ext>
            </a:extLst>
          </p:cNvPr>
          <p:cNvSpPr txBox="1"/>
          <p:nvPr/>
        </p:nvSpPr>
        <p:spPr>
          <a:xfrm>
            <a:off x="9856717" y="5053254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u="sng">
                <a:uFill>
                  <a:solidFill>
                    <a:srgbClr val="00B0F0"/>
                  </a:solidFill>
                </a:uFill>
              </a:rPr>
              <a:t>M.c.d</a:t>
            </a:r>
            <a:endParaRPr lang="es-ES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3D654E61-379D-448A-86F5-CF361F392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0648" y="3511381"/>
            <a:ext cx="585448" cy="1679020"/>
          </a:xfrm>
          <a:prstGeom prst="rect">
            <a:avLst/>
          </a:prstGeom>
        </p:spPr>
      </p:pic>
      <p:sp>
        <p:nvSpPr>
          <p:cNvPr id="22" name="Cerrar llave 21">
            <a:extLst>
              <a:ext uri="{FF2B5EF4-FFF2-40B4-BE49-F238E27FC236}">
                <a16:creationId xmlns:a16="http://schemas.microsoft.com/office/drawing/2014/main" id="{FE9D92F7-B543-491C-B0F6-305ED12411F9}"/>
              </a:ext>
            </a:extLst>
          </p:cNvPr>
          <p:cNvSpPr/>
          <p:nvPr/>
        </p:nvSpPr>
        <p:spPr>
          <a:xfrm flipH="1">
            <a:off x="10312683" y="3572935"/>
            <a:ext cx="98122" cy="13887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0018831-B342-4585-AB58-31470798C488}"/>
              </a:ext>
            </a:extLst>
          </p:cNvPr>
          <p:cNvSpPr txBox="1"/>
          <p:nvPr/>
        </p:nvSpPr>
        <p:spPr>
          <a:xfrm>
            <a:off x="8690975" y="3689060"/>
            <a:ext cx="142795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/>
              <a:t>450 = 2 · 3</a:t>
            </a:r>
            <a:r>
              <a:rPr lang="es-ES" sz="1400" baseline="30000"/>
              <a:t>2</a:t>
            </a:r>
            <a:r>
              <a:rPr lang="es-ES" sz="1400"/>
              <a:t> · 5</a:t>
            </a:r>
            <a:r>
              <a:rPr lang="es-ES" sz="1400" baseline="30000"/>
              <a:t>2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83D153C-0251-4DCA-BB73-55AB6C43B28B}"/>
              </a:ext>
            </a:extLst>
          </p:cNvPr>
          <p:cNvSpPr txBox="1"/>
          <p:nvPr/>
        </p:nvSpPr>
        <p:spPr>
          <a:xfrm>
            <a:off x="7978604" y="5452129"/>
            <a:ext cx="144050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/>
              <a:t>2</a:t>
            </a:r>
            <a:r>
              <a:rPr lang="es-ES" sz="1400" baseline="30000"/>
              <a:t>3</a:t>
            </a:r>
            <a:r>
              <a:rPr lang="es-ES" sz="1400"/>
              <a:t> · 5</a:t>
            </a:r>
            <a:r>
              <a:rPr lang="es-ES" sz="1400" baseline="30000"/>
              <a:t>2</a:t>
            </a:r>
            <a:r>
              <a:rPr lang="es-ES" sz="1400"/>
              <a:t> · 3</a:t>
            </a:r>
            <a:r>
              <a:rPr lang="es-ES" sz="1400" baseline="30000"/>
              <a:t>2</a:t>
            </a:r>
            <a:r>
              <a:rPr lang="es-ES" sz="1400"/>
              <a:t> · 7 =</a:t>
            </a:r>
          </a:p>
          <a:p>
            <a:r>
              <a:rPr lang="es-ES" sz="1400"/>
              <a:t>= 8 · 25 · 9 · 7 =</a:t>
            </a:r>
          </a:p>
          <a:p>
            <a:r>
              <a:rPr lang="es-ES" sz="1400"/>
              <a:t>= </a:t>
            </a:r>
            <a:r>
              <a:rPr lang="es-ES" sz="1400" u="sng"/>
              <a:t>12.600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2289CF-FFE7-4317-9E37-AFD960A12315}"/>
              </a:ext>
            </a:extLst>
          </p:cNvPr>
          <p:cNvSpPr txBox="1"/>
          <p:nvPr/>
        </p:nvSpPr>
        <p:spPr>
          <a:xfrm>
            <a:off x="9856717" y="5429071"/>
            <a:ext cx="70830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/>
              <a:t>2 · 5 =</a:t>
            </a:r>
          </a:p>
          <a:p>
            <a:r>
              <a:rPr lang="es-ES" sz="1400"/>
              <a:t>= 10</a:t>
            </a:r>
          </a:p>
        </p:txBody>
      </p:sp>
    </p:spTree>
    <p:extLst>
      <p:ext uri="{BB962C8B-B14F-4D97-AF65-F5344CB8AC3E}">
        <p14:creationId xmlns:p14="http://schemas.microsoft.com/office/powerpoint/2010/main" val="159049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169</TotalTime>
  <Words>775</Words>
  <Application>Microsoft Office PowerPoint</Application>
  <PresentationFormat>Panorámica</PresentationFormat>
  <Paragraphs>111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Calibri</vt:lpstr>
      <vt:lpstr>Tw Cen MT</vt:lpstr>
      <vt:lpstr>Tw Cen MT Condensed</vt:lpstr>
      <vt:lpstr>Wingdings</vt:lpstr>
      <vt:lpstr>Wingdings 3</vt:lpstr>
      <vt:lpstr>Integral</vt:lpstr>
      <vt:lpstr>Matemáticas tema 1 – los números naturales</vt:lpstr>
      <vt:lpstr>Índice</vt:lpstr>
      <vt:lpstr>1- Operaciones con números naturales</vt:lpstr>
      <vt:lpstr>2- Múltiplos y divisores.</vt:lpstr>
      <vt:lpstr>2.1- Criterios de divisibilidad </vt:lpstr>
      <vt:lpstr>3- Números primos</vt:lpstr>
      <vt:lpstr>3.1- Factorización con números primos </vt:lpstr>
      <vt:lpstr>4- Mínimo común múltiplo y máximo común divisor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 tema 1 – los números naturales</dc:title>
  <dc:creator>Eva Arnau</dc:creator>
  <cp:lastModifiedBy>Eva Arnau</cp:lastModifiedBy>
  <cp:revision>18</cp:revision>
  <dcterms:created xsi:type="dcterms:W3CDTF">2020-10-06T08:45:22Z</dcterms:created>
  <dcterms:modified xsi:type="dcterms:W3CDTF">2020-10-11T09:17:18Z</dcterms:modified>
</cp:coreProperties>
</file>