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D5030-30BE-4C68-891A-95B1DB64C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BC4B7D-C395-4524-86F0-448EBFCA1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DFAB2-05F4-4756-AE1E-9D0EA9715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6CB5CB-7C62-43F4-BEB8-51E93971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3F92EF-D899-4315-9FA2-1CCB462B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66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13382-C1E6-4FD8-8BD0-36D96D8B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59F995-0DE5-4B0E-A86F-1FC400D7F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031A2-D77B-4452-A881-5BB491F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4F2B3E-8E9B-4F1D-980F-85C4C011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441C6-585A-422C-9C75-C749F330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292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D410B3-50D6-4DE1-A06D-650194816D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249589-5A3E-4EEE-AEB4-4E4D9F933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31B7CE-5BD3-4A0A-BA8C-45269964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5EA35D-3436-4247-AA3D-C2F81D88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743D01-5EFC-49C5-98D3-F9B2B97D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62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46DAD-93D6-4F0C-BF22-9D05D67B4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F9783-56D6-4D57-AC08-CBFA598C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919C8-0D79-45E3-82DD-5412F9ADD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BC8C72-3CF8-4E48-AA87-CD4F8E1B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381E9-37FB-4B21-9F2B-413B7EC0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12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43C4A-B7C9-4414-BE8F-1014DB61B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9C1A6B-D7AC-4F70-AE91-1C94B3B97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5E849F-BCCA-46C9-927A-2C6B85A1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2EB3ED-38BC-4EC8-8AA6-C3EFBB73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0DE764-403F-449B-9625-22CED988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97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17D01-D8AB-4A92-9E46-1B177978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E13646-D899-4770-9B7B-2793E2E4D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34E501-1A26-46C9-B546-E6A84A5F8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954B63-D256-4319-A42D-611697CD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3C5974-3C8D-443B-A713-4261C8EF6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C8B1B0-D3CC-4125-9953-57CED4F6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5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3A1EB-6C69-418E-AC3A-74D3245DD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774445-372F-47AD-AE0A-7F9361D85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BB3E0-5CEA-4A4E-BF0C-1D04E3726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8904E7-4F73-44AA-91C0-CF80B961A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59C7B0-61C6-4061-8922-B33F4F294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E03CC2-CC91-43E5-B125-E1C909E3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455EB6-3A0A-445B-91EA-DFC281CB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B6F5DA-9B35-40AD-A7DD-B752D8FA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945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C9B21-F948-470A-8D28-AD0831A6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FA421E-62FD-4679-8F66-026E91F4B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198D2D-30BB-422A-AB54-802E8FD8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05A6F6-1442-4C58-84FC-8F5C4914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89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71B7A2-22B1-44A1-BC01-93FEBC5F2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2AD1FC-7108-491C-B984-37789FF3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D493E9-8FD2-4BB3-A3A3-D712F8B4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68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BF309-30A3-4C90-AB69-9B372731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857624-0682-4F15-A6B1-F9090408F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96A694-D9C8-4503-80D3-3BCAAC42E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7DF929-5329-4DB7-B073-D81EBD6B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D853C3-0CB1-4C6A-9BF9-CD4C62C3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B00A5F-9C60-4808-B318-95363B8D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65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E3604-9EFF-41C7-B25B-89956E80E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07586B-C166-434A-B051-845E49616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063927-2294-424B-A927-23AC37542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FF1630-0DD3-4090-8679-9F9CCC853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E312A6-C3C1-41AD-BC45-35A32567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47F686-294F-45BE-A7C4-027A29FF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1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065AF-2F27-4854-BE7B-F00F198B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28B86E-084A-47CF-8112-8A4282A9A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90015B-7F63-4340-8EF8-0D8A52D88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277E6-BBB9-4476-80DB-12DC3E49DD49}" type="datetimeFigureOut">
              <a:rPr lang="es-ES" smtClean="0"/>
              <a:t>29/08/2020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7BE34E-AB2F-450F-AC15-0B4532E20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47067F-8E3B-4A78-B4B8-6CE8A7F70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1DEA-F435-4B2F-8C14-524B3798F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92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6CE182-7D81-4E81-BEA8-6E42A967B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37" y="335560"/>
            <a:ext cx="11076963" cy="5841403"/>
          </a:xfrm>
        </p:spPr>
        <p:txBody>
          <a:bodyPr/>
          <a:lstStyle/>
          <a:p>
            <a:pPr marL="0" indent="0">
              <a:buNone/>
            </a:pPr>
            <a:r>
              <a:rPr lang="es-ES" sz="3600" dirty="0"/>
              <a:t>¡Buenas Estefanía!</a:t>
            </a:r>
          </a:p>
          <a:p>
            <a:pPr marL="0" indent="0">
              <a:buNone/>
            </a:pPr>
            <a:r>
              <a:rPr lang="es-ES" sz="3600" dirty="0"/>
              <a:t>He hecho un resumen a partir de tu vídeo, ¡gracias!</a:t>
            </a:r>
          </a:p>
          <a:p>
            <a:pPr marL="0" indent="0">
              <a:buNone/>
            </a:pPr>
            <a:r>
              <a:rPr lang="es-ES" sz="3600" dirty="0"/>
              <a:t>Creo haberlo entendido todo, pero si algo aquí está mal seguramente haya sido porque me he explicado mal, porque al rehacer las fichas me ha salido todo bastante bien.</a:t>
            </a:r>
          </a:p>
          <a:p>
            <a:pPr marL="0" indent="0">
              <a:buNone/>
            </a:pPr>
            <a:endParaRPr lang="es-ES" sz="3600" dirty="0"/>
          </a:p>
          <a:p>
            <a:pPr marL="0" indent="0">
              <a:buNone/>
            </a:pPr>
            <a:r>
              <a:rPr lang="es-ES" sz="3600" dirty="0"/>
              <a:t>¡Gracias!</a:t>
            </a:r>
          </a:p>
          <a:p>
            <a:pPr marL="0" indent="0">
              <a:buNone/>
            </a:pPr>
            <a:r>
              <a:rPr lang="es-ES" sz="3600" dirty="0"/>
              <a:t>Eva Arnau </a:t>
            </a:r>
            <a:r>
              <a:rPr lang="es-ES" sz="3600" dirty="0" err="1"/>
              <a:t>Andrades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27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E80DA-84FC-4244-B220-41073F0C05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REPASO ÁLGEBRA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137155-0FA5-4AA8-A159-35050E1278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Tema 10 - MATEMÁTICAS</a:t>
            </a:r>
          </a:p>
        </p:txBody>
      </p:sp>
    </p:spTree>
    <p:extLst>
      <p:ext uri="{BB962C8B-B14F-4D97-AF65-F5344CB8AC3E}">
        <p14:creationId xmlns:p14="http://schemas.microsoft.com/office/powerpoint/2010/main" val="307166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B5707-19DA-4E55-B4D1-1AF35AF2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862" y="217647"/>
            <a:ext cx="10515600" cy="926780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¿Qué es el álgebra? ¿Para qué sirve?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E12BD1-9082-467A-AEAB-270032341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álgebra no es más que una forma de </a:t>
            </a:r>
            <a:r>
              <a:rPr lang="es-ES" b="1" u="sng" dirty="0"/>
              <a:t>representar a un número desconocido</a:t>
            </a:r>
            <a:r>
              <a:rPr lang="es-ES" dirty="0"/>
              <a:t>, y para ello se usa una </a:t>
            </a:r>
            <a:r>
              <a:rPr lang="es-ES" b="1" u="sng" dirty="0"/>
              <a:t>letra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Gracias al álgebra, podemos hacer </a:t>
            </a:r>
            <a:r>
              <a:rPr lang="es-ES" b="1" u="sng" dirty="0"/>
              <a:t>fórmulas</a:t>
            </a:r>
            <a:r>
              <a:rPr lang="es-ES" dirty="0"/>
              <a:t> que se hacen con cualquier número para hallar algo que necesitamos. Por ejemplo, el perímetro de un rectángulo es 2a·(2b).</a:t>
            </a:r>
          </a:p>
          <a:p>
            <a:pPr marL="0" indent="0">
              <a:buNone/>
            </a:pPr>
            <a:r>
              <a:rPr lang="es-ES" dirty="0"/>
              <a:t>También podemos hacer </a:t>
            </a:r>
            <a:r>
              <a:rPr lang="es-ES" b="1" u="sng" dirty="0"/>
              <a:t>ecuaciones</a:t>
            </a:r>
            <a:r>
              <a:rPr lang="es-ES" dirty="0"/>
              <a:t>, para averiguar la </a:t>
            </a:r>
            <a:r>
              <a:rPr lang="es-ES" i="1" dirty="0"/>
              <a:t>X</a:t>
            </a:r>
            <a:r>
              <a:rPr lang="es-ES" dirty="0"/>
              <a:t>. Hasta ahora, lo poco que hemos usado </a:t>
            </a:r>
            <a:r>
              <a:rPr lang="es-ES" i="1" dirty="0"/>
              <a:t>X</a:t>
            </a:r>
            <a:r>
              <a:rPr lang="es-ES" dirty="0"/>
              <a:t> ha sido sin álgebra, explicando con ejemplos de números. El álgebra nos ayudará a no preguntarnos qué pasaría si se hiciera con otro número, porque </a:t>
            </a:r>
            <a:r>
              <a:rPr lang="es-ES" b="1" u="sng" dirty="0"/>
              <a:t>relacionaremos la letra con cualquier número </a:t>
            </a:r>
            <a:r>
              <a:rPr lang="es-ES" dirty="0"/>
              <a:t>(en matemáticas).</a:t>
            </a:r>
          </a:p>
        </p:txBody>
      </p:sp>
    </p:spTree>
    <p:extLst>
      <p:ext uri="{BB962C8B-B14F-4D97-AF65-F5344CB8AC3E}">
        <p14:creationId xmlns:p14="http://schemas.microsoft.com/office/powerpoint/2010/main" val="133137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F5ACA-046A-40D6-831D-D5AE3F558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283" y="87617"/>
            <a:ext cx="10515600" cy="918391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Traducir algebraicamente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4219DF-DB34-4907-889A-5CD6A13F5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0" y="897622"/>
            <a:ext cx="11803310" cy="56877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Para traducir algebraicamente, tenemos que </a:t>
            </a:r>
            <a:r>
              <a:rPr lang="es-ES" b="1" u="sng" dirty="0"/>
              <a:t>entender</a:t>
            </a:r>
            <a:r>
              <a:rPr lang="es-ES" dirty="0"/>
              <a:t> qué nos están pidiendo, y pensar un </a:t>
            </a:r>
            <a:r>
              <a:rPr lang="es-ES" b="1" u="sng" dirty="0"/>
              <a:t>ejemplo</a:t>
            </a:r>
            <a:r>
              <a:rPr lang="es-ES" dirty="0"/>
              <a:t> para expresarlo con letras: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El triple de un número </a:t>
            </a:r>
            <a:r>
              <a:rPr lang="es-ES"/>
              <a:t>= </a:t>
            </a:r>
            <a:r>
              <a:rPr lang="es-ES" i="1"/>
              <a:t>3X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Lo que hemos hecho es pensar cómo hallarlo con un </a:t>
            </a:r>
            <a:r>
              <a:rPr lang="es-ES" b="1" dirty="0"/>
              <a:t>número cualquiera</a:t>
            </a:r>
            <a:r>
              <a:rPr lang="es-ES" dirty="0"/>
              <a:t>, por ejemplo el 2. Sabemos que el </a:t>
            </a:r>
            <a:r>
              <a:rPr lang="es-ES" b="1" u="sng" dirty="0"/>
              <a:t>triple de un número es multiplicarlo por 3</a:t>
            </a:r>
            <a:r>
              <a:rPr lang="es-ES" dirty="0"/>
              <a:t>, en este caso 2·3. Ahora convertimos el número que hemos elegido (porque nos lo hemos inventado) en una letra, por ejemplo la </a:t>
            </a:r>
            <a:r>
              <a:rPr lang="es-ES" i="1" dirty="0"/>
              <a:t>X</a:t>
            </a:r>
            <a:r>
              <a:rPr lang="es-ES" dirty="0"/>
              <a:t> (puesto que es la más usada). De esta forma, conseguimos traducir las </a:t>
            </a:r>
            <a:r>
              <a:rPr lang="es-ES" b="1" u="sng" dirty="0"/>
              <a:t>indicaciones en una fórmula</a:t>
            </a:r>
            <a:r>
              <a:rPr lang="es-ES" dirty="0"/>
              <a:t>, para saber que cada vez que tengamos que hacer el triple de un número, tenemos que multiplicar este número por 3</a:t>
            </a:r>
            <a:r>
              <a:rPr lang="es-ES"/>
              <a:t>. </a:t>
            </a:r>
            <a:r>
              <a:rPr lang="es-ES" i="1"/>
              <a:t>3X</a:t>
            </a:r>
            <a:r>
              <a:rPr lang="es-ES"/>
              <a:t> </a:t>
            </a:r>
            <a:r>
              <a:rPr lang="es-ES" dirty="0"/>
              <a:t>es lo mismo que </a:t>
            </a:r>
            <a:r>
              <a:rPr lang="es-ES"/>
              <a:t>decir “</a:t>
            </a:r>
            <a:r>
              <a:rPr lang="es-ES" b="1" u="sng"/>
              <a:t>3 · un número</a:t>
            </a:r>
            <a:r>
              <a:rPr lang="es-ES"/>
              <a:t>”.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Ahora puedes pensar… El triple de un número lo sé hacer sin la necesidad de aprenderme o saber traducirlo en una fórmula. Ese ha sido un ejemplo fácil, para entenderlo. Pero irán llegando más complicados, y para averiguarlos necesitaremos </a:t>
            </a:r>
            <a:r>
              <a:rPr lang="es-ES" b="1" u="sng" dirty="0"/>
              <a:t>emplear los conocimientos anteriormente obtenidos</a:t>
            </a:r>
            <a:r>
              <a:rPr lang="es-ES" dirty="0"/>
              <a:t>. Eso fue una multiplicación, algo que usamos bastante. Pero, ¿qué pasa si pedimos una potencia, fracciones, u operaciones combinadas?</a:t>
            </a:r>
          </a:p>
        </p:txBody>
      </p:sp>
    </p:spTree>
    <p:extLst>
      <p:ext uri="{BB962C8B-B14F-4D97-AF65-F5344CB8AC3E}">
        <p14:creationId xmlns:p14="http://schemas.microsoft.com/office/powerpoint/2010/main" val="214888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7DCA5B-A705-420D-8AA2-6251537E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19" y="247008"/>
            <a:ext cx="10515600" cy="86805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Monomios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5BD900-59B4-4F36-8022-7CFB5628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05" y="1115065"/>
            <a:ext cx="10976295" cy="2047585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Los monomios son expresiones algebraicas formadas normalmente por uno o varios números y una o más letras.  A estos números, les llamamos </a:t>
            </a:r>
            <a:r>
              <a:rPr lang="es-ES" b="1" u="sng" dirty="0"/>
              <a:t>coeficiente</a:t>
            </a:r>
            <a:r>
              <a:rPr lang="es-ES" dirty="0"/>
              <a:t>, y a las letras, </a:t>
            </a:r>
            <a:r>
              <a:rPr lang="es-ES" b="1" u="sng" dirty="0"/>
              <a:t>parte literal</a:t>
            </a:r>
            <a:r>
              <a:rPr lang="es-ES" dirty="0"/>
              <a:t>. Además, también tienen un </a:t>
            </a:r>
            <a:r>
              <a:rPr lang="es-ES" b="1" u="sng" dirty="0"/>
              <a:t>grado</a:t>
            </a:r>
            <a:r>
              <a:rPr lang="es-ES" dirty="0"/>
              <a:t>, que es la suma de los exponentes de las letras (si una letra no tiene exponente, significa que hay que sumar 1).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6093E7A5-7F5E-4BE4-BEEF-F450D7071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93875"/>
              </p:ext>
            </p:extLst>
          </p:nvPr>
        </p:nvGraphicFramePr>
        <p:xfrm>
          <a:off x="1694576" y="3429000"/>
          <a:ext cx="8515756" cy="177278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28939">
                  <a:extLst>
                    <a:ext uri="{9D8B030D-6E8A-4147-A177-3AD203B41FA5}">
                      <a16:colId xmlns:a16="http://schemas.microsoft.com/office/drawing/2014/main" val="710099104"/>
                    </a:ext>
                  </a:extLst>
                </a:gridCol>
                <a:gridCol w="2128939">
                  <a:extLst>
                    <a:ext uri="{9D8B030D-6E8A-4147-A177-3AD203B41FA5}">
                      <a16:colId xmlns:a16="http://schemas.microsoft.com/office/drawing/2014/main" val="1510276955"/>
                    </a:ext>
                  </a:extLst>
                </a:gridCol>
                <a:gridCol w="2128939">
                  <a:extLst>
                    <a:ext uri="{9D8B030D-6E8A-4147-A177-3AD203B41FA5}">
                      <a16:colId xmlns:a16="http://schemas.microsoft.com/office/drawing/2014/main" val="2627321829"/>
                    </a:ext>
                  </a:extLst>
                </a:gridCol>
                <a:gridCol w="2128939">
                  <a:extLst>
                    <a:ext uri="{9D8B030D-6E8A-4147-A177-3AD203B41FA5}">
                      <a16:colId xmlns:a16="http://schemas.microsoft.com/office/drawing/2014/main" val="1567261178"/>
                    </a:ext>
                  </a:extLst>
                </a:gridCol>
              </a:tblGrid>
              <a:tr h="443196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MONOMIO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3xy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12d</a:t>
                      </a:r>
                      <a:r>
                        <a:rPr lang="es-ES" sz="18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s-ES" dirty="0"/>
                        <a:t>f</a:t>
                      </a:r>
                      <a:endParaRPr lang="es-E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904275"/>
                  </a:ext>
                </a:extLst>
              </a:tr>
              <a:tr h="443196">
                <a:tc>
                  <a:txBody>
                    <a:bodyPr/>
                    <a:lstStyle/>
                    <a:p>
                      <a:pPr algn="l"/>
                      <a:r>
                        <a:rPr lang="es-ES" b="1" dirty="0"/>
                        <a:t>COEFICIENTE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31991"/>
                  </a:ext>
                </a:extLst>
              </a:tr>
              <a:tr h="443196">
                <a:tc>
                  <a:txBody>
                    <a:bodyPr/>
                    <a:lstStyle/>
                    <a:p>
                      <a:r>
                        <a:rPr lang="es-ES" b="1" dirty="0"/>
                        <a:t>PARTE LITERAL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xy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d</a:t>
                      </a:r>
                      <a:r>
                        <a:rPr lang="es-ES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s-E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484797"/>
                  </a:ext>
                </a:extLst>
              </a:tr>
              <a:tr h="443196">
                <a:tc>
                  <a:txBody>
                    <a:bodyPr/>
                    <a:lstStyle/>
                    <a:p>
                      <a:r>
                        <a:rPr lang="es-ES" b="1" dirty="0"/>
                        <a:t>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8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98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id="{9BE7FB1A-DAA6-4813-A019-CBCDDC29F47E}"/>
              </a:ext>
            </a:extLst>
          </p:cNvPr>
          <p:cNvSpPr/>
          <p:nvPr/>
        </p:nvSpPr>
        <p:spPr>
          <a:xfrm>
            <a:off x="8623883" y="5301842"/>
            <a:ext cx="3162649" cy="15360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14401BD-7B9A-4D66-B5C7-FD1EA7D204E7}"/>
              </a:ext>
            </a:extLst>
          </p:cNvPr>
          <p:cNvSpPr/>
          <p:nvPr/>
        </p:nvSpPr>
        <p:spPr>
          <a:xfrm>
            <a:off x="97870" y="5452845"/>
            <a:ext cx="5455642" cy="12881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191A91-04C8-4FE6-AD0F-DB3D1C77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808" y="116973"/>
            <a:ext cx="10515600" cy="759000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Polinomios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99AF90-F8A8-4CB4-855B-DA8A5EAFB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7" y="857612"/>
            <a:ext cx="11375471" cy="759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Un polinomio es un </a:t>
            </a:r>
            <a:r>
              <a:rPr lang="es-ES" b="1" u="sng" dirty="0"/>
              <a:t>conjunto de monomios no semejantes </a:t>
            </a:r>
            <a:r>
              <a:rPr lang="es-ES" dirty="0"/>
              <a:t>(es decir, que tienen la misma parte literal)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098A52A-1801-4C70-B8FB-EB864C339222}"/>
              </a:ext>
            </a:extLst>
          </p:cNvPr>
          <p:cNvSpPr txBox="1">
            <a:spLocks/>
          </p:cNvSpPr>
          <p:nvPr/>
        </p:nvSpPr>
        <p:spPr>
          <a:xfrm>
            <a:off x="527808" y="1484830"/>
            <a:ext cx="10515600" cy="75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FF0000"/>
                </a:solidFill>
              </a:rPr>
              <a:t>Suma de monomios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F645D2A-9785-42FB-9D7A-CDBC93504EA9}"/>
              </a:ext>
            </a:extLst>
          </p:cNvPr>
          <p:cNvSpPr txBox="1">
            <a:spLocks/>
          </p:cNvSpPr>
          <p:nvPr/>
        </p:nvSpPr>
        <p:spPr>
          <a:xfrm>
            <a:off x="97871" y="1947311"/>
            <a:ext cx="11831273" cy="15869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Para sumar monomios es necesario que sean </a:t>
            </a:r>
            <a:r>
              <a:rPr lang="es-ES" b="1" u="sng" dirty="0"/>
              <a:t>semejantes</a:t>
            </a:r>
            <a:r>
              <a:rPr lang="es-ES" dirty="0"/>
              <a:t> (que tengan la misma parte literal). Se suman los coeficientes y se deja la común parte literal.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Además, también puede tratarse de monomios </a:t>
            </a:r>
            <a:r>
              <a:rPr lang="es-ES" b="1" u="sng" dirty="0"/>
              <a:t>positivos o negativos</a:t>
            </a:r>
            <a:r>
              <a:rPr lang="es-ES" dirty="0"/>
              <a:t>, así que tendremos que aplicar las reglas: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9EE32E5D-823B-4B1E-9A59-BE8F36028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71047"/>
              </p:ext>
            </p:extLst>
          </p:nvPr>
        </p:nvGraphicFramePr>
        <p:xfrm>
          <a:off x="418984" y="3548544"/>
          <a:ext cx="138232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580">
                  <a:extLst>
                    <a:ext uri="{9D8B030D-6E8A-4147-A177-3AD203B41FA5}">
                      <a16:colId xmlns:a16="http://schemas.microsoft.com/office/drawing/2014/main" val="2157271958"/>
                    </a:ext>
                  </a:extLst>
                </a:gridCol>
                <a:gridCol w="345580">
                  <a:extLst>
                    <a:ext uri="{9D8B030D-6E8A-4147-A177-3AD203B41FA5}">
                      <a16:colId xmlns:a16="http://schemas.microsoft.com/office/drawing/2014/main" val="593405775"/>
                    </a:ext>
                  </a:extLst>
                </a:gridCol>
                <a:gridCol w="345580">
                  <a:extLst>
                    <a:ext uri="{9D8B030D-6E8A-4147-A177-3AD203B41FA5}">
                      <a16:colId xmlns:a16="http://schemas.microsoft.com/office/drawing/2014/main" val="1455032204"/>
                    </a:ext>
                  </a:extLst>
                </a:gridCol>
                <a:gridCol w="345580">
                  <a:extLst>
                    <a:ext uri="{9D8B030D-6E8A-4147-A177-3AD203B41FA5}">
                      <a16:colId xmlns:a16="http://schemas.microsoft.com/office/drawing/2014/main" val="81064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i="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26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42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8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48121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0E0133A1-CCF1-42D8-BC96-2AD62558BB31}"/>
              </a:ext>
            </a:extLst>
          </p:cNvPr>
          <p:cNvSpPr txBox="1"/>
          <p:nvPr/>
        </p:nvSpPr>
        <p:spPr>
          <a:xfrm>
            <a:off x="2803319" y="3646909"/>
            <a:ext cx="3127697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EJEMPLO</a:t>
            </a:r>
            <a:r>
              <a:rPr lang="es-ES" dirty="0"/>
              <a:t>:</a:t>
            </a:r>
          </a:p>
          <a:p>
            <a:r>
              <a:rPr lang="es-ES" dirty="0"/>
              <a:t>	          </a:t>
            </a:r>
            <a:r>
              <a:rPr lang="es-ES" dirty="0">
                <a:solidFill>
                  <a:srgbClr val="00B0F0"/>
                </a:solidFill>
              </a:rPr>
              <a:t>8 + (-4) </a:t>
            </a:r>
          </a:p>
          <a:p>
            <a:r>
              <a:rPr lang="es-ES" dirty="0">
                <a:solidFill>
                  <a:srgbClr val="00B0F0"/>
                </a:solidFill>
              </a:rPr>
              <a:t>8</a:t>
            </a:r>
            <a:r>
              <a:rPr lang="es-ES" dirty="0">
                <a:solidFill>
                  <a:srgbClr val="92D050"/>
                </a:solidFill>
              </a:rPr>
              <a:t>x</a:t>
            </a:r>
            <a:r>
              <a:rPr lang="es-ES" baseline="30000" dirty="0">
                <a:solidFill>
                  <a:srgbClr val="92D050"/>
                </a:solidFill>
              </a:rPr>
              <a:t>2</a:t>
            </a:r>
            <a:r>
              <a:rPr lang="es-ES" dirty="0">
                <a:solidFill>
                  <a:srgbClr val="92D050"/>
                </a:solidFill>
              </a:rPr>
              <a:t>y</a:t>
            </a:r>
            <a:r>
              <a:rPr lang="es-ES" dirty="0"/>
              <a:t> + (</a:t>
            </a:r>
            <a:r>
              <a:rPr lang="es-ES" dirty="0">
                <a:solidFill>
                  <a:srgbClr val="00B0F0"/>
                </a:solidFill>
              </a:rPr>
              <a:t>-4</a:t>
            </a:r>
            <a:r>
              <a:rPr lang="es-ES" dirty="0">
                <a:solidFill>
                  <a:srgbClr val="92D050"/>
                </a:solidFill>
              </a:rPr>
              <a:t>x</a:t>
            </a:r>
            <a:r>
              <a:rPr lang="es-ES" baseline="30000" dirty="0">
                <a:solidFill>
                  <a:srgbClr val="92D050"/>
                </a:solidFill>
              </a:rPr>
              <a:t>2</a:t>
            </a:r>
            <a:r>
              <a:rPr lang="es-ES" dirty="0">
                <a:solidFill>
                  <a:srgbClr val="92D050"/>
                </a:solidFill>
              </a:rPr>
              <a:t>y</a:t>
            </a:r>
            <a:r>
              <a:rPr lang="es-ES" dirty="0"/>
              <a:t>) =  --------&gt; </a:t>
            </a:r>
            <a:r>
              <a:rPr lang="es-ES" dirty="0">
                <a:solidFill>
                  <a:srgbClr val="00B0F0"/>
                </a:solidFill>
              </a:rPr>
              <a:t>4</a:t>
            </a:r>
            <a:r>
              <a:rPr lang="es-ES" dirty="0">
                <a:solidFill>
                  <a:srgbClr val="92D050"/>
                </a:solidFill>
              </a:rPr>
              <a:t>x</a:t>
            </a:r>
            <a:r>
              <a:rPr lang="es-ES" baseline="30000" dirty="0">
                <a:solidFill>
                  <a:srgbClr val="92D050"/>
                </a:solidFill>
              </a:rPr>
              <a:t>2</a:t>
            </a:r>
            <a:r>
              <a:rPr lang="es-ES" dirty="0">
                <a:solidFill>
                  <a:srgbClr val="92D050"/>
                </a:solidFill>
              </a:rPr>
              <a:t>y</a:t>
            </a:r>
          </a:p>
          <a:p>
            <a:r>
              <a:rPr lang="es-ES" dirty="0"/>
              <a:t>  	           </a:t>
            </a:r>
            <a:r>
              <a:rPr lang="es-ES" dirty="0">
                <a:solidFill>
                  <a:srgbClr val="92D050"/>
                </a:solidFill>
              </a:rPr>
              <a:t>x</a:t>
            </a:r>
            <a:r>
              <a:rPr lang="es-ES" baseline="30000" dirty="0">
                <a:solidFill>
                  <a:srgbClr val="92D050"/>
                </a:solidFill>
              </a:rPr>
              <a:t>2</a:t>
            </a:r>
            <a:r>
              <a:rPr lang="es-ES" dirty="0">
                <a:solidFill>
                  <a:srgbClr val="92D050"/>
                </a:solidFill>
              </a:rPr>
              <a:t>y</a:t>
            </a:r>
          </a:p>
          <a:p>
            <a:r>
              <a:rPr lang="es-ES" baseline="30000" dirty="0"/>
              <a:t>	               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06314A4-68EB-423E-9C36-66212DA49650}"/>
              </a:ext>
            </a:extLst>
          </p:cNvPr>
          <p:cNvSpPr txBox="1">
            <a:spLocks/>
          </p:cNvSpPr>
          <p:nvPr/>
        </p:nvSpPr>
        <p:spPr>
          <a:xfrm>
            <a:off x="15379" y="4982764"/>
            <a:ext cx="11831273" cy="420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También hay </a:t>
            </a:r>
            <a:r>
              <a:rPr lang="es-ES" sz="2400" b="1" u="sng" dirty="0"/>
              <a:t>operaciones combinadas</a:t>
            </a:r>
            <a:r>
              <a:rPr lang="es-ES" sz="2400" dirty="0"/>
              <a:t>, que se completan con organización: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1D1EC3-5BCB-46EE-AFD9-88E9F5DA7169}"/>
              </a:ext>
            </a:extLst>
          </p:cNvPr>
          <p:cNvSpPr txBox="1"/>
          <p:nvPr/>
        </p:nvSpPr>
        <p:spPr>
          <a:xfrm>
            <a:off x="3057202" y="5543188"/>
            <a:ext cx="239884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(Siguiendo las normas)</a:t>
            </a:r>
          </a:p>
          <a:p>
            <a:r>
              <a:rPr lang="es-ES" dirty="0"/>
              <a:t>8x – (4x – 2x) = </a:t>
            </a:r>
          </a:p>
          <a:p>
            <a:r>
              <a:rPr lang="es-ES" dirty="0"/>
              <a:t>8x -       2x = 6x</a:t>
            </a:r>
          </a:p>
          <a:p>
            <a:r>
              <a:rPr lang="es-ES" baseline="30000" dirty="0"/>
              <a:t>	             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E70600-3B8C-45A5-8794-C294EF9E9CE8}"/>
              </a:ext>
            </a:extLst>
          </p:cNvPr>
          <p:cNvSpPr txBox="1"/>
          <p:nvPr/>
        </p:nvSpPr>
        <p:spPr>
          <a:xfrm>
            <a:off x="5674444" y="5543188"/>
            <a:ext cx="260058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>
                <a:sym typeface="Wingdings" panose="05000000000000000000" pitchFamily="2" charset="2"/>
              </a:rPr>
              <a:t>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Paso a paso</a:t>
            </a:r>
          </a:p>
          <a:p>
            <a:pPr algn="ctr"/>
            <a:r>
              <a:rPr lang="es-ES" dirty="0"/>
              <a:t>:</a:t>
            </a:r>
            <a:r>
              <a:rPr lang="es-ES" dirty="0">
                <a:solidFill>
                  <a:srgbClr val="FF0000"/>
                </a:solidFill>
              </a:rPr>
              <a:t>EJEMPLO</a:t>
            </a:r>
            <a:r>
              <a:rPr lang="es-ES" dirty="0"/>
              <a:t>:</a:t>
            </a:r>
          </a:p>
          <a:p>
            <a:pPr algn="ctr"/>
            <a:r>
              <a:rPr lang="es-ES" dirty="0">
                <a:solidFill>
                  <a:schemeClr val="accent6"/>
                </a:solidFill>
              </a:rPr>
              <a:t>Sacar del paréntesis </a:t>
            </a:r>
            <a:r>
              <a:rPr lang="es-ES" dirty="0">
                <a:sym typeface="Wingdings" panose="05000000000000000000" pitchFamily="2" charset="2"/>
              </a:rPr>
              <a:t></a:t>
            </a:r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20F1AE-0E6C-492A-8641-6BA2B0438B85}"/>
              </a:ext>
            </a:extLst>
          </p:cNvPr>
          <p:cNvSpPr txBox="1"/>
          <p:nvPr/>
        </p:nvSpPr>
        <p:spPr>
          <a:xfrm>
            <a:off x="8689014" y="5373170"/>
            <a:ext cx="298846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(Cambiando el signo al sacar)</a:t>
            </a:r>
          </a:p>
          <a:p>
            <a:r>
              <a:rPr lang="es-ES" dirty="0"/>
              <a:t>8x – (4x – 2x) = </a:t>
            </a:r>
          </a:p>
          <a:p>
            <a:r>
              <a:rPr lang="es-ES" dirty="0"/>
              <a:t>8x – 4x + 2x =</a:t>
            </a:r>
          </a:p>
          <a:p>
            <a:r>
              <a:rPr lang="es-ES" dirty="0"/>
              <a:t>4x + 2x = 6x</a:t>
            </a:r>
          </a:p>
          <a:p>
            <a:r>
              <a:rPr lang="es-ES" baseline="30000" dirty="0"/>
              <a:t>	               </a:t>
            </a:r>
          </a:p>
        </p:txBody>
      </p:sp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1E6EB75C-1962-424B-818A-94B31B40F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20585"/>
              </p:ext>
            </p:extLst>
          </p:nvPr>
        </p:nvGraphicFramePr>
        <p:xfrm>
          <a:off x="186480" y="5543188"/>
          <a:ext cx="265931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9310">
                  <a:extLst>
                    <a:ext uri="{9D8B030D-6E8A-4147-A177-3AD203B41FA5}">
                      <a16:colId xmlns:a16="http://schemas.microsoft.com/office/drawing/2014/main" val="3125764118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r>
                        <a:rPr lang="es-ES" sz="1400" dirty="0"/>
                        <a:t>1º: Paréntesis &amp; corchetes.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413540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r>
                        <a:rPr lang="es-ES" sz="1400" dirty="0"/>
                        <a:t>2º: Multiplicaciones &amp; divisiones.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156041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r>
                        <a:rPr lang="es-ES" sz="1400" dirty="0"/>
                        <a:t>3º: Sumas &amp; restas.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62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31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27907-16E3-45C1-A012-D566BA745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16" y="222513"/>
            <a:ext cx="11621198" cy="691888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Producto (multiplicación) de monomios &amp; polinomios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9C5761-7265-44AA-B4BB-90FF8DBEE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854" y="745657"/>
            <a:ext cx="11636229" cy="1266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Para multiplicar, no es necesario que la parte literal sea semejante: X·X= X</a:t>
            </a:r>
            <a:r>
              <a:rPr lang="es-ES" baseline="30000" dirty="0"/>
              <a:t>2</a:t>
            </a:r>
            <a:r>
              <a:rPr lang="es-ES" dirty="0"/>
              <a:t> // Y·X= YX.</a:t>
            </a:r>
          </a:p>
          <a:p>
            <a:pPr marL="0" indent="0">
              <a:buNone/>
            </a:pPr>
            <a:r>
              <a:rPr lang="es-ES" dirty="0"/>
              <a:t>Se multiplican los coeficientes por un lado y la parte literal por otro.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81FD535-6D91-46CD-935A-DA4014307865}"/>
              </a:ext>
            </a:extLst>
          </p:cNvPr>
          <p:cNvSpPr txBox="1"/>
          <p:nvPr/>
        </p:nvSpPr>
        <p:spPr>
          <a:xfrm>
            <a:off x="4706224" y="1957793"/>
            <a:ext cx="218952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EJEMPLO</a:t>
            </a:r>
            <a:r>
              <a:rPr lang="es-ES" dirty="0">
                <a:solidFill>
                  <a:schemeClr val="tx1"/>
                </a:solidFill>
              </a:rPr>
              <a:t>:</a:t>
            </a:r>
          </a:p>
          <a:p>
            <a:r>
              <a:rPr lang="es-ES" dirty="0">
                <a:solidFill>
                  <a:schemeClr val="tx1"/>
                </a:solidFill>
              </a:rPr>
              <a:t>5x · 4y</a:t>
            </a:r>
            <a:r>
              <a:rPr lang="es-ES" baseline="30000" dirty="0"/>
              <a:t>2</a:t>
            </a:r>
            <a:r>
              <a:rPr lang="es-ES" dirty="0">
                <a:solidFill>
                  <a:schemeClr val="tx1"/>
                </a:solidFill>
              </a:rPr>
              <a:t>x= 20y</a:t>
            </a:r>
            <a:r>
              <a:rPr lang="es-ES" baseline="30000" dirty="0"/>
              <a:t>2</a:t>
            </a:r>
            <a:r>
              <a:rPr lang="es-ES" dirty="0">
                <a:solidFill>
                  <a:schemeClr val="tx1"/>
                </a:solidFill>
              </a:rPr>
              <a:t>x</a:t>
            </a:r>
            <a:r>
              <a:rPr lang="es-ES" baseline="30000" dirty="0"/>
              <a:t>2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1D50EB2-25AE-40F3-B2DC-175FE4A6AFA0}"/>
              </a:ext>
            </a:extLst>
          </p:cNvPr>
          <p:cNvSpPr txBox="1">
            <a:spLocks/>
          </p:cNvSpPr>
          <p:nvPr/>
        </p:nvSpPr>
        <p:spPr>
          <a:xfrm>
            <a:off x="292916" y="2737112"/>
            <a:ext cx="10515600" cy="691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FF0000"/>
                </a:solidFill>
              </a:rPr>
              <a:t>División de monomios &amp; polinomios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11CD338C-5741-4C4C-8AF3-44BA94A31945}"/>
              </a:ext>
            </a:extLst>
          </p:cNvPr>
          <p:cNvSpPr txBox="1">
            <a:spLocks/>
          </p:cNvSpPr>
          <p:nvPr/>
        </p:nvSpPr>
        <p:spPr>
          <a:xfrm>
            <a:off x="277885" y="3488874"/>
            <a:ext cx="11636229" cy="88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Para dividir monomios o polinomios, se dividen los coeficientes por un lado, y la parte literal se </a:t>
            </a:r>
            <a:r>
              <a:rPr lang="es-ES" b="1" u="sng" dirty="0"/>
              <a:t>restan los exponentes de las letras</a:t>
            </a:r>
            <a:r>
              <a:rPr lang="es-ES" dirty="0"/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8FF90D-DC3B-48D5-A9C0-60320FB8FE68}"/>
              </a:ext>
            </a:extLst>
          </p:cNvPr>
          <p:cNvSpPr txBox="1"/>
          <p:nvPr/>
        </p:nvSpPr>
        <p:spPr>
          <a:xfrm>
            <a:off x="4706223" y="4501011"/>
            <a:ext cx="218952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EJEMPLO</a:t>
            </a:r>
            <a:r>
              <a:rPr lang="es-ES" dirty="0">
                <a:solidFill>
                  <a:schemeClr val="tx1"/>
                </a:solidFill>
              </a:rPr>
              <a:t>:</a:t>
            </a:r>
          </a:p>
          <a:p>
            <a:r>
              <a:rPr lang="es-ES">
                <a:solidFill>
                  <a:srgbClr val="00B0F0"/>
                </a:solidFill>
              </a:rPr>
              <a:t>15</a:t>
            </a:r>
            <a:r>
              <a:rPr lang="es-ES">
                <a:solidFill>
                  <a:srgbClr val="92D050"/>
                </a:solidFill>
              </a:rPr>
              <a:t>x</a:t>
            </a:r>
            <a:r>
              <a:rPr lang="es-ES" baseline="30000"/>
              <a:t> </a:t>
            </a:r>
            <a:r>
              <a:rPr lang="es-ES" dirty="0">
                <a:solidFill>
                  <a:schemeClr val="tx1"/>
                </a:solidFill>
              </a:rPr>
              <a:t>: </a:t>
            </a:r>
            <a:r>
              <a:rPr lang="es-ES" dirty="0">
                <a:solidFill>
                  <a:srgbClr val="00B0F0"/>
                </a:solidFill>
              </a:rPr>
              <a:t>3</a:t>
            </a:r>
            <a:r>
              <a:rPr lang="es-ES" dirty="0">
                <a:solidFill>
                  <a:srgbClr val="92D050"/>
                </a:solidFill>
              </a:rPr>
              <a:t>x</a:t>
            </a:r>
            <a:r>
              <a:rPr lang="es-ES" dirty="0">
                <a:solidFill>
                  <a:schemeClr val="tx1"/>
                </a:solidFill>
              </a:rPr>
              <a:t> = </a:t>
            </a:r>
            <a:r>
              <a:rPr lang="es-ES" dirty="0">
                <a:solidFill>
                  <a:srgbClr val="00B0F0"/>
                </a:solidFill>
              </a:rPr>
              <a:t>5</a:t>
            </a:r>
            <a:r>
              <a:rPr lang="es-ES" dirty="0">
                <a:solidFill>
                  <a:srgbClr val="92D05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27648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752</Words>
  <Application>Microsoft Office PowerPoint</Application>
  <PresentationFormat>Panorámica</PresentationFormat>
  <Paragraphs>86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Presentación de PowerPoint</vt:lpstr>
      <vt:lpstr>REPASO ÁLGEBRA</vt:lpstr>
      <vt:lpstr>¿Qué es el álgebra? ¿Para qué sirve?</vt:lpstr>
      <vt:lpstr>Traducir algebraicamente</vt:lpstr>
      <vt:lpstr>Monomios</vt:lpstr>
      <vt:lpstr>Polinomios</vt:lpstr>
      <vt:lpstr>Producto (multiplicación) de monomios &amp; polinomios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ÁLGEBRA</dc:title>
  <dc:creator>Eva</dc:creator>
  <cp:lastModifiedBy>Eva Arnau</cp:lastModifiedBy>
  <cp:revision>14</cp:revision>
  <dcterms:created xsi:type="dcterms:W3CDTF">2020-04-27T11:54:04Z</dcterms:created>
  <dcterms:modified xsi:type="dcterms:W3CDTF">2020-08-29T15:46:56Z</dcterms:modified>
</cp:coreProperties>
</file>