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99CCFF"/>
    <a:srgbClr val="FFA3A3"/>
    <a:srgbClr val="FF5050"/>
    <a:srgbClr val="00FAA7"/>
    <a:srgbClr val="66FFCC"/>
    <a:srgbClr val="FF99FF"/>
    <a:srgbClr val="8FED91"/>
    <a:srgbClr val="C19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>
        <p:scale>
          <a:sx n="100" d="100"/>
          <a:sy n="100" d="100"/>
        </p:scale>
        <p:origin x="936" y="408"/>
      </p:cViewPr>
      <p:guideLst/>
    </p:cSldViewPr>
  </p:slideViewPr>
  <p:outlineViewPr>
    <p:cViewPr>
      <p:scale>
        <a:sx n="33" d="100"/>
        <a:sy n="33" d="100"/>
      </p:scale>
      <p:origin x="0" y="-2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4B0BB-D9F2-4E24-A23E-320CC9BF753A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D9318-43AA-4FFE-8A58-280918DC01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520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D9318-43AA-4FFE-8A58-280918DC01FB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6952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275E5-B2FA-4D1B-BF9C-D14D96D85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DDE232-842F-4068-A53C-309851681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08847-A947-4887-90AF-0F51402D1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F5FEED-E9AE-47CC-8C7C-249BE113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DAB60D-B4B5-4188-8D16-DC3850298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302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AC4403-D15E-47F2-B6A7-0CE9F728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83A33B-01D3-4570-8960-8CF876C96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BA257A-A9DB-47FF-9815-50439232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7EC0DF-5BED-4BD9-B368-54EF99BD4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D448C8-487B-469E-9BB1-BB94C3F6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22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4C8B1E-4A08-4044-9141-84C08892D6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3354A2-621B-48BB-80F2-BF168B788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8914B3-5496-41AD-BFB6-AB312EF66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63D444-4291-44BD-A696-9CA36A8D2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EF63A9-F902-4D46-89F1-251D4867A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078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CC2DE3-5624-49E0-8741-F2445F6F1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3B05A9-BC0E-4F45-9092-167EB450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D487C0-EE42-42EC-9577-E9F42513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23B39D-183A-4233-B7DA-09A84BAA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E03595-A382-43C4-838E-794DAF72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76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86318-C889-4C63-840D-BDEA297A1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616C4-1328-4AF9-987E-86FE849C5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C4AEB7-A87F-4E32-9158-450511E07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258593-2404-4E7F-8843-5C0C720F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7FE5C9-5EDC-4739-85A6-DF7A13144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007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A476A-8759-4773-AB63-48271A9E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E28CDC-7977-41D8-AAF6-07511842A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5B3BF4-6BBD-4E97-9042-1ED91CC4A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AFD3AA-45F7-43F6-B7CF-49251E1E9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7C16AF-8CF9-4607-9FDB-59E85D64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3430C6-DBD5-47A1-A6B2-33B994A4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9993B-621C-4FE7-A3CF-1B04EB3D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997747-7F10-4B36-8D78-1ECFAE06D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5D8AD9-048C-47E1-A6ED-558D5D65C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D4E925-426C-40EE-A74E-E2973E6384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41A259-5FBE-47B3-B9C0-3347892F51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0EBD4B-90EC-4CC3-B61E-3769EB0BD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C810B8-5E79-4566-A6E3-F12FE4405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8857A3F-6D96-4A12-85DE-67D50090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991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C72FA6-6772-4DF1-A4B0-028135F4D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73FE1A-D13A-43C8-A5E3-C4CC34937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EAD8E7-A2C2-4103-A5CE-19446501B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C39AEBA-3A52-497F-BA87-85C53BCD6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698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DB8AE58-86BC-4FC8-AE4C-DE0DA3F89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5E71788-B24B-4AEF-9D2C-CE8D6226B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7716B-2C20-4867-B510-A9DDB948A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22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E8CAD-4FDF-4086-9745-D89F712F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8665C3-C970-471A-B663-FFB6829BA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DAC848-429A-4969-A1D5-286338798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824512-E9FD-475E-BD26-321303E35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9A05F2-00D4-44C8-A842-2DF10C0F4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E72A5B-E9CD-4B28-BD53-222FA1ADD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0832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C306C-5528-484B-A13A-F6B10C4D6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B1B1EA6-3044-4AEE-87AA-5D50C1E6A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B21BB8-EB47-4BF7-A0BA-3911BC4BA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52C1A5-E5DE-4914-A953-1F5C77BC8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5B966C-5D10-43D7-999F-85072888D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DF7B65-51D1-4536-A1D9-2E3011D1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240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8B1CDE-AF25-4449-AD32-478CFBDF9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59FB9D-F5C2-4B9E-B14E-38EA3BF15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BC0748-886A-4CCA-91B0-1AA40FE47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BC95F-B887-4A6A-81D2-E78E9C34B92C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9E453E-73E9-413E-8946-BD05CEC9C7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851055-A4B1-4C29-8290-72C0B6E30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77FFF-38B6-43D0-AEFF-9429E8CCF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03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C8A33-BDA8-45C3-86D6-D79E20A5D8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Roma, de la República a </a:t>
            </a:r>
            <a:r>
              <a:rPr lang="es-ES" dirty="0" err="1"/>
              <a:t>l’Imperi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4373C0-AF4C-4FD8-AB19-65E1D264B2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Examen historia tema 13</a:t>
            </a:r>
          </a:p>
        </p:txBody>
      </p:sp>
    </p:spTree>
    <p:extLst>
      <p:ext uri="{BB962C8B-B14F-4D97-AF65-F5344CB8AC3E}">
        <p14:creationId xmlns:p14="http://schemas.microsoft.com/office/powerpoint/2010/main" val="4179786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ED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4128D1-AA81-4358-B9DD-D51519CB9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1" y="394283"/>
            <a:ext cx="11375472" cy="3791823"/>
          </a:xfrm>
        </p:spPr>
        <p:txBody>
          <a:bodyPr/>
          <a:lstStyle/>
          <a:p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Romans</a:t>
            </a:r>
            <a:r>
              <a:rPr lang="es-ES" dirty="0"/>
              <a:t> que </a:t>
            </a:r>
            <a:r>
              <a:rPr lang="es-ES" dirty="0" err="1"/>
              <a:t>aplegaven</a:t>
            </a:r>
            <a:r>
              <a:rPr lang="es-ES" dirty="0"/>
              <a:t> al </a:t>
            </a:r>
            <a:r>
              <a:rPr lang="es-ES" dirty="0" err="1"/>
              <a:t>govern</a:t>
            </a:r>
            <a:r>
              <a:rPr lang="es-ES" dirty="0"/>
              <a:t> superior (</a:t>
            </a:r>
            <a:r>
              <a:rPr lang="es-ES" dirty="0" err="1"/>
              <a:t>Cònsols</a:t>
            </a:r>
            <a:r>
              <a:rPr lang="es-ES" dirty="0"/>
              <a:t>) </a:t>
            </a:r>
            <a:r>
              <a:rPr lang="es-ES" dirty="0" err="1"/>
              <a:t>havien</a:t>
            </a:r>
            <a:r>
              <a:rPr lang="es-ES" dirty="0"/>
              <a:t> de dirigir Roma </a:t>
            </a:r>
            <a:r>
              <a:rPr lang="es-ES" dirty="0" err="1"/>
              <a:t>pensant</a:t>
            </a:r>
            <a:r>
              <a:rPr lang="es-ES" dirty="0"/>
              <a:t> en </a:t>
            </a:r>
            <a:r>
              <a:rPr lang="es-ES" dirty="0" err="1"/>
              <a:t>l’interés</a:t>
            </a:r>
            <a:r>
              <a:rPr lang="es-ES" dirty="0"/>
              <a:t> general, </a:t>
            </a:r>
            <a:r>
              <a:rPr lang="es-ES" dirty="0" err="1"/>
              <a:t>però</a:t>
            </a:r>
            <a:r>
              <a:rPr lang="es-ES" dirty="0"/>
              <a:t> “van </a:t>
            </a:r>
            <a:r>
              <a:rPr lang="es-ES" dirty="0" err="1"/>
              <a:t>oblidar</a:t>
            </a:r>
            <a:r>
              <a:rPr lang="es-ES" dirty="0"/>
              <a:t> que </a:t>
            </a:r>
            <a:r>
              <a:rPr lang="es-ES" dirty="0" err="1"/>
              <a:t>servien</a:t>
            </a:r>
            <a:r>
              <a:rPr lang="es-ES" dirty="0"/>
              <a:t> al pole, que es </a:t>
            </a:r>
            <a:r>
              <a:rPr lang="es-ES" dirty="0" err="1"/>
              <a:t>trobaven</a:t>
            </a:r>
            <a:r>
              <a:rPr lang="es-ES" dirty="0"/>
              <a:t> al </a:t>
            </a:r>
            <a:r>
              <a:rPr lang="es-ES" dirty="0" err="1"/>
              <a:t>seu</a:t>
            </a:r>
            <a:r>
              <a:rPr lang="es-ES" dirty="0"/>
              <a:t> </a:t>
            </a:r>
            <a:r>
              <a:rPr lang="es-ES" dirty="0" err="1"/>
              <a:t>servei</a:t>
            </a:r>
            <a:r>
              <a:rPr lang="es-ES" dirty="0"/>
              <a:t>”, i </a:t>
            </a:r>
            <a:r>
              <a:rPr lang="es-ES" dirty="0" err="1"/>
              <a:t>això</a:t>
            </a:r>
            <a:r>
              <a:rPr lang="es-ES" dirty="0"/>
              <a:t> va provocar: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dirty="0"/>
              <a:t>	-</a:t>
            </a:r>
            <a:r>
              <a:rPr lang="es-ES" dirty="0" err="1"/>
              <a:t>Colps</a:t>
            </a:r>
            <a:r>
              <a:rPr lang="es-ES" dirty="0"/>
              <a:t> </a:t>
            </a:r>
            <a:r>
              <a:rPr lang="es-ES" dirty="0" err="1"/>
              <a:t>d’Estat</a:t>
            </a:r>
            <a:r>
              <a:rPr lang="es-ES" dirty="0"/>
              <a:t> </a:t>
            </a:r>
            <a:r>
              <a:rPr lang="es-ES" dirty="0" err="1"/>
              <a:t>com</a:t>
            </a:r>
            <a:r>
              <a:rPr lang="es-ES" dirty="0"/>
              <a:t> el del </a:t>
            </a:r>
            <a:r>
              <a:rPr lang="es-ES" dirty="0" err="1"/>
              <a:t>cònsol</a:t>
            </a:r>
            <a:r>
              <a:rPr lang="es-ES" dirty="0"/>
              <a:t> de Sila.</a:t>
            </a:r>
          </a:p>
          <a:p>
            <a:pPr marL="0" indent="0">
              <a:buNone/>
            </a:pPr>
            <a:r>
              <a:rPr lang="es-ES" dirty="0"/>
              <a:t>	-</a:t>
            </a:r>
            <a:r>
              <a:rPr lang="es-ES" dirty="0" err="1"/>
              <a:t>Guerres</a:t>
            </a:r>
            <a:r>
              <a:rPr lang="es-ES" dirty="0"/>
              <a:t> </a:t>
            </a:r>
            <a:r>
              <a:rPr lang="es-ES" dirty="0" err="1"/>
              <a:t>civils</a:t>
            </a:r>
            <a:r>
              <a:rPr lang="es-ES" dirty="0"/>
              <a:t>, </a:t>
            </a:r>
            <a:r>
              <a:rPr lang="es-ES" dirty="0" err="1"/>
              <a:t>com</a:t>
            </a:r>
            <a:r>
              <a:rPr lang="es-ES" dirty="0"/>
              <a:t> la </a:t>
            </a:r>
            <a:r>
              <a:rPr lang="es-ES" dirty="0" err="1"/>
              <a:t>coneguda</a:t>
            </a:r>
            <a:r>
              <a:rPr lang="es-ES" dirty="0"/>
              <a:t> guerra entre Pompeyo i Juli César.</a:t>
            </a:r>
          </a:p>
          <a:p>
            <a:r>
              <a:rPr lang="es-ES" dirty="0" err="1"/>
              <a:t>Expansió</a:t>
            </a:r>
            <a:r>
              <a:rPr lang="es-ES" dirty="0" err="1">
                <a:sym typeface="Wingdings" panose="05000000000000000000" pitchFamily="2" charset="2"/>
              </a:rPr>
              <a:t>ImperiGuerres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civilsConcentració</a:t>
            </a:r>
            <a:r>
              <a:rPr lang="es-ES" dirty="0">
                <a:sym typeface="Wingdings" panose="05000000000000000000" pitchFamily="2" charset="2"/>
              </a:rPr>
              <a:t> del </a:t>
            </a:r>
            <a:r>
              <a:rPr lang="es-ES" dirty="0" err="1">
                <a:sym typeface="Wingdings" panose="05000000000000000000" pitchFamily="2" charset="2"/>
              </a:rPr>
              <a:t>poderDictador</a:t>
            </a:r>
            <a:r>
              <a:rPr lang="es-ES" dirty="0">
                <a:sym typeface="Wingdings" panose="05000000000000000000" pitchFamily="2" charset="2"/>
              </a:rPr>
              <a:t>/emperador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761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2C53D-8F0F-4DF5-B761-0B357A51D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564"/>
            <a:ext cx="10515600" cy="800945"/>
          </a:xfrm>
        </p:spPr>
        <p:txBody>
          <a:bodyPr/>
          <a:lstStyle/>
          <a:p>
            <a:r>
              <a:rPr lang="es-ES" dirty="0"/>
              <a:t>5.-Parts de les </a:t>
            </a:r>
            <a:r>
              <a:rPr lang="es-ES" dirty="0" err="1"/>
              <a:t>ciutats</a:t>
            </a:r>
            <a:r>
              <a:rPr lang="es-ES" dirty="0"/>
              <a:t> romanes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F668AD-6B91-4E47-BBA4-5BDF60DF6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05" y="1182848"/>
            <a:ext cx="11476139" cy="3816991"/>
          </a:xfrm>
        </p:spPr>
        <p:txBody>
          <a:bodyPr/>
          <a:lstStyle/>
          <a:p>
            <a:r>
              <a:rPr lang="es-ES" u="sng" dirty="0" err="1"/>
              <a:t>Mercat</a:t>
            </a:r>
            <a:endParaRPr lang="es-ES" u="sng" dirty="0"/>
          </a:p>
          <a:p>
            <a:r>
              <a:rPr lang="es-ES" u="sng" dirty="0" err="1"/>
              <a:t>Fòrum</a:t>
            </a:r>
            <a:r>
              <a:rPr lang="es-ES" dirty="0"/>
              <a:t>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s-ES" dirty="0" err="1">
                <a:sym typeface="Wingdings" panose="05000000000000000000" pitchFamily="2" charset="2"/>
              </a:rPr>
              <a:t>Plaça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on</a:t>
            </a:r>
            <a:r>
              <a:rPr lang="es-ES" dirty="0">
                <a:sym typeface="Wingdings" panose="05000000000000000000" pitchFamily="2" charset="2"/>
              </a:rPr>
              <a:t> es </a:t>
            </a:r>
            <a:r>
              <a:rPr lang="es-ES" dirty="0" err="1">
                <a:sym typeface="Wingdings" panose="05000000000000000000" pitchFamily="2" charset="2"/>
              </a:rPr>
              <a:t>donaven</a:t>
            </a:r>
            <a:r>
              <a:rPr lang="es-ES" dirty="0">
                <a:sym typeface="Wingdings" panose="05000000000000000000" pitchFamily="2" charset="2"/>
              </a:rPr>
              <a:t> a </a:t>
            </a:r>
            <a:r>
              <a:rPr lang="es-ES" dirty="0" err="1">
                <a:sym typeface="Wingdings" panose="05000000000000000000" pitchFamily="2" charset="2"/>
              </a:rPr>
              <a:t>lloc</a:t>
            </a:r>
            <a:r>
              <a:rPr lang="es-ES" dirty="0">
                <a:sym typeface="Wingdings" panose="05000000000000000000" pitchFamily="2" charset="2"/>
              </a:rPr>
              <a:t> la política, les </a:t>
            </a:r>
            <a:r>
              <a:rPr lang="es-ES" dirty="0" err="1">
                <a:sym typeface="Wingdings" panose="05000000000000000000" pitchFamily="2" charset="2"/>
              </a:rPr>
              <a:t>celebracions</a:t>
            </a:r>
            <a:r>
              <a:rPr lang="es-ES" dirty="0">
                <a:sym typeface="Wingdings" panose="05000000000000000000" pitchFamily="2" charset="2"/>
              </a:rPr>
              <a:t> i la religió.</a:t>
            </a:r>
          </a:p>
          <a:p>
            <a:r>
              <a:rPr lang="es-ES" dirty="0">
                <a:sym typeface="Wingdings" panose="05000000000000000000" pitchFamily="2" charset="2"/>
              </a:rPr>
              <a:t>Termes  </a:t>
            </a:r>
            <a:r>
              <a:rPr lang="es-ES" dirty="0" err="1">
                <a:sym typeface="Wingdings" panose="05000000000000000000" pitchFamily="2" charset="2"/>
              </a:rPr>
              <a:t>Lloc</a:t>
            </a:r>
            <a:r>
              <a:rPr lang="es-ES" dirty="0">
                <a:sym typeface="Wingdings" panose="05000000000000000000" pitchFamily="2" charset="2"/>
              </a:rPr>
              <a:t> per al </a:t>
            </a:r>
            <a:r>
              <a:rPr lang="es-ES" dirty="0" err="1">
                <a:sym typeface="Wingdings" panose="05000000000000000000" pitchFamily="2" charset="2"/>
              </a:rPr>
              <a:t>bany</a:t>
            </a:r>
            <a:r>
              <a:rPr lang="es-ES" dirty="0">
                <a:sym typeface="Wingdings" panose="05000000000000000000" pitchFamily="2" charset="2"/>
              </a:rPr>
              <a:t> o el </a:t>
            </a:r>
            <a:r>
              <a:rPr lang="es-ES" dirty="0" err="1">
                <a:sym typeface="Wingdings" panose="05000000000000000000" pitchFamily="2" charset="2"/>
              </a:rPr>
              <a:t>gimnàs</a:t>
            </a:r>
            <a:r>
              <a:rPr lang="es-ES" dirty="0">
                <a:sym typeface="Wingdings" panose="05000000000000000000" pitchFamily="2" charset="2"/>
              </a:rPr>
              <a:t>. També era un </a:t>
            </a:r>
            <a:r>
              <a:rPr lang="es-ES" dirty="0" err="1">
                <a:sym typeface="Wingdings" panose="05000000000000000000" pitchFamily="2" charset="2"/>
              </a:rPr>
              <a:t>lloc</a:t>
            </a:r>
            <a:r>
              <a:rPr lang="es-ES" dirty="0">
                <a:sym typeface="Wingdings" panose="05000000000000000000" pitchFamily="2" charset="2"/>
              </a:rPr>
              <a:t> de reunió i de </a:t>
            </a:r>
            <a:r>
              <a:rPr lang="es-ES" dirty="0" err="1">
                <a:sym typeface="Wingdings" panose="05000000000000000000" pitchFamily="2" charset="2"/>
              </a:rPr>
              <a:t>relacions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socials</a:t>
            </a:r>
            <a:r>
              <a:rPr lang="es-ES" dirty="0">
                <a:sym typeface="Wingdings" panose="05000000000000000000" pitchFamily="2" charset="2"/>
              </a:rPr>
              <a:t>.</a:t>
            </a:r>
          </a:p>
          <a:p>
            <a:r>
              <a:rPr lang="es-ES" u="sng" dirty="0" err="1">
                <a:sym typeface="Wingdings" panose="05000000000000000000" pitchFamily="2" charset="2"/>
              </a:rPr>
              <a:t>Amfiteatre</a:t>
            </a:r>
            <a:r>
              <a:rPr lang="es-ES" dirty="0">
                <a:sym typeface="Wingdings" panose="05000000000000000000" pitchFamily="2" charset="2"/>
              </a:rPr>
              <a:t>  </a:t>
            </a:r>
            <a:r>
              <a:rPr lang="es-ES" dirty="0" err="1">
                <a:sym typeface="Wingdings" panose="05000000000000000000" pitchFamily="2" charset="2"/>
              </a:rPr>
              <a:t>Construït</a:t>
            </a:r>
            <a:r>
              <a:rPr lang="es-ES" dirty="0">
                <a:sym typeface="Wingdings" panose="05000000000000000000" pitchFamily="2" charset="2"/>
              </a:rPr>
              <a:t> per a </a:t>
            </a:r>
            <a:r>
              <a:rPr lang="es-ES" dirty="0" err="1">
                <a:sym typeface="Wingdings" panose="05000000000000000000" pitchFamily="2" charset="2"/>
              </a:rPr>
              <a:t>l’entreteniment</a:t>
            </a:r>
            <a:r>
              <a:rPr lang="es-ES" dirty="0">
                <a:sym typeface="Wingdings" panose="05000000000000000000" pitchFamily="2" charset="2"/>
              </a:rPr>
              <a:t>, </a:t>
            </a:r>
            <a:r>
              <a:rPr lang="es-ES" dirty="0" err="1">
                <a:sym typeface="Wingdings" panose="05000000000000000000" pitchFamily="2" charset="2"/>
              </a:rPr>
              <a:t>on</a:t>
            </a:r>
            <a:r>
              <a:rPr lang="es-ES" dirty="0">
                <a:sym typeface="Wingdings" panose="05000000000000000000" pitchFamily="2" charset="2"/>
              </a:rPr>
              <a:t> es </a:t>
            </a:r>
            <a:r>
              <a:rPr lang="es-ES" dirty="0" err="1">
                <a:sym typeface="Wingdings" panose="05000000000000000000" pitchFamily="2" charset="2"/>
              </a:rPr>
              <a:t>feien</a:t>
            </a:r>
            <a:r>
              <a:rPr lang="es-ES" dirty="0">
                <a:sym typeface="Wingdings" panose="05000000000000000000" pitchFamily="2" charset="2"/>
              </a:rPr>
              <a:t> obres. </a:t>
            </a:r>
            <a:r>
              <a:rPr lang="es-ES" dirty="0" err="1">
                <a:sym typeface="Wingdings" panose="05000000000000000000" pitchFamily="2" charset="2"/>
              </a:rPr>
              <a:t>Són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redons</a:t>
            </a:r>
            <a:r>
              <a:rPr lang="es-ES" dirty="0">
                <a:sym typeface="Wingdings" panose="05000000000000000000" pitchFamily="2" charset="2"/>
              </a:rPr>
              <a:t> o </a:t>
            </a:r>
            <a:r>
              <a:rPr lang="es-ES" dirty="0" err="1">
                <a:sym typeface="Wingdings" panose="05000000000000000000" pitchFamily="2" charset="2"/>
              </a:rPr>
              <a:t>ovalats</a:t>
            </a:r>
            <a:r>
              <a:rPr lang="es-ES" dirty="0">
                <a:sym typeface="Wingdings" panose="05000000000000000000" pitchFamily="2" charset="2"/>
              </a:rPr>
              <a:t>.</a:t>
            </a:r>
          </a:p>
          <a:p>
            <a:r>
              <a:rPr lang="es-ES" u="sng" dirty="0" err="1">
                <a:sym typeface="Wingdings" panose="05000000000000000000" pitchFamily="2" charset="2"/>
              </a:rPr>
              <a:t>Teatre</a:t>
            </a:r>
            <a:r>
              <a:rPr lang="es-ES" u="sng" dirty="0">
                <a:sym typeface="Wingdings" panose="05000000000000000000" pitchFamily="2" charset="2"/>
              </a:rPr>
              <a:t>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s-ES" dirty="0" err="1">
                <a:sym typeface="Wingdings" panose="05000000000000000000" pitchFamily="2" charset="2"/>
              </a:rPr>
              <a:t>Construït</a:t>
            </a:r>
            <a:r>
              <a:rPr lang="es-ES" dirty="0">
                <a:sym typeface="Wingdings" panose="05000000000000000000" pitchFamily="2" charset="2"/>
              </a:rPr>
              <a:t> per a </a:t>
            </a:r>
            <a:r>
              <a:rPr lang="es-ES" dirty="0" err="1">
                <a:sym typeface="Wingdings" panose="05000000000000000000" pitchFamily="2" charset="2"/>
              </a:rPr>
              <a:t>l’entreteniment</a:t>
            </a:r>
            <a:r>
              <a:rPr lang="es-ES" dirty="0">
                <a:sym typeface="Wingdings" panose="05000000000000000000" pitchFamily="2" charset="2"/>
              </a:rPr>
              <a:t>, </a:t>
            </a:r>
            <a:r>
              <a:rPr lang="es-ES" dirty="0" err="1">
                <a:sym typeface="Wingdings" panose="05000000000000000000" pitchFamily="2" charset="2"/>
              </a:rPr>
              <a:t>com</a:t>
            </a:r>
            <a:r>
              <a:rPr lang="es-ES" dirty="0">
                <a:sym typeface="Wingdings" panose="05000000000000000000" pitchFamily="2" charset="2"/>
              </a:rPr>
              <a:t> el </a:t>
            </a:r>
            <a:r>
              <a:rPr lang="es-ES" dirty="0" err="1">
                <a:sym typeface="Wingdings" panose="05000000000000000000" pitchFamily="2" charset="2"/>
              </a:rPr>
              <a:t>amfiteatre</a:t>
            </a:r>
            <a:r>
              <a:rPr lang="es-ES" dirty="0">
                <a:sym typeface="Wingdings" panose="05000000000000000000" pitchFamily="2" charset="2"/>
              </a:rPr>
              <a:t>, </a:t>
            </a:r>
            <a:r>
              <a:rPr lang="es-ES" dirty="0" err="1">
                <a:sym typeface="Wingdings" panose="05000000000000000000" pitchFamily="2" charset="2"/>
              </a:rPr>
              <a:t>però</a:t>
            </a:r>
            <a:r>
              <a:rPr lang="es-ES" dirty="0">
                <a:sym typeface="Wingdings" panose="05000000000000000000" pitchFamily="2" charset="2"/>
              </a:rPr>
              <a:t> semicircular.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7890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6A55F7E2-20CF-422B-9393-086079A858C1}"/>
              </a:ext>
            </a:extLst>
          </p:cNvPr>
          <p:cNvSpPr/>
          <p:nvPr/>
        </p:nvSpPr>
        <p:spPr>
          <a:xfrm>
            <a:off x="419450" y="3675776"/>
            <a:ext cx="2063691" cy="469784"/>
          </a:xfrm>
          <a:prstGeom prst="rect">
            <a:avLst/>
          </a:prstGeom>
          <a:solidFill>
            <a:srgbClr val="00FAA7"/>
          </a:solidFill>
          <a:ln>
            <a:solidFill>
              <a:srgbClr val="00FAA7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BEF392D-43D1-4411-A94F-522B6AB00E06}"/>
              </a:ext>
            </a:extLst>
          </p:cNvPr>
          <p:cNvSpPr/>
          <p:nvPr/>
        </p:nvSpPr>
        <p:spPr>
          <a:xfrm>
            <a:off x="419450" y="1476462"/>
            <a:ext cx="2063691" cy="469784"/>
          </a:xfrm>
          <a:prstGeom prst="rect">
            <a:avLst/>
          </a:prstGeom>
          <a:solidFill>
            <a:srgbClr val="00FAA7"/>
          </a:solidFill>
          <a:ln>
            <a:solidFill>
              <a:srgbClr val="00FAA7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08373D9-62DE-40E4-9926-1E27EF806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249" y="337134"/>
            <a:ext cx="10515600" cy="1053128"/>
          </a:xfrm>
        </p:spPr>
        <p:txBody>
          <a:bodyPr>
            <a:normAutofit fontScale="90000"/>
          </a:bodyPr>
          <a:lstStyle/>
          <a:p>
            <a:r>
              <a:rPr lang="es-ES" dirty="0"/>
              <a:t>6.-Transició República-</a:t>
            </a:r>
            <a:r>
              <a:rPr lang="es-ES" dirty="0" err="1"/>
              <a:t>Imperi</a:t>
            </a:r>
            <a:r>
              <a:rPr lang="es-ES" dirty="0"/>
              <a:t> </a:t>
            </a:r>
            <a:r>
              <a:rPr lang="es-ES" dirty="0">
                <a:sym typeface="Wingdings" panose="05000000000000000000" pitchFamily="2" charset="2"/>
              </a:rPr>
              <a:t> Del </a:t>
            </a:r>
            <a:r>
              <a:rPr lang="es-ES" dirty="0" err="1">
                <a:sym typeface="Wingdings" panose="05000000000000000000" pitchFamily="2" charset="2"/>
              </a:rPr>
              <a:t>Segle</a:t>
            </a:r>
            <a:r>
              <a:rPr lang="es-ES" dirty="0">
                <a:sym typeface="Wingdings" panose="05000000000000000000" pitchFamily="2" charset="2"/>
              </a:rPr>
              <a:t> 1 </a:t>
            </a:r>
            <a:r>
              <a:rPr lang="es-ES" dirty="0" err="1">
                <a:sym typeface="Wingdings" panose="05000000000000000000" pitchFamily="2" charset="2"/>
              </a:rPr>
              <a:t>a.C</a:t>
            </a:r>
            <a:r>
              <a:rPr lang="es-ES" dirty="0">
                <a:sym typeface="Wingdings" panose="05000000000000000000" pitchFamily="2" charset="2"/>
              </a:rPr>
              <a:t> al </a:t>
            </a:r>
            <a:r>
              <a:rPr lang="es-ES" dirty="0" err="1">
                <a:sym typeface="Wingdings" panose="05000000000000000000" pitchFamily="2" charset="2"/>
              </a:rPr>
              <a:t>segle</a:t>
            </a:r>
            <a:r>
              <a:rPr lang="es-ES" dirty="0">
                <a:sym typeface="Wingdings" panose="05000000000000000000" pitchFamily="2" charset="2"/>
              </a:rPr>
              <a:t> 1 d.C.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98F5D6-EF96-4339-9004-ED7AC2FDE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171" y="1502228"/>
            <a:ext cx="11551639" cy="5116685"/>
          </a:xfrm>
        </p:spPr>
        <p:txBody>
          <a:bodyPr>
            <a:normAutofit lnSpcReduction="10000"/>
          </a:bodyPr>
          <a:lstStyle/>
          <a:p>
            <a:r>
              <a:rPr lang="es-ES" b="1" dirty="0" err="1"/>
              <a:t>Segle</a:t>
            </a:r>
            <a:r>
              <a:rPr lang="es-ES" b="1" dirty="0"/>
              <a:t> 1 </a:t>
            </a:r>
            <a:r>
              <a:rPr lang="es-ES" b="1" dirty="0" err="1"/>
              <a:t>a.C</a:t>
            </a:r>
            <a:r>
              <a:rPr lang="es-ES" b="1" dirty="0"/>
              <a:t>:</a:t>
            </a:r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s-ES" dirty="0"/>
              <a:t>-</a:t>
            </a:r>
            <a:r>
              <a:rPr lang="es-ES" dirty="0" err="1"/>
              <a:t>Periode</a:t>
            </a:r>
            <a:r>
              <a:rPr lang="es-ES" dirty="0"/>
              <a:t> de </a:t>
            </a:r>
            <a:r>
              <a:rPr lang="es-ES" dirty="0" err="1"/>
              <a:t>molts</a:t>
            </a:r>
            <a:r>
              <a:rPr lang="es-ES" dirty="0"/>
              <a:t> </a:t>
            </a:r>
            <a:r>
              <a:rPr lang="es-ES" dirty="0" err="1"/>
              <a:t>problemes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s-ES" dirty="0"/>
              <a:t>-</a:t>
            </a:r>
            <a:r>
              <a:rPr lang="es-ES" dirty="0" err="1"/>
              <a:t>L’exèrcit</a:t>
            </a:r>
            <a:r>
              <a:rPr lang="es-ES" dirty="0"/>
              <a:t> sigue les </a:t>
            </a:r>
            <a:r>
              <a:rPr lang="es-ES" dirty="0" err="1"/>
              <a:t>ordres</a:t>
            </a:r>
            <a:r>
              <a:rPr lang="es-ES" dirty="0"/>
              <a:t> </a:t>
            </a:r>
            <a:r>
              <a:rPr lang="es-ES" dirty="0" err="1"/>
              <a:t>dels</a:t>
            </a:r>
            <a:r>
              <a:rPr lang="es-ES" dirty="0"/>
              <a:t> </a:t>
            </a:r>
            <a:r>
              <a:rPr lang="es-ES" dirty="0" err="1"/>
              <a:t>seus</a:t>
            </a:r>
            <a:r>
              <a:rPr lang="es-ES" dirty="0"/>
              <a:t> </a:t>
            </a:r>
            <a:r>
              <a:rPr lang="es-ES" dirty="0" err="1"/>
              <a:t>generals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s-ES" dirty="0"/>
              <a:t>-</a:t>
            </a:r>
            <a:r>
              <a:rPr lang="es-ES" dirty="0" err="1"/>
              <a:t>Tenien</a:t>
            </a:r>
            <a:r>
              <a:rPr lang="es-ES" dirty="0"/>
              <a:t> por de la </a:t>
            </a:r>
            <a:r>
              <a:rPr lang="es-ES" dirty="0" err="1"/>
              <a:t>Monarquia</a:t>
            </a:r>
            <a:r>
              <a:rPr lang="es-ES" dirty="0"/>
              <a:t> (</a:t>
            </a:r>
            <a:r>
              <a:rPr lang="es-ES" dirty="0" err="1"/>
              <a:t>pel</a:t>
            </a:r>
            <a:r>
              <a:rPr lang="es-ES" dirty="0"/>
              <a:t> que va </a:t>
            </a:r>
            <a:r>
              <a:rPr lang="es-ES" dirty="0" err="1"/>
              <a:t>ocorrer</a:t>
            </a:r>
            <a:r>
              <a:rPr lang="es-ES" dirty="0"/>
              <a:t>), i per </a:t>
            </a:r>
            <a:r>
              <a:rPr lang="es-ES" dirty="0" err="1"/>
              <a:t>això</a:t>
            </a:r>
            <a:r>
              <a:rPr lang="es-ES" dirty="0"/>
              <a:t> van crear diversos </a:t>
            </a:r>
            <a:r>
              <a:rPr lang="es-ES" dirty="0" err="1"/>
              <a:t>càrrecs</a:t>
            </a:r>
            <a:r>
              <a:rPr lang="es-ES" dirty="0"/>
              <a:t>.</a:t>
            </a:r>
          </a:p>
          <a:p>
            <a:r>
              <a:rPr lang="es-ES" b="1" dirty="0" err="1"/>
              <a:t>Any</a:t>
            </a:r>
            <a:r>
              <a:rPr lang="es-ES" b="1" dirty="0"/>
              <a:t> 60 </a:t>
            </a:r>
            <a:r>
              <a:rPr lang="es-ES" b="1" dirty="0" err="1"/>
              <a:t>a.C</a:t>
            </a:r>
            <a:r>
              <a:rPr lang="es-ES" b="1" dirty="0"/>
              <a:t>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s-ES" dirty="0">
                <a:sym typeface="Wingdings" panose="05000000000000000000" pitchFamily="2" charset="2"/>
              </a:rPr>
              <a:t>Primer </a:t>
            </a:r>
            <a:r>
              <a:rPr lang="es-ES" dirty="0" err="1">
                <a:sym typeface="Wingdings" panose="05000000000000000000" pitchFamily="2" charset="2"/>
              </a:rPr>
              <a:t>triumvirato</a:t>
            </a:r>
            <a:r>
              <a:rPr lang="es-ES" dirty="0">
                <a:sym typeface="Wingdings" panose="05000000000000000000" pitchFamily="2" charset="2"/>
              </a:rPr>
              <a:t>: tres </a:t>
            </a:r>
            <a:r>
              <a:rPr lang="es-ES" dirty="0" err="1">
                <a:sym typeface="Wingdings" panose="05000000000000000000" pitchFamily="2" charset="2"/>
              </a:rPr>
              <a:t>romans</a:t>
            </a:r>
            <a:r>
              <a:rPr lang="es-ES" dirty="0">
                <a:sym typeface="Wingdings" panose="05000000000000000000" pitchFamily="2" charset="2"/>
              </a:rPr>
              <a:t> van </a:t>
            </a:r>
            <a:r>
              <a:rPr lang="es-ES" dirty="0" err="1">
                <a:sym typeface="Wingdings" panose="05000000000000000000" pitchFamily="2" charset="2"/>
              </a:rPr>
              <a:t>fer</a:t>
            </a:r>
            <a:r>
              <a:rPr lang="es-ES" dirty="0">
                <a:sym typeface="Wingdings" panose="05000000000000000000" pitchFamily="2" charset="2"/>
              </a:rPr>
              <a:t> un pacte </a:t>
            </a:r>
            <a:r>
              <a:rPr lang="es-ES" dirty="0" err="1">
                <a:sym typeface="Wingdings" panose="05000000000000000000" pitchFamily="2" charset="2"/>
              </a:rPr>
              <a:t>polític</a:t>
            </a:r>
            <a:r>
              <a:rPr lang="es-ES" dirty="0">
                <a:sym typeface="Wingdings" panose="05000000000000000000" pitchFamily="2" charset="2"/>
              </a:rPr>
              <a:t> i van reunir recursos i contactes per a compartir el poder: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	</a:t>
            </a:r>
            <a:r>
              <a:rPr lang="es-ES" b="1" dirty="0">
                <a:sym typeface="Wingdings" panose="05000000000000000000" pitchFamily="2" charset="2"/>
              </a:rPr>
              <a:t>*Pompeyo</a:t>
            </a:r>
          </a:p>
          <a:p>
            <a:pPr marL="0" indent="0">
              <a:buNone/>
            </a:pPr>
            <a:r>
              <a:rPr lang="es-ES" b="1" dirty="0">
                <a:sym typeface="Wingdings" panose="05000000000000000000" pitchFamily="2" charset="2"/>
              </a:rPr>
              <a:t>	*Craso</a:t>
            </a:r>
          </a:p>
          <a:p>
            <a:pPr marL="0" indent="0">
              <a:buNone/>
            </a:pPr>
            <a:r>
              <a:rPr lang="es-ES" b="1" dirty="0">
                <a:sym typeface="Wingdings" panose="05000000000000000000" pitchFamily="2" charset="2"/>
              </a:rPr>
              <a:t>	*Julio César</a:t>
            </a:r>
          </a:p>
        </p:txBody>
      </p:sp>
    </p:spTree>
    <p:extLst>
      <p:ext uri="{BB962C8B-B14F-4D97-AF65-F5344CB8AC3E}">
        <p14:creationId xmlns:p14="http://schemas.microsoft.com/office/powerpoint/2010/main" val="747762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D4959581-2CC4-417F-8B85-27C4974275AE}"/>
              </a:ext>
            </a:extLst>
          </p:cNvPr>
          <p:cNvSpPr/>
          <p:nvPr/>
        </p:nvSpPr>
        <p:spPr>
          <a:xfrm>
            <a:off x="752475" y="1977509"/>
            <a:ext cx="10706074" cy="670441"/>
          </a:xfrm>
          <a:prstGeom prst="rect">
            <a:avLst/>
          </a:prstGeom>
          <a:solidFill>
            <a:srgbClr val="00FAA7"/>
          </a:solidFill>
          <a:ln>
            <a:solidFill>
              <a:srgbClr val="00F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927882-3CF0-4725-983D-5FBE3D44F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39" y="360727"/>
            <a:ext cx="11450972" cy="6216242"/>
          </a:xfrm>
        </p:spPr>
        <p:txBody>
          <a:bodyPr>
            <a:normAutofit lnSpcReduction="10000"/>
          </a:bodyPr>
          <a:lstStyle/>
          <a:p>
            <a:r>
              <a:rPr lang="es-ES" b="1" dirty="0" err="1"/>
              <a:t>Any</a:t>
            </a:r>
            <a:r>
              <a:rPr lang="es-ES" b="1" dirty="0"/>
              <a:t> 49 </a:t>
            </a:r>
            <a:r>
              <a:rPr lang="es-ES" b="1" dirty="0" err="1"/>
              <a:t>a.C</a:t>
            </a:r>
            <a:r>
              <a:rPr lang="es-ES" b="1" dirty="0"/>
              <a:t>: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>
                <a:sym typeface="Wingdings" panose="05000000000000000000" pitchFamily="2" charset="2"/>
              </a:rPr>
              <a:t></a:t>
            </a:r>
            <a:r>
              <a:rPr lang="es-ES" dirty="0" err="1">
                <a:sym typeface="Wingdings" panose="05000000000000000000" pitchFamily="2" charset="2"/>
              </a:rPr>
              <a:t>Rivalitats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polítiques</a:t>
            </a:r>
            <a:r>
              <a:rPr lang="es-ES" dirty="0">
                <a:sym typeface="Wingdings" panose="05000000000000000000" pitchFamily="2" charset="2"/>
              </a:rPr>
              <a:t> (</a:t>
            </a:r>
            <a:r>
              <a:rPr lang="es-ES" dirty="0" err="1">
                <a:sym typeface="Wingdings" panose="05000000000000000000" pitchFamily="2" charset="2"/>
              </a:rPr>
              <a:t>perque</a:t>
            </a:r>
            <a:r>
              <a:rPr lang="es-ES" dirty="0">
                <a:sym typeface="Wingdings" panose="05000000000000000000" pitchFamily="2" charset="2"/>
              </a:rPr>
              <a:t> el pacte no funciona)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	Julio César VS Pompeu= guerra civil (</a:t>
            </a:r>
            <a:r>
              <a:rPr lang="es-ES" dirty="0" err="1">
                <a:sym typeface="Wingdings" panose="05000000000000000000" pitchFamily="2" charset="2"/>
              </a:rPr>
              <a:t>antics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aliats</a:t>
            </a:r>
            <a:r>
              <a:rPr lang="es-ES" dirty="0">
                <a:sym typeface="Wingdings" panose="05000000000000000000" pitchFamily="2" charset="2"/>
              </a:rPr>
              <a:t>).</a:t>
            </a:r>
          </a:p>
          <a:p>
            <a:pPr marL="0" indent="0">
              <a:buNone/>
            </a:pPr>
            <a:endParaRPr lang="es-E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s-ES" dirty="0">
              <a:sym typeface="Wingdings" panose="05000000000000000000" pitchFamily="2" charset="2"/>
            </a:endParaRPr>
          </a:p>
          <a:p>
            <a:r>
              <a:rPr lang="es-ES" b="1" dirty="0" err="1">
                <a:sym typeface="Wingdings" panose="05000000000000000000" pitchFamily="2" charset="2"/>
              </a:rPr>
              <a:t>Any</a:t>
            </a:r>
            <a:r>
              <a:rPr lang="es-ES" b="1" dirty="0">
                <a:sym typeface="Wingdings" panose="05000000000000000000" pitchFamily="2" charset="2"/>
              </a:rPr>
              <a:t> 48 </a:t>
            </a:r>
            <a:r>
              <a:rPr lang="es-ES" b="1" dirty="0" err="1">
                <a:sym typeface="Wingdings" panose="05000000000000000000" pitchFamily="2" charset="2"/>
              </a:rPr>
              <a:t>a.C</a:t>
            </a:r>
            <a:r>
              <a:rPr lang="es-ES" b="1" dirty="0"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	Batalla de Farsalia: César </a:t>
            </a:r>
            <a:r>
              <a:rPr lang="es-ES" dirty="0" err="1">
                <a:sym typeface="Wingdings" panose="05000000000000000000" pitchFamily="2" charset="2"/>
              </a:rPr>
              <a:t>guanya</a:t>
            </a:r>
            <a:r>
              <a:rPr lang="es-ES" dirty="0">
                <a:sym typeface="Wingdings" panose="05000000000000000000" pitchFamily="2" charset="2"/>
              </a:rPr>
              <a:t> a Pompeu i va concentrar el poder.</a:t>
            </a:r>
          </a:p>
          <a:p>
            <a:r>
              <a:rPr lang="es-ES" b="1" dirty="0" err="1">
                <a:sym typeface="Wingdings" panose="05000000000000000000" pitchFamily="2" charset="2"/>
              </a:rPr>
              <a:t>Any</a:t>
            </a:r>
            <a:r>
              <a:rPr lang="es-ES" b="1" dirty="0">
                <a:sym typeface="Wingdings" panose="05000000000000000000" pitchFamily="2" charset="2"/>
              </a:rPr>
              <a:t> 44 </a:t>
            </a:r>
            <a:r>
              <a:rPr lang="es-ES" b="1" dirty="0" err="1">
                <a:sym typeface="Wingdings" panose="05000000000000000000" pitchFamily="2" charset="2"/>
              </a:rPr>
              <a:t>a.C</a:t>
            </a:r>
            <a:r>
              <a:rPr lang="es-ES" b="1" dirty="0"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	Juli César va ser </a:t>
            </a:r>
            <a:r>
              <a:rPr lang="es-ES" dirty="0" err="1">
                <a:sym typeface="Wingdings" panose="05000000000000000000" pitchFamily="2" charset="2"/>
              </a:rPr>
              <a:t>nominat</a:t>
            </a:r>
            <a:r>
              <a:rPr lang="es-ES" dirty="0">
                <a:sym typeface="Wingdings" panose="05000000000000000000" pitchFamily="2" charset="2"/>
              </a:rPr>
              <a:t> dictador perpetuo (per a tota la vida) (del 48-44).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	La dictadura era un </a:t>
            </a:r>
            <a:r>
              <a:rPr lang="es-ES" dirty="0" err="1">
                <a:sym typeface="Wingdings" panose="05000000000000000000" pitchFamily="2" charset="2"/>
              </a:rPr>
              <a:t>càrrec</a:t>
            </a:r>
            <a:r>
              <a:rPr lang="es-ES" dirty="0">
                <a:sym typeface="Wingdings" panose="05000000000000000000" pitchFamily="2" charset="2"/>
              </a:rPr>
              <a:t> de la República temporal, </a:t>
            </a:r>
            <a:r>
              <a:rPr lang="es-ES" dirty="0" err="1">
                <a:sym typeface="Wingdings" panose="05000000000000000000" pitchFamily="2" charset="2"/>
              </a:rPr>
              <a:t>així</a:t>
            </a:r>
            <a:r>
              <a:rPr lang="es-ES" dirty="0">
                <a:sym typeface="Wingdings" panose="05000000000000000000" pitchFamily="2" charset="2"/>
              </a:rPr>
              <a:t> que lo de perpetuo era ilegal.</a:t>
            </a: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	Va ser </a:t>
            </a:r>
            <a:r>
              <a:rPr lang="es-ES" dirty="0" err="1">
                <a:sym typeface="Wingdings" panose="05000000000000000000" pitchFamily="2" charset="2"/>
              </a:rPr>
              <a:t>assasinat</a:t>
            </a:r>
            <a:r>
              <a:rPr lang="es-ES" dirty="0">
                <a:sym typeface="Wingdings" panose="05000000000000000000" pitchFamily="2" charset="2"/>
              </a:rPr>
              <a:t> per diversos </a:t>
            </a:r>
            <a:r>
              <a:rPr lang="es-ES" dirty="0" err="1">
                <a:sym typeface="Wingdings" panose="05000000000000000000" pitchFamily="2" charset="2"/>
              </a:rPr>
              <a:t>senadors</a:t>
            </a:r>
            <a:r>
              <a:rPr lang="es-ES" dirty="0">
                <a:sym typeface="Wingdings" panose="05000000000000000000" pitchFamily="2" charset="2"/>
              </a:rPr>
              <a:t> (que no </a:t>
            </a:r>
            <a:r>
              <a:rPr lang="es-ES" dirty="0" err="1">
                <a:sym typeface="Wingdings" panose="05000000000000000000" pitchFamily="2" charset="2"/>
              </a:rPr>
              <a:t>volein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rei</a:t>
            </a:r>
            <a:r>
              <a:rPr lang="es-ES" dirty="0">
                <a:sym typeface="Wingdings" panose="05000000000000000000" pitchFamily="2" charset="2"/>
              </a:rPr>
              <a:t>).</a:t>
            </a:r>
          </a:p>
        </p:txBody>
      </p:sp>
      <p:sp>
        <p:nvSpPr>
          <p:cNvPr id="6" name="Cerrar corchete 5">
            <a:extLst>
              <a:ext uri="{FF2B5EF4-FFF2-40B4-BE49-F238E27FC236}">
                <a16:creationId xmlns:a16="http://schemas.microsoft.com/office/drawing/2014/main" id="{3A0E852E-E15D-46A6-B127-9109F653C1F7}"/>
              </a:ext>
            </a:extLst>
          </p:cNvPr>
          <p:cNvSpPr/>
          <p:nvPr/>
        </p:nvSpPr>
        <p:spPr>
          <a:xfrm rot="5400000">
            <a:off x="6080401" y="1039535"/>
            <a:ext cx="45719" cy="1590438"/>
          </a:xfrm>
          <a:prstGeom prst="rightBracket">
            <a:avLst/>
          </a:prstGeom>
          <a:noFill/>
          <a:ln w="12700">
            <a:solidFill>
              <a:srgbClr val="00FA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6567BC2B-08F1-49B9-820D-51304B47F9CE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103261" y="1857614"/>
            <a:ext cx="0" cy="239791"/>
          </a:xfrm>
          <a:prstGeom prst="straightConnector1">
            <a:avLst/>
          </a:prstGeom>
          <a:ln w="19050" cap="flat" cmpd="sng" algn="ctr">
            <a:solidFill>
              <a:srgbClr val="00FAA7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69BAC765-D1F1-44C1-BFBB-97C6506CC8BC}"/>
              </a:ext>
            </a:extLst>
          </p:cNvPr>
          <p:cNvSpPr txBox="1"/>
          <p:nvPr/>
        </p:nvSpPr>
        <p:spPr>
          <a:xfrm>
            <a:off x="780832" y="1977509"/>
            <a:ext cx="10744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política popular de Juli César </a:t>
            </a:r>
            <a:r>
              <a:rPr lang="es-ES" dirty="0" err="1"/>
              <a:t>s’ha</a:t>
            </a:r>
            <a:r>
              <a:rPr lang="es-ES" dirty="0"/>
              <a:t> </a:t>
            </a:r>
            <a:r>
              <a:rPr lang="es-ES" dirty="0" err="1"/>
              <a:t>guanyat</a:t>
            </a:r>
            <a:r>
              <a:rPr lang="es-ES" dirty="0"/>
              <a:t> </a:t>
            </a:r>
            <a:r>
              <a:rPr lang="es-ES" dirty="0" err="1"/>
              <a:t>suport</a:t>
            </a:r>
            <a:r>
              <a:rPr lang="es-ES" dirty="0"/>
              <a:t> </a:t>
            </a:r>
            <a:r>
              <a:rPr lang="es-ES" dirty="0" err="1"/>
              <a:t>d’una</a:t>
            </a:r>
            <a:r>
              <a:rPr lang="es-ES" dirty="0"/>
              <a:t> </a:t>
            </a:r>
            <a:r>
              <a:rPr lang="es-ES" dirty="0" err="1"/>
              <a:t>part</a:t>
            </a:r>
            <a:r>
              <a:rPr lang="es-ES" dirty="0"/>
              <a:t> de la </a:t>
            </a:r>
            <a:r>
              <a:rPr lang="es-ES" dirty="0" err="1"/>
              <a:t>població</a:t>
            </a:r>
            <a:r>
              <a:rPr lang="es-ES" dirty="0"/>
              <a:t> (</a:t>
            </a:r>
            <a:r>
              <a:rPr lang="es-ES" dirty="0" err="1"/>
              <a:t>populars</a:t>
            </a:r>
            <a:r>
              <a:rPr lang="es-ES" dirty="0"/>
              <a:t>), </a:t>
            </a:r>
            <a:r>
              <a:rPr lang="es-ES" dirty="0" err="1"/>
              <a:t>però</a:t>
            </a:r>
            <a:r>
              <a:rPr lang="es-ES" dirty="0"/>
              <a:t> el </a:t>
            </a:r>
            <a:r>
              <a:rPr lang="es-ES" dirty="0" err="1"/>
              <a:t>rebuig</a:t>
            </a:r>
            <a:r>
              <a:rPr lang="es-ES" dirty="0"/>
              <a:t> </a:t>
            </a:r>
            <a:r>
              <a:rPr lang="es-ES" dirty="0" err="1"/>
              <a:t>d’una</a:t>
            </a:r>
            <a:r>
              <a:rPr lang="es-ES" dirty="0"/>
              <a:t> </a:t>
            </a:r>
            <a:r>
              <a:rPr lang="es-ES" dirty="0" err="1"/>
              <a:t>part</a:t>
            </a:r>
            <a:r>
              <a:rPr lang="es-ES" dirty="0"/>
              <a:t> de la clase senatorial (</a:t>
            </a:r>
            <a:r>
              <a:rPr lang="es-ES" dirty="0" err="1"/>
              <a:t>els</a:t>
            </a:r>
            <a:r>
              <a:rPr lang="es-ES" dirty="0"/>
              <a:t> que no </a:t>
            </a:r>
            <a:r>
              <a:rPr lang="es-ES" dirty="0" err="1"/>
              <a:t>volien</a:t>
            </a:r>
            <a:r>
              <a:rPr lang="es-ES" dirty="0"/>
              <a:t> </a:t>
            </a:r>
            <a:r>
              <a:rPr lang="es-ES" dirty="0" err="1"/>
              <a:t>rei</a:t>
            </a:r>
            <a:r>
              <a:rPr lang="es-ES" dirty="0"/>
              <a:t>) que </a:t>
            </a:r>
            <a:r>
              <a:rPr lang="es-ES" dirty="0" err="1"/>
              <a:t>demana</a:t>
            </a:r>
            <a:r>
              <a:rPr lang="es-ES" dirty="0"/>
              <a:t> a Pompeu (optimates) que </a:t>
            </a:r>
            <a:r>
              <a:rPr lang="es-ES" dirty="0" err="1"/>
              <a:t>detinga</a:t>
            </a:r>
            <a:r>
              <a:rPr lang="es-ES" dirty="0"/>
              <a:t> a Juli César.</a:t>
            </a:r>
          </a:p>
        </p:txBody>
      </p:sp>
    </p:spTree>
    <p:extLst>
      <p:ext uri="{BB962C8B-B14F-4D97-AF65-F5344CB8AC3E}">
        <p14:creationId xmlns:p14="http://schemas.microsoft.com/office/powerpoint/2010/main" val="1335208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59D939A6-694D-4E96-A070-184829FAEC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53935"/>
              </p:ext>
            </p:extLst>
          </p:nvPr>
        </p:nvGraphicFramePr>
        <p:xfrm>
          <a:off x="66675" y="76923"/>
          <a:ext cx="882080" cy="723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Objeto empaquetador del shell" showAsIcon="1" r:id="rId3" imgW="863640" imgH="707400" progId="Package">
                  <p:embed/>
                </p:oleObj>
              </mc:Choice>
              <mc:Fallback>
                <p:oleObj name="Objeto empaquetador del shell" showAsIcon="1" r:id="rId3" imgW="863640" imgH="7074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675" y="76923"/>
                        <a:ext cx="882080" cy="723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197FBEF2-EE7A-4E2F-99D5-37553BC3E1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141168"/>
            <a:ext cx="11896725" cy="457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738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567CB84-B533-4E9C-9679-8114FD5DD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0060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75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C8F4D-17A6-4190-B924-F7D578932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5" y="37305"/>
            <a:ext cx="10515600" cy="762795"/>
          </a:xfrm>
        </p:spPr>
        <p:txBody>
          <a:bodyPr/>
          <a:lstStyle/>
          <a:p>
            <a:r>
              <a:rPr lang="es-ES" dirty="0" err="1"/>
              <a:t>L’Imperi</a:t>
            </a:r>
            <a:r>
              <a:rPr lang="es-ES" dirty="0"/>
              <a:t> Romà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s-ES" b="1" dirty="0" err="1">
                <a:sym typeface="Wingdings" panose="05000000000000000000" pitchFamily="2" charset="2"/>
              </a:rPr>
              <a:t>Segle</a:t>
            </a:r>
            <a:r>
              <a:rPr lang="es-ES" b="1" dirty="0">
                <a:sym typeface="Wingdings" panose="05000000000000000000" pitchFamily="2" charset="2"/>
              </a:rPr>
              <a:t> 1-5 </a:t>
            </a:r>
            <a:r>
              <a:rPr lang="es-ES" b="1" dirty="0" err="1">
                <a:sym typeface="Wingdings" panose="05000000000000000000" pitchFamily="2" charset="2"/>
              </a:rPr>
              <a:t>d.C</a:t>
            </a:r>
            <a:endParaRPr lang="es-E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55C589-99E4-43F2-B1C1-6001F32FC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781050"/>
            <a:ext cx="11344275" cy="5753100"/>
          </a:xfrm>
        </p:spPr>
        <p:txBody>
          <a:bodyPr/>
          <a:lstStyle/>
          <a:p>
            <a:endParaRPr lang="es-ES" dirty="0"/>
          </a:p>
          <a:p>
            <a:r>
              <a:rPr lang="es-ES" b="1" dirty="0"/>
              <a:t>LIMES</a:t>
            </a:r>
            <a:r>
              <a:rPr lang="es-ES" dirty="0"/>
              <a:t> </a:t>
            </a:r>
            <a:r>
              <a:rPr lang="es-ES" dirty="0">
                <a:sym typeface="Wingdings" panose="05000000000000000000" pitchFamily="2" charset="2"/>
              </a:rPr>
              <a:t> Muralla que van construir al </a:t>
            </a:r>
            <a:r>
              <a:rPr lang="es-ES" dirty="0" err="1">
                <a:sym typeface="Wingdings" panose="05000000000000000000" pitchFamily="2" charset="2"/>
              </a:rPr>
              <a:t>segle</a:t>
            </a:r>
            <a:r>
              <a:rPr lang="es-ES" dirty="0">
                <a:sym typeface="Wingdings" panose="05000000000000000000" pitchFamily="2" charset="2"/>
              </a:rPr>
              <a:t> 1 </a:t>
            </a:r>
            <a:r>
              <a:rPr lang="es-ES" dirty="0" err="1">
                <a:sym typeface="Wingdings" panose="05000000000000000000" pitchFamily="2" charset="2"/>
              </a:rPr>
              <a:t>d.C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perquè</a:t>
            </a:r>
            <a:r>
              <a:rPr lang="es-ES" dirty="0">
                <a:sym typeface="Wingdings" panose="05000000000000000000" pitchFamily="2" charset="2"/>
              </a:rPr>
              <a:t> van </a:t>
            </a:r>
            <a:r>
              <a:rPr lang="es-ES" dirty="0" err="1">
                <a:sym typeface="Wingdings" panose="05000000000000000000" pitchFamily="2" charset="2"/>
              </a:rPr>
              <a:t>deixar</a:t>
            </a:r>
            <a:r>
              <a:rPr lang="es-ES" dirty="0">
                <a:sym typeface="Wingdings" panose="05000000000000000000" pitchFamily="2" charset="2"/>
              </a:rPr>
              <a:t> de conquerir.</a:t>
            </a:r>
          </a:p>
          <a:p>
            <a:r>
              <a:rPr lang="es-ES" b="1" dirty="0">
                <a:sym typeface="Wingdings" panose="05000000000000000000" pitchFamily="2" charset="2"/>
              </a:rPr>
              <a:t>PAX ROMANA </a:t>
            </a:r>
            <a:r>
              <a:rPr lang="es-ES" dirty="0">
                <a:sym typeface="Wingdings" panose="05000000000000000000" pitchFamily="2" charset="2"/>
              </a:rPr>
              <a:t> Al </a:t>
            </a:r>
            <a:r>
              <a:rPr lang="es-ES" dirty="0" err="1">
                <a:sym typeface="Wingdings" panose="05000000000000000000" pitchFamily="2" charset="2"/>
              </a:rPr>
              <a:t>deixar</a:t>
            </a:r>
            <a:r>
              <a:rPr lang="es-ES" dirty="0">
                <a:sym typeface="Wingdings" panose="05000000000000000000" pitchFamily="2" charset="2"/>
              </a:rPr>
              <a:t> de conquerir, va </a:t>
            </a:r>
            <a:r>
              <a:rPr lang="es-ES" dirty="0" err="1">
                <a:sym typeface="Wingdings" panose="05000000000000000000" pitchFamily="2" charset="2"/>
              </a:rPr>
              <a:t>començar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aquesta</a:t>
            </a:r>
            <a:r>
              <a:rPr lang="es-ES" dirty="0">
                <a:sym typeface="Wingdings" panose="05000000000000000000" pitchFamily="2" charset="2"/>
              </a:rPr>
              <a:t> etapa (</a:t>
            </a:r>
            <a:r>
              <a:rPr lang="es-ES" dirty="0" err="1">
                <a:sym typeface="Wingdings" panose="05000000000000000000" pitchFamily="2" charset="2"/>
              </a:rPr>
              <a:t>des-del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segle</a:t>
            </a:r>
            <a:r>
              <a:rPr lang="es-ES" dirty="0">
                <a:sym typeface="Wingdings" panose="05000000000000000000" pitchFamily="2" charset="2"/>
              </a:rPr>
              <a:t> 1 </a:t>
            </a:r>
            <a:r>
              <a:rPr lang="es-ES" dirty="0" err="1">
                <a:sym typeface="Wingdings" panose="05000000000000000000" pitchFamily="2" charset="2"/>
              </a:rPr>
              <a:t>d.C</a:t>
            </a:r>
            <a:r>
              <a:rPr lang="es-ES" dirty="0">
                <a:sym typeface="Wingdings" panose="05000000000000000000" pitchFamily="2" charset="2"/>
              </a:rPr>
              <a:t>).</a:t>
            </a:r>
          </a:p>
          <a:p>
            <a:r>
              <a:rPr lang="es-ES" dirty="0">
                <a:sym typeface="Wingdings" panose="05000000000000000000" pitchFamily="2" charset="2"/>
              </a:rPr>
              <a:t>Tot no </a:t>
            </a:r>
            <a:r>
              <a:rPr lang="es-ES" dirty="0" err="1">
                <a:sym typeface="Wingdings" panose="05000000000000000000" pitchFamily="2" charset="2"/>
              </a:rPr>
              <a:t>podia</a:t>
            </a:r>
            <a:r>
              <a:rPr lang="es-ES" dirty="0">
                <a:sym typeface="Wingdings" panose="05000000000000000000" pitchFamily="2" charset="2"/>
              </a:rPr>
              <a:t> ser </a:t>
            </a:r>
            <a:r>
              <a:rPr lang="es-ES" dirty="0" err="1">
                <a:sym typeface="Wingdings" panose="05000000000000000000" pitchFamily="2" charset="2"/>
              </a:rPr>
              <a:t>controlat</a:t>
            </a:r>
            <a:r>
              <a:rPr lang="es-ES" dirty="0">
                <a:sym typeface="Wingdings" panose="05000000000000000000" pitchFamily="2" charset="2"/>
              </a:rPr>
              <a:t> per un </a:t>
            </a:r>
            <a:r>
              <a:rPr lang="es-ES" b="1" dirty="0">
                <a:sym typeface="Wingdings" panose="05000000000000000000" pitchFamily="2" charset="2"/>
              </a:rPr>
              <a:t>EMPERADOR</a:t>
            </a:r>
            <a:r>
              <a:rPr lang="es-ES" dirty="0">
                <a:sym typeface="Wingdings" panose="05000000000000000000" pitchFamily="2" charset="2"/>
              </a:rPr>
              <a:t>, </a:t>
            </a:r>
            <a:r>
              <a:rPr lang="es-ES" dirty="0" err="1">
                <a:sym typeface="Wingdings" panose="05000000000000000000" pitchFamily="2" charset="2"/>
              </a:rPr>
              <a:t>així</a:t>
            </a:r>
            <a:r>
              <a:rPr lang="es-ES" dirty="0">
                <a:sym typeface="Wingdings" panose="05000000000000000000" pitchFamily="2" charset="2"/>
              </a:rPr>
              <a:t> que va dividir </a:t>
            </a:r>
            <a:r>
              <a:rPr lang="es-ES" dirty="0" err="1">
                <a:sym typeface="Wingdings" panose="05000000000000000000" pitchFamily="2" charset="2"/>
              </a:rPr>
              <a:t>l’imperi</a:t>
            </a:r>
            <a:r>
              <a:rPr lang="es-ES" dirty="0">
                <a:sym typeface="Wingdings" panose="05000000000000000000" pitchFamily="2" charset="2"/>
              </a:rPr>
              <a:t> en </a:t>
            </a:r>
            <a:r>
              <a:rPr lang="es-ES" b="1" dirty="0">
                <a:sym typeface="Wingdings" panose="05000000000000000000" pitchFamily="2" charset="2"/>
              </a:rPr>
              <a:t>PROVINCIES</a:t>
            </a:r>
            <a:r>
              <a:rPr lang="es-ES" dirty="0">
                <a:sym typeface="Wingdings" panose="05000000000000000000" pitchFamily="2" charset="2"/>
              </a:rPr>
              <a:t>, i en cada </a:t>
            </a:r>
            <a:r>
              <a:rPr lang="es-ES" dirty="0" err="1">
                <a:sym typeface="Wingdings" panose="05000000000000000000" pitchFamily="2" charset="2"/>
              </a:rPr>
              <a:t>província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governava</a:t>
            </a:r>
            <a:r>
              <a:rPr lang="es-ES" dirty="0">
                <a:sym typeface="Wingdings" panose="05000000000000000000" pitchFamily="2" charset="2"/>
              </a:rPr>
              <a:t> un </a:t>
            </a:r>
            <a:r>
              <a:rPr lang="es-ES" dirty="0" err="1">
                <a:sym typeface="Wingdings" panose="05000000000000000000" pitchFamily="2" charset="2"/>
              </a:rPr>
              <a:t>governador</a:t>
            </a:r>
            <a:r>
              <a:rPr lang="es-ES" dirty="0">
                <a:sym typeface="Wingdings" panose="05000000000000000000" pitchFamily="2" charset="2"/>
              </a:rPr>
              <a:t>. </a:t>
            </a:r>
            <a:r>
              <a:rPr lang="es-ES" dirty="0" err="1">
                <a:sym typeface="Wingdings" panose="05000000000000000000" pitchFamily="2" charset="2"/>
              </a:rPr>
              <a:t>L’emperador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aleshores</a:t>
            </a:r>
            <a:r>
              <a:rPr lang="es-ES" dirty="0">
                <a:sym typeface="Wingdings" panose="05000000000000000000" pitchFamily="2" charset="2"/>
              </a:rPr>
              <a:t>, era el </a:t>
            </a:r>
            <a:r>
              <a:rPr lang="es-ES" b="1" dirty="0">
                <a:sym typeface="Wingdings" panose="05000000000000000000" pitchFamily="2" charset="2"/>
              </a:rPr>
              <a:t>REPRESENTANT DE ROMA</a:t>
            </a:r>
            <a:r>
              <a:rPr lang="es-ES" dirty="0">
                <a:sym typeface="Wingdings" panose="05000000000000000000" pitchFamily="2" charset="2"/>
              </a:rPr>
              <a:t>.</a:t>
            </a:r>
          </a:p>
          <a:p>
            <a:r>
              <a:rPr lang="es-ES" b="1" dirty="0">
                <a:sym typeface="Wingdings" panose="05000000000000000000" pitchFamily="2" charset="2"/>
              </a:rPr>
              <a:t>LEGIONARIS</a:t>
            </a:r>
            <a:r>
              <a:rPr lang="es-ES" dirty="0">
                <a:sym typeface="Wingdings" panose="05000000000000000000" pitchFamily="2" charset="2"/>
              </a:rPr>
              <a:t>  </a:t>
            </a:r>
            <a:r>
              <a:rPr lang="es-ES" dirty="0" err="1">
                <a:sym typeface="Wingdings" panose="05000000000000000000" pitchFamily="2" charset="2"/>
              </a:rPr>
              <a:t>Soldats</a:t>
            </a:r>
            <a:r>
              <a:rPr lang="es-ES" dirty="0">
                <a:sym typeface="Wingdings" panose="05000000000000000000" pitchFamily="2" charset="2"/>
              </a:rPr>
              <a:t> que </a:t>
            </a:r>
            <a:r>
              <a:rPr lang="es-ES" dirty="0" err="1">
                <a:sym typeface="Wingdings" panose="05000000000000000000" pitchFamily="2" charset="2"/>
              </a:rPr>
              <a:t>vivien</a:t>
            </a:r>
            <a:r>
              <a:rPr lang="es-ES" dirty="0">
                <a:sym typeface="Wingdings" panose="05000000000000000000" pitchFamily="2" charset="2"/>
              </a:rPr>
              <a:t> en </a:t>
            </a:r>
            <a:r>
              <a:rPr lang="es-ES" dirty="0" err="1">
                <a:sym typeface="Wingdings" panose="05000000000000000000" pitchFamily="2" charset="2"/>
              </a:rPr>
              <a:t>ciutats</a:t>
            </a:r>
            <a:r>
              <a:rPr lang="es-ES" dirty="0">
                <a:sym typeface="Wingdings" panose="05000000000000000000" pitchFamily="2" charset="2"/>
              </a:rPr>
              <a:t> al </a:t>
            </a:r>
            <a:r>
              <a:rPr lang="es-ES" dirty="0" err="1">
                <a:sym typeface="Wingdings" panose="05000000000000000000" pitchFamily="2" charset="2"/>
              </a:rPr>
              <a:t>costat</a:t>
            </a:r>
            <a:r>
              <a:rPr lang="es-ES" dirty="0">
                <a:sym typeface="Wingdings" panose="05000000000000000000" pitchFamily="2" charset="2"/>
              </a:rPr>
              <a:t> de la muralla (Limes).</a:t>
            </a:r>
            <a:endParaRPr lang="es-ES" dirty="0"/>
          </a:p>
        </p:txBody>
      </p:sp>
      <p:sp>
        <p:nvSpPr>
          <p:cNvPr id="4" name="Abrir corchete 3">
            <a:extLst>
              <a:ext uri="{FF2B5EF4-FFF2-40B4-BE49-F238E27FC236}">
                <a16:creationId xmlns:a16="http://schemas.microsoft.com/office/drawing/2014/main" id="{BC108309-9BD5-418B-A3B3-FCA807ECD87D}"/>
              </a:ext>
            </a:extLst>
          </p:cNvPr>
          <p:cNvSpPr/>
          <p:nvPr/>
        </p:nvSpPr>
        <p:spPr>
          <a:xfrm>
            <a:off x="457200" y="1266826"/>
            <a:ext cx="76199" cy="1752600"/>
          </a:xfrm>
          <a:prstGeom prst="leftBracket">
            <a:avLst/>
          </a:prstGeom>
          <a:ln w="38100">
            <a:solidFill>
              <a:srgbClr val="FFA3A3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7195450-D432-4E39-BC16-16DF1265B356}"/>
              </a:ext>
            </a:extLst>
          </p:cNvPr>
          <p:cNvSpPr txBox="1"/>
          <p:nvPr/>
        </p:nvSpPr>
        <p:spPr>
          <a:xfrm rot="16200000">
            <a:off x="-971550" y="1958460"/>
            <a:ext cx="24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Durant 2 </a:t>
            </a:r>
            <a:r>
              <a:rPr lang="es-ES" dirty="0" err="1"/>
              <a:t>segles</a:t>
            </a:r>
            <a:r>
              <a:rPr lang="es-ES" dirty="0"/>
              <a:t> (1-2 </a:t>
            </a:r>
            <a:r>
              <a:rPr lang="es-ES" dirty="0" err="1"/>
              <a:t>d.C</a:t>
            </a:r>
            <a:r>
              <a:rPr lang="es-E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0875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C26F3-DFBA-4386-ABD5-AC9766724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49300"/>
          </a:xfrm>
        </p:spPr>
        <p:txBody>
          <a:bodyPr/>
          <a:lstStyle/>
          <a:p>
            <a:r>
              <a:rPr lang="es-ES" dirty="0" err="1"/>
              <a:t>Guerres</a:t>
            </a:r>
            <a:r>
              <a:rPr lang="es-ES" dirty="0"/>
              <a:t> </a:t>
            </a:r>
            <a:r>
              <a:rPr lang="es-ES" dirty="0" err="1"/>
              <a:t>Púniques</a:t>
            </a:r>
            <a:r>
              <a:rPr lang="es-ES" dirty="0"/>
              <a:t>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s-ES" b="1" dirty="0">
                <a:sym typeface="Wingdings" panose="05000000000000000000" pitchFamily="2" charset="2"/>
              </a:rPr>
              <a:t>264-146 a.C.</a:t>
            </a:r>
            <a:endParaRPr lang="es-E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C2F9FF-030A-4A75-BA71-062326421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828675"/>
            <a:ext cx="11620500" cy="6029325"/>
          </a:xfrm>
        </p:spPr>
        <p:txBody>
          <a:bodyPr>
            <a:normAutofit/>
          </a:bodyPr>
          <a:lstStyle/>
          <a:p>
            <a:r>
              <a:rPr lang="es-ES" dirty="0"/>
              <a:t>Roma VS Cartago: dos </a:t>
            </a:r>
            <a:r>
              <a:rPr lang="es-ES" dirty="0" err="1"/>
              <a:t>grans</a:t>
            </a:r>
            <a:r>
              <a:rPr lang="es-ES" dirty="0"/>
              <a:t> </a:t>
            </a:r>
            <a:r>
              <a:rPr lang="es-ES" dirty="0" err="1"/>
              <a:t>civilitzaciones</a:t>
            </a:r>
            <a:r>
              <a:rPr lang="es-ES" dirty="0"/>
              <a:t> que es van enfrontar en tres </a:t>
            </a:r>
            <a:r>
              <a:rPr lang="es-ES" dirty="0" err="1"/>
              <a:t>guerres</a:t>
            </a:r>
            <a:r>
              <a:rPr lang="es-ES" dirty="0"/>
              <a:t>, que </a:t>
            </a:r>
            <a:r>
              <a:rPr lang="es-ES" dirty="0" err="1"/>
              <a:t>finalitzen</a:t>
            </a:r>
            <a:r>
              <a:rPr lang="es-ES" dirty="0"/>
              <a:t> </a:t>
            </a:r>
            <a:r>
              <a:rPr lang="es-ES" dirty="0" err="1"/>
              <a:t>amb</a:t>
            </a:r>
            <a:r>
              <a:rPr lang="es-ES" dirty="0"/>
              <a:t> la victoria de Roma.</a:t>
            </a:r>
          </a:p>
          <a:p>
            <a:r>
              <a:rPr lang="es-ES" dirty="0" err="1"/>
              <a:t>Quan</a:t>
            </a:r>
            <a:r>
              <a:rPr lang="es-ES" dirty="0"/>
              <a:t> en el </a:t>
            </a:r>
            <a:r>
              <a:rPr lang="es-ES" dirty="0" err="1"/>
              <a:t>Mediterrani</a:t>
            </a:r>
            <a:r>
              <a:rPr lang="es-ES" dirty="0"/>
              <a:t> </a:t>
            </a:r>
            <a:r>
              <a:rPr lang="es-ES" dirty="0" err="1"/>
              <a:t>únicament</a:t>
            </a:r>
            <a:r>
              <a:rPr lang="es-ES" dirty="0"/>
              <a:t> </a:t>
            </a:r>
            <a:r>
              <a:rPr lang="es-ES" dirty="0" err="1"/>
              <a:t>quedaven</a:t>
            </a:r>
            <a:r>
              <a:rPr lang="es-ES" dirty="0"/>
              <a:t>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Cartaginesos</a:t>
            </a:r>
            <a:r>
              <a:rPr lang="es-ES" dirty="0"/>
              <a:t> i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Romans</a:t>
            </a:r>
            <a:r>
              <a:rPr lang="es-ES" dirty="0"/>
              <a:t>, el </a:t>
            </a:r>
            <a:r>
              <a:rPr lang="es-ES" dirty="0" err="1"/>
              <a:t>conflicte</a:t>
            </a:r>
            <a:r>
              <a:rPr lang="es-ES" dirty="0"/>
              <a:t> era inevitable.</a:t>
            </a:r>
          </a:p>
          <a:p>
            <a:r>
              <a:rPr lang="es-ES" dirty="0"/>
              <a:t>Per </a:t>
            </a:r>
            <a:r>
              <a:rPr lang="es-ES" dirty="0" err="1"/>
              <a:t>lluitar</a:t>
            </a:r>
            <a:r>
              <a:rPr lang="es-ES" dirty="0"/>
              <a:t>,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romans</a:t>
            </a:r>
            <a:r>
              <a:rPr lang="es-ES" dirty="0"/>
              <a:t> van copiar la </a:t>
            </a:r>
            <a:r>
              <a:rPr lang="es-ES" dirty="0" err="1"/>
              <a:t>tecnologia</a:t>
            </a:r>
            <a:r>
              <a:rPr lang="es-ES" dirty="0"/>
              <a:t> </a:t>
            </a:r>
            <a:r>
              <a:rPr lang="es-ES" dirty="0" err="1"/>
              <a:t>d’una</a:t>
            </a:r>
            <a:r>
              <a:rPr lang="es-ES" dirty="0"/>
              <a:t> nave Cartaginesa que van </a:t>
            </a:r>
            <a:r>
              <a:rPr lang="es-ES" dirty="0" err="1"/>
              <a:t>trobar</a:t>
            </a:r>
            <a:r>
              <a:rPr lang="es-ES" dirty="0"/>
              <a:t>.</a:t>
            </a:r>
          </a:p>
          <a:p>
            <a:r>
              <a:rPr lang="es-ES" dirty="0" err="1">
                <a:sym typeface="Wingdings" panose="05000000000000000000" pitchFamily="2" charset="2"/>
              </a:rPr>
              <a:t>Els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Romans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tenien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tot</a:t>
            </a:r>
            <a:r>
              <a:rPr lang="es-ES" dirty="0">
                <a:sym typeface="Wingdings" panose="05000000000000000000" pitchFamily="2" charset="2"/>
              </a:rPr>
              <a:t> el que </a:t>
            </a:r>
            <a:r>
              <a:rPr lang="es-ES" dirty="0" err="1">
                <a:sym typeface="Wingdings" panose="05000000000000000000" pitchFamily="2" charset="2"/>
              </a:rPr>
              <a:t>estava</a:t>
            </a:r>
            <a:r>
              <a:rPr lang="es-ES" dirty="0">
                <a:sym typeface="Wingdings" panose="05000000000000000000" pitchFamily="2" charset="2"/>
              </a:rPr>
              <a:t> per </a:t>
            </a:r>
            <a:r>
              <a:rPr lang="es-ES" dirty="0" err="1">
                <a:sym typeface="Wingdings" panose="05000000000000000000" pitchFamily="2" charset="2"/>
              </a:rPr>
              <a:t>damunt</a:t>
            </a:r>
            <a:r>
              <a:rPr lang="es-ES" dirty="0">
                <a:sym typeface="Wingdings" panose="05000000000000000000" pitchFamily="2" charset="2"/>
              </a:rPr>
              <a:t> del </a:t>
            </a:r>
            <a:r>
              <a:rPr lang="es-ES" dirty="0" err="1">
                <a:sym typeface="Wingdings" panose="05000000000000000000" pitchFamily="2" charset="2"/>
              </a:rPr>
              <a:t>riu</a:t>
            </a:r>
            <a:r>
              <a:rPr lang="es-ES" dirty="0">
                <a:sym typeface="Wingdings" panose="05000000000000000000" pitchFamily="2" charset="2"/>
              </a:rPr>
              <a:t> Ebro, </a:t>
            </a:r>
            <a:r>
              <a:rPr lang="es-ES" dirty="0" err="1">
                <a:sym typeface="Wingdings" panose="05000000000000000000" pitchFamily="2" charset="2"/>
              </a:rPr>
              <a:t>perque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tenien</a:t>
            </a:r>
            <a:r>
              <a:rPr lang="es-ES" dirty="0">
                <a:sym typeface="Wingdings" panose="05000000000000000000" pitchFamily="2" charset="2"/>
              </a:rPr>
              <a:t> un “tratado del Ebro” </a:t>
            </a:r>
            <a:r>
              <a:rPr lang="es-ES" dirty="0" err="1">
                <a:sym typeface="Wingdings" panose="05000000000000000000" pitchFamily="2" charset="2"/>
              </a:rPr>
              <a:t>amb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els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Cartaginesos</a:t>
            </a:r>
            <a:r>
              <a:rPr lang="es-ES" dirty="0">
                <a:sym typeface="Wingdings" panose="05000000000000000000" pitchFamily="2" charset="2"/>
              </a:rPr>
              <a:t>.</a:t>
            </a:r>
          </a:p>
          <a:p>
            <a:r>
              <a:rPr lang="es-ES" dirty="0" err="1">
                <a:sym typeface="Wingdings" panose="05000000000000000000" pitchFamily="2" charset="2"/>
              </a:rPr>
              <a:t>Cartaginesos</a:t>
            </a:r>
            <a:r>
              <a:rPr lang="es-ES" dirty="0">
                <a:sym typeface="Wingdings" panose="05000000000000000000" pitchFamily="2" charset="2"/>
              </a:rPr>
              <a:t> (</a:t>
            </a:r>
            <a:r>
              <a:rPr lang="es-ES" dirty="0" err="1">
                <a:sym typeface="Wingdings" panose="05000000000000000000" pitchFamily="2" charset="2"/>
              </a:rPr>
              <a:t>liderats</a:t>
            </a:r>
            <a:r>
              <a:rPr lang="es-ES" dirty="0">
                <a:sym typeface="Wingdings" panose="05000000000000000000" pitchFamily="2" charset="2"/>
              </a:rPr>
              <a:t> per Aníbal  Barca) vs </a:t>
            </a:r>
            <a:r>
              <a:rPr lang="es-ES" dirty="0" err="1">
                <a:sym typeface="Wingdings" panose="05000000000000000000" pitchFamily="2" charset="2"/>
              </a:rPr>
              <a:t>Romans</a:t>
            </a:r>
            <a:r>
              <a:rPr lang="es-ES" dirty="0">
                <a:sym typeface="Wingdings" panose="05000000000000000000" pitchFamily="2" charset="2"/>
              </a:rPr>
              <a:t>, guerra en </a:t>
            </a:r>
            <a:r>
              <a:rPr lang="es-ES" dirty="0" err="1">
                <a:sym typeface="Wingdings" panose="05000000000000000000" pitchFamily="2" charset="2"/>
              </a:rPr>
              <a:t>Cannas</a:t>
            </a:r>
            <a:r>
              <a:rPr lang="es-ES" dirty="0">
                <a:sym typeface="Wingdings" panose="05000000000000000000" pitchFamily="2" charset="2"/>
              </a:rPr>
              <a:t>.</a:t>
            </a:r>
          </a:p>
          <a:p>
            <a:r>
              <a:rPr lang="es-ES" dirty="0" err="1">
                <a:sym typeface="Wingdings" panose="05000000000000000000" pitchFamily="2" charset="2"/>
              </a:rPr>
              <a:t>Quan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els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Romans</a:t>
            </a:r>
            <a:r>
              <a:rPr lang="es-ES" dirty="0">
                <a:sym typeface="Wingdings" panose="05000000000000000000" pitchFamily="2" charset="2"/>
              </a:rPr>
              <a:t> van </a:t>
            </a:r>
            <a:r>
              <a:rPr lang="es-ES" dirty="0" err="1">
                <a:sym typeface="Wingdings" panose="05000000000000000000" pitchFamily="2" charset="2"/>
              </a:rPr>
              <a:t>vore</a:t>
            </a:r>
            <a:r>
              <a:rPr lang="es-ES" dirty="0">
                <a:sym typeface="Wingdings" panose="05000000000000000000" pitchFamily="2" charset="2"/>
              </a:rPr>
              <a:t> que el </a:t>
            </a:r>
            <a:r>
              <a:rPr lang="es-ES" dirty="0" err="1">
                <a:sym typeface="Wingdings" panose="05000000000000000000" pitchFamily="2" charset="2"/>
              </a:rPr>
              <a:t>seu</a:t>
            </a:r>
            <a:r>
              <a:rPr lang="es-ES" dirty="0">
                <a:sym typeface="Wingdings" panose="05000000000000000000" pitchFamily="2" charset="2"/>
              </a:rPr>
              <a:t> rival </a:t>
            </a:r>
            <a:r>
              <a:rPr lang="es-ES" dirty="0" err="1">
                <a:sym typeface="Wingdings" panose="05000000000000000000" pitchFamily="2" charset="2"/>
              </a:rPr>
              <a:t>s’estava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recuperant</a:t>
            </a:r>
            <a:r>
              <a:rPr lang="es-ES" dirty="0">
                <a:sym typeface="Wingdings" panose="05000000000000000000" pitchFamily="2" charset="2"/>
              </a:rPr>
              <a:t>, van incendiar la </a:t>
            </a:r>
            <a:r>
              <a:rPr lang="es-ES" dirty="0" err="1">
                <a:sym typeface="Wingdings" panose="05000000000000000000" pitchFamily="2" charset="2"/>
              </a:rPr>
              <a:t>seua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ciutat</a:t>
            </a:r>
            <a:r>
              <a:rPr lang="es-ES" dirty="0">
                <a:sym typeface="Wingdings" panose="05000000000000000000" pitchFamily="2" charset="2"/>
              </a:rPr>
              <a:t> (Cartago) </a:t>
            </a:r>
            <a:r>
              <a:rPr lang="es-ES" dirty="0" err="1">
                <a:sym typeface="Wingdings" panose="05000000000000000000" pitchFamily="2" charset="2"/>
              </a:rPr>
              <a:t>durant</a:t>
            </a:r>
            <a:r>
              <a:rPr lang="es-ES" dirty="0">
                <a:sym typeface="Wingdings" panose="05000000000000000000" pitchFamily="2" charset="2"/>
              </a:rPr>
              <a:t> 17 </a:t>
            </a:r>
            <a:r>
              <a:rPr lang="es-ES" dirty="0" err="1">
                <a:sym typeface="Wingdings" panose="05000000000000000000" pitchFamily="2" charset="2"/>
              </a:rPr>
              <a:t>dies</a:t>
            </a:r>
            <a:r>
              <a:rPr lang="es-ES" dirty="0">
                <a:sym typeface="Wingdings" panose="05000000000000000000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4055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EBEE3-4C2F-4284-90EB-E85B37BEB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es-ES" dirty="0" err="1"/>
              <a:t>Resum</a:t>
            </a:r>
            <a:r>
              <a:rPr lang="es-ES" dirty="0"/>
              <a:t> </a:t>
            </a:r>
            <a:r>
              <a:rPr lang="es-ES" dirty="0" err="1"/>
              <a:t>guerres</a:t>
            </a:r>
            <a:r>
              <a:rPr lang="es-ES" dirty="0"/>
              <a:t> </a:t>
            </a:r>
            <a:r>
              <a:rPr lang="es-ES" dirty="0" err="1"/>
              <a:t>púniques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3EA62C-3217-4773-B862-140994863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1" y="1038225"/>
            <a:ext cx="11763374" cy="5734050"/>
          </a:xfrm>
        </p:spPr>
        <p:txBody>
          <a:bodyPr/>
          <a:lstStyle/>
          <a:p>
            <a:r>
              <a:rPr lang="es-ES" dirty="0"/>
              <a:t>*PRIMERA GUERRA PÚNICA: 264 </a:t>
            </a:r>
            <a:r>
              <a:rPr lang="es-ES" dirty="0">
                <a:sym typeface="Wingdings" panose="05000000000000000000" pitchFamily="2" charset="2"/>
              </a:rPr>
              <a:t> 241 </a:t>
            </a:r>
            <a:r>
              <a:rPr lang="es-ES" dirty="0" err="1">
                <a:sym typeface="Wingdings" panose="05000000000000000000" pitchFamily="2" charset="2"/>
              </a:rPr>
              <a:t>a.C</a:t>
            </a:r>
            <a:endParaRPr lang="es-E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s-ES" dirty="0"/>
              <a:t>	-Roma conquista les </a:t>
            </a:r>
            <a:r>
              <a:rPr lang="es-ES" dirty="0" err="1"/>
              <a:t>illes</a:t>
            </a:r>
            <a:r>
              <a:rPr lang="es-ES" dirty="0"/>
              <a:t> de Sicilia i </a:t>
            </a:r>
            <a:r>
              <a:rPr lang="es-ES" dirty="0" err="1"/>
              <a:t>Cerdenya</a:t>
            </a:r>
            <a:r>
              <a:rPr lang="es-ES" dirty="0"/>
              <a:t>.</a:t>
            </a:r>
          </a:p>
          <a:p>
            <a:r>
              <a:rPr lang="es-ES" dirty="0"/>
              <a:t>*SEGONA GUERRA PÚNICA:</a:t>
            </a:r>
          </a:p>
          <a:p>
            <a:pPr marL="0" indent="0">
              <a:buNone/>
            </a:pPr>
            <a:r>
              <a:rPr lang="es-ES" dirty="0"/>
              <a:t>	-Cartago va a Roma </a:t>
            </a:r>
            <a:r>
              <a:rPr lang="es-ES" dirty="0" err="1"/>
              <a:t>pel</a:t>
            </a:r>
            <a:r>
              <a:rPr lang="es-ES" dirty="0"/>
              <a:t> </a:t>
            </a:r>
            <a:r>
              <a:rPr lang="es-ES" dirty="0" err="1"/>
              <a:t>nord</a:t>
            </a:r>
            <a:r>
              <a:rPr lang="es-ES" dirty="0"/>
              <a:t> de </a:t>
            </a:r>
            <a:r>
              <a:rPr lang="es-ES" dirty="0" err="1"/>
              <a:t>Itàlia</a:t>
            </a:r>
            <a:r>
              <a:rPr lang="es-ES" dirty="0"/>
              <a:t> </a:t>
            </a:r>
            <a:r>
              <a:rPr lang="es-ES" dirty="0" err="1"/>
              <a:t>amb</a:t>
            </a:r>
            <a:r>
              <a:rPr lang="es-ES" dirty="0"/>
              <a:t> </a:t>
            </a:r>
            <a:r>
              <a:rPr lang="es-ES" dirty="0" err="1"/>
              <a:t>elefants</a:t>
            </a:r>
            <a:r>
              <a:rPr lang="es-ES" dirty="0"/>
              <a:t>, </a:t>
            </a:r>
            <a:r>
              <a:rPr lang="es-ES" dirty="0" err="1"/>
              <a:t>passant</a:t>
            </a:r>
            <a:r>
              <a:rPr lang="es-ES" dirty="0"/>
              <a:t> per Sagunt.</a:t>
            </a:r>
          </a:p>
          <a:p>
            <a:pPr marL="0" indent="0">
              <a:buNone/>
            </a:pPr>
            <a:r>
              <a:rPr lang="es-ES" dirty="0"/>
              <a:t>	-Roma conquista </a:t>
            </a:r>
            <a:r>
              <a:rPr lang="es-ES" dirty="0" err="1"/>
              <a:t>fins</a:t>
            </a:r>
            <a:r>
              <a:rPr lang="es-ES" dirty="0"/>
              <a:t> al </a:t>
            </a:r>
            <a:r>
              <a:rPr lang="es-ES" dirty="0" err="1"/>
              <a:t>riu</a:t>
            </a:r>
            <a:r>
              <a:rPr lang="es-ES" dirty="0"/>
              <a:t> Ebro, i la resta </a:t>
            </a:r>
            <a:r>
              <a:rPr lang="es-ES" dirty="0" err="1"/>
              <a:t>d’Hispània</a:t>
            </a:r>
            <a:r>
              <a:rPr lang="es-ES" dirty="0"/>
              <a:t> </a:t>
            </a:r>
            <a:r>
              <a:rPr lang="es-ES" dirty="0" err="1"/>
              <a:t>és</a:t>
            </a:r>
            <a:r>
              <a:rPr lang="es-ES" dirty="0"/>
              <a:t> </a:t>
            </a:r>
            <a:r>
              <a:rPr lang="es-ES" dirty="0" err="1"/>
              <a:t>dels</a:t>
            </a:r>
            <a:r>
              <a:rPr lang="es-ES" dirty="0"/>
              <a:t> </a:t>
            </a:r>
            <a:r>
              <a:rPr lang="es-ES" dirty="0" err="1"/>
              <a:t>Cartaginesos</a:t>
            </a:r>
            <a:r>
              <a:rPr lang="es-ES" dirty="0"/>
              <a:t>, </a:t>
            </a:r>
            <a:r>
              <a:rPr lang="es-ES" dirty="0" err="1"/>
              <a:t>junt</a:t>
            </a:r>
            <a:r>
              <a:rPr lang="es-ES" dirty="0"/>
              <a:t> Cartago, </a:t>
            </a:r>
            <a:r>
              <a:rPr lang="es-ES" dirty="0" err="1"/>
              <a:t>respetant</a:t>
            </a:r>
            <a:r>
              <a:rPr lang="es-ES" dirty="0"/>
              <a:t> </a:t>
            </a:r>
            <a:r>
              <a:rPr lang="es-ES" dirty="0" err="1"/>
              <a:t>així</a:t>
            </a:r>
            <a:r>
              <a:rPr lang="es-ES" dirty="0"/>
              <a:t> el que </a:t>
            </a:r>
            <a:r>
              <a:rPr lang="es-ES" dirty="0" err="1"/>
              <a:t>anomenem</a:t>
            </a:r>
            <a:r>
              <a:rPr lang="es-ES" dirty="0"/>
              <a:t> tratado del Ebro.</a:t>
            </a:r>
          </a:p>
          <a:p>
            <a:r>
              <a:rPr lang="es-ES" dirty="0"/>
              <a:t>*TERCERA GUERRA PÚNICA:</a:t>
            </a:r>
          </a:p>
          <a:p>
            <a:pPr marL="0" indent="0">
              <a:buNone/>
            </a:pPr>
            <a:r>
              <a:rPr lang="es-ES" dirty="0"/>
              <a:t>	-Roma </a:t>
            </a:r>
            <a:r>
              <a:rPr lang="es-ES" dirty="0" err="1"/>
              <a:t>finalitza</a:t>
            </a:r>
            <a:r>
              <a:rPr lang="es-ES" dirty="0"/>
              <a:t> </a:t>
            </a:r>
            <a:r>
              <a:rPr lang="es-ES" dirty="0" err="1"/>
              <a:t>amb</a:t>
            </a:r>
            <a:r>
              <a:rPr lang="es-ES" dirty="0"/>
              <a:t>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Cartaginesos</a:t>
            </a:r>
            <a:r>
              <a:rPr lang="es-ES" dirty="0"/>
              <a:t>, </a:t>
            </a:r>
            <a:r>
              <a:rPr lang="es-ES" dirty="0" err="1"/>
              <a:t>quins</a:t>
            </a:r>
            <a:r>
              <a:rPr lang="es-ES" dirty="0"/>
              <a:t> </a:t>
            </a:r>
            <a:r>
              <a:rPr lang="es-ES" dirty="0" err="1"/>
              <a:t>tenien</a:t>
            </a:r>
            <a:r>
              <a:rPr lang="es-ES" dirty="0"/>
              <a:t> </a:t>
            </a:r>
            <a:r>
              <a:rPr lang="es-ES" dirty="0" err="1"/>
              <a:t>únicament</a:t>
            </a:r>
            <a:r>
              <a:rPr lang="es-ES" dirty="0"/>
              <a:t> la </a:t>
            </a:r>
            <a:r>
              <a:rPr lang="es-ES" dirty="0" err="1"/>
              <a:t>ciutat</a:t>
            </a:r>
            <a:r>
              <a:rPr lang="es-ES" dirty="0"/>
              <a:t> de Cartago original, </a:t>
            </a:r>
            <a:r>
              <a:rPr lang="es-ES" dirty="0" err="1"/>
              <a:t>però</a:t>
            </a:r>
            <a:r>
              <a:rPr lang="es-ES" dirty="0"/>
              <a:t> 50 </a:t>
            </a:r>
            <a:r>
              <a:rPr lang="es-ES" dirty="0" err="1"/>
              <a:t>anys</a:t>
            </a:r>
            <a:r>
              <a:rPr lang="es-ES" dirty="0"/>
              <a:t> </a:t>
            </a:r>
            <a:r>
              <a:rPr lang="es-ES" dirty="0" err="1"/>
              <a:t>després</a:t>
            </a:r>
            <a:r>
              <a:rPr lang="es-ES" dirty="0"/>
              <a:t>, </a:t>
            </a:r>
            <a:r>
              <a:rPr lang="es-ES" dirty="0" err="1"/>
              <a:t>quan</a:t>
            </a:r>
            <a:r>
              <a:rPr lang="es-ES" dirty="0"/>
              <a:t>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Romans</a:t>
            </a:r>
            <a:r>
              <a:rPr lang="es-ES" dirty="0"/>
              <a:t> van </a:t>
            </a:r>
            <a:r>
              <a:rPr lang="es-ES" dirty="0" err="1"/>
              <a:t>vore</a:t>
            </a:r>
            <a:r>
              <a:rPr lang="es-ES" dirty="0"/>
              <a:t> que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Cartaginesos</a:t>
            </a:r>
            <a:r>
              <a:rPr lang="es-ES" dirty="0"/>
              <a:t> </a:t>
            </a:r>
            <a:r>
              <a:rPr lang="es-ES" dirty="0" err="1"/>
              <a:t>s’estaven</a:t>
            </a:r>
            <a:r>
              <a:rPr lang="es-ES" dirty="0"/>
              <a:t> </a:t>
            </a:r>
            <a:r>
              <a:rPr lang="es-ES" dirty="0" err="1"/>
              <a:t>recuperant</a:t>
            </a:r>
            <a:r>
              <a:rPr lang="es-ES" dirty="0"/>
              <a:t> </a:t>
            </a:r>
            <a:r>
              <a:rPr lang="es-ES" dirty="0" err="1"/>
              <a:t>poc</a:t>
            </a:r>
            <a:r>
              <a:rPr lang="es-ES" dirty="0"/>
              <a:t> a </a:t>
            </a:r>
            <a:r>
              <a:rPr lang="es-ES" dirty="0" err="1"/>
              <a:t>poc</a:t>
            </a:r>
            <a:r>
              <a:rPr lang="es-ES" dirty="0"/>
              <a:t>, van cremar la </a:t>
            </a:r>
            <a:r>
              <a:rPr lang="es-ES" dirty="0" err="1"/>
              <a:t>seua</a:t>
            </a:r>
            <a:r>
              <a:rPr lang="es-ES" dirty="0"/>
              <a:t> </a:t>
            </a:r>
            <a:r>
              <a:rPr lang="es-ES" dirty="0" err="1"/>
              <a:t>ciutat</a:t>
            </a:r>
            <a:r>
              <a:rPr lang="es-ES" dirty="0"/>
              <a:t> </a:t>
            </a:r>
            <a:r>
              <a:rPr lang="es-ES" dirty="0" err="1"/>
              <a:t>durant</a:t>
            </a:r>
            <a:r>
              <a:rPr lang="es-ES" dirty="0"/>
              <a:t> 17 </a:t>
            </a:r>
            <a:r>
              <a:rPr lang="es-ES" dirty="0" err="1"/>
              <a:t>dies</a:t>
            </a:r>
            <a:r>
              <a:rPr lang="es-ES" dirty="0"/>
              <a:t>, i van posar sal </a:t>
            </a:r>
            <a:r>
              <a:rPr lang="es-ES" dirty="0" err="1"/>
              <a:t>als</a:t>
            </a:r>
            <a:r>
              <a:rPr lang="es-ES" dirty="0"/>
              <a:t> </a:t>
            </a:r>
            <a:r>
              <a:rPr lang="es-ES" dirty="0" err="1"/>
              <a:t>seus</a:t>
            </a:r>
            <a:r>
              <a:rPr lang="es-ES" dirty="0"/>
              <a:t> </a:t>
            </a:r>
            <a:r>
              <a:rPr lang="es-ES" dirty="0" err="1"/>
              <a:t>camps</a:t>
            </a:r>
            <a:r>
              <a:rPr lang="es-ES" dirty="0"/>
              <a:t> de </a:t>
            </a:r>
            <a:r>
              <a:rPr lang="es-ES" dirty="0" err="1"/>
              <a:t>conreu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2404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93984-045E-4E88-AF33-67F9A8F23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83435"/>
            <a:ext cx="10515600" cy="1063625"/>
          </a:xfrm>
        </p:spPr>
        <p:txBody>
          <a:bodyPr>
            <a:normAutofit fontScale="90000"/>
          </a:bodyPr>
          <a:lstStyle/>
          <a:p>
            <a:r>
              <a:rPr lang="es-ES" dirty="0" err="1"/>
              <a:t>Aleshores</a:t>
            </a:r>
            <a:r>
              <a:rPr lang="es-ES" dirty="0"/>
              <a:t>, la línea del </a:t>
            </a:r>
            <a:r>
              <a:rPr lang="es-ES" dirty="0" err="1"/>
              <a:t>temps</a:t>
            </a:r>
            <a:r>
              <a:rPr lang="es-ES" dirty="0"/>
              <a:t> </a:t>
            </a:r>
            <a:r>
              <a:rPr lang="es-ES" dirty="0" err="1"/>
              <a:t>fins</a:t>
            </a:r>
            <a:r>
              <a:rPr lang="es-ES" dirty="0"/>
              <a:t> ara, si </a:t>
            </a:r>
            <a:r>
              <a:rPr lang="es-ES" dirty="0" err="1"/>
              <a:t>sumem</a:t>
            </a:r>
            <a:r>
              <a:rPr lang="es-ES" dirty="0"/>
              <a:t> les </a:t>
            </a:r>
            <a:r>
              <a:rPr lang="es-ES" dirty="0" err="1"/>
              <a:t>guerres</a:t>
            </a:r>
            <a:r>
              <a:rPr lang="es-ES" dirty="0"/>
              <a:t> </a:t>
            </a:r>
            <a:r>
              <a:rPr lang="es-ES" dirty="0" err="1"/>
              <a:t>púniques</a:t>
            </a:r>
            <a:r>
              <a:rPr lang="es-ES" dirty="0"/>
              <a:t>, es </a:t>
            </a:r>
            <a:r>
              <a:rPr lang="es-ES" dirty="0" err="1"/>
              <a:t>així</a:t>
            </a:r>
            <a:r>
              <a:rPr lang="es-ES" dirty="0"/>
              <a:t>: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0691EA2B-24F5-410D-9DFB-0D8B8511D3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62949"/>
              </p:ext>
            </p:extLst>
          </p:nvPr>
        </p:nvGraphicFramePr>
        <p:xfrm>
          <a:off x="-146050" y="6149975"/>
          <a:ext cx="25527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Objeto empaquetador del shell" showAsIcon="1" r:id="rId3" imgW="2552040" imgH="707400" progId="Package">
                  <p:embed/>
                </p:oleObj>
              </mc:Choice>
              <mc:Fallback>
                <p:oleObj name="Objeto empaquetador del shell" showAsIcon="1" r:id="rId3" imgW="2552040" imgH="7074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46050" y="6149975"/>
                        <a:ext cx="2552700" cy="708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BD45EB38-5C61-4822-9A20-77DE1AD672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50" y="1147060"/>
            <a:ext cx="10877550" cy="500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01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98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CD0C6-44AD-41F9-83D1-523A03535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0898"/>
            <a:ext cx="10515600" cy="700277"/>
          </a:xfrm>
        </p:spPr>
        <p:txBody>
          <a:bodyPr/>
          <a:lstStyle/>
          <a:p>
            <a:r>
              <a:rPr lang="es-ES" dirty="0"/>
              <a:t>1.-Roma </a:t>
            </a:r>
            <a:r>
              <a:rPr lang="es-ES" dirty="0" err="1"/>
              <a:t>orígens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94767B-192C-4FE4-A5E2-896BF846E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09" y="1031174"/>
            <a:ext cx="11358694" cy="5495927"/>
          </a:xfrm>
        </p:spPr>
        <p:txBody>
          <a:bodyPr/>
          <a:lstStyle/>
          <a:p>
            <a:r>
              <a:rPr lang="es-ES" sz="2400" dirty="0" err="1"/>
              <a:t>Els</a:t>
            </a:r>
            <a:r>
              <a:rPr lang="es-ES" sz="2400" dirty="0"/>
              <a:t> </a:t>
            </a:r>
            <a:r>
              <a:rPr lang="es-ES" sz="2400" dirty="0" err="1"/>
              <a:t>romans</a:t>
            </a:r>
            <a:r>
              <a:rPr lang="es-ES" sz="2400" dirty="0"/>
              <a:t> eren un </a:t>
            </a:r>
            <a:r>
              <a:rPr lang="es-ES" sz="2400" dirty="0" err="1"/>
              <a:t>poblat</a:t>
            </a:r>
            <a:r>
              <a:rPr lang="es-ES" sz="2400" dirty="0"/>
              <a:t> </a:t>
            </a:r>
            <a:r>
              <a:rPr lang="es-ES" sz="2400" dirty="0" err="1"/>
              <a:t>d’agricultors</a:t>
            </a:r>
            <a:r>
              <a:rPr lang="es-ES" sz="2400" dirty="0"/>
              <a:t> i </a:t>
            </a:r>
            <a:r>
              <a:rPr lang="es-ES" sz="2400" dirty="0" err="1"/>
              <a:t>comerciants</a:t>
            </a:r>
            <a:r>
              <a:rPr lang="es-ES" sz="2400" dirty="0"/>
              <a:t> que habiten en </a:t>
            </a:r>
            <a:r>
              <a:rPr lang="es-ES" sz="2400" dirty="0" err="1"/>
              <a:t>uns</a:t>
            </a:r>
            <a:r>
              <a:rPr lang="es-ES" sz="2400" dirty="0"/>
              <a:t> </a:t>
            </a:r>
            <a:r>
              <a:rPr lang="es-ES" sz="2400" dirty="0" err="1"/>
              <a:t>turons</a:t>
            </a:r>
            <a:r>
              <a:rPr lang="es-ES" sz="2400" dirty="0"/>
              <a:t> (colinas), </a:t>
            </a:r>
            <a:r>
              <a:rPr lang="es-ES" sz="2400" dirty="0" err="1"/>
              <a:t>prop</a:t>
            </a:r>
            <a:r>
              <a:rPr lang="es-ES" sz="2400" dirty="0"/>
              <a:t> del </a:t>
            </a:r>
            <a:r>
              <a:rPr lang="es-ES" sz="2400" dirty="0" err="1"/>
              <a:t>riu</a:t>
            </a:r>
            <a:r>
              <a:rPr lang="es-ES" sz="2400" dirty="0"/>
              <a:t> Tíber. </a:t>
            </a:r>
          </a:p>
          <a:p>
            <a:endParaRPr lang="es-ES" sz="2400" dirty="0"/>
          </a:p>
          <a:p>
            <a:r>
              <a:rPr lang="es-ES" sz="2400" dirty="0"/>
              <a:t>El </a:t>
            </a:r>
            <a:r>
              <a:rPr lang="es-ES" sz="2400" dirty="0" err="1"/>
              <a:t>riu</a:t>
            </a:r>
            <a:r>
              <a:rPr lang="es-ES" sz="2400" dirty="0"/>
              <a:t> Tíber </a:t>
            </a:r>
            <a:r>
              <a:rPr lang="es-ES" sz="2400" dirty="0" err="1"/>
              <a:t>facilitava</a:t>
            </a:r>
            <a:r>
              <a:rPr lang="es-ES" sz="2400" dirty="0"/>
              <a:t> el </a:t>
            </a:r>
            <a:r>
              <a:rPr lang="es-ES" sz="2400" dirty="0" err="1"/>
              <a:t>comerç</a:t>
            </a:r>
            <a:r>
              <a:rPr lang="es-ES" sz="2400" dirty="0"/>
              <a:t>, i les </a:t>
            </a:r>
            <a:r>
              <a:rPr lang="es-ES" dirty="0"/>
              <a:t>colines </a:t>
            </a:r>
            <a:r>
              <a:rPr lang="es-ES" dirty="0" err="1"/>
              <a:t>facilitaven</a:t>
            </a:r>
            <a:r>
              <a:rPr lang="es-ES" dirty="0"/>
              <a:t> la defensa.</a:t>
            </a:r>
          </a:p>
          <a:p>
            <a:r>
              <a:rPr lang="es-ES" sz="2400" dirty="0"/>
              <a:t>El </a:t>
            </a:r>
            <a:r>
              <a:rPr lang="es-ES" sz="2400" dirty="0" err="1"/>
              <a:t>riu</a:t>
            </a:r>
            <a:r>
              <a:rPr lang="es-ES" sz="2400" dirty="0"/>
              <a:t> </a:t>
            </a:r>
            <a:r>
              <a:rPr lang="es-ES" sz="2400" dirty="0" err="1"/>
              <a:t>sofria</a:t>
            </a:r>
            <a:r>
              <a:rPr lang="es-ES" sz="2400" dirty="0"/>
              <a:t> </a:t>
            </a:r>
            <a:r>
              <a:rPr lang="es-ES" sz="2400" dirty="0" err="1"/>
              <a:t>inundacions</a:t>
            </a:r>
            <a:r>
              <a:rPr lang="es-ES" sz="2400" dirty="0"/>
              <a:t> y va </a:t>
            </a:r>
            <a:r>
              <a:rPr lang="es-ES" sz="2400" dirty="0" err="1"/>
              <a:t>afavorir</a:t>
            </a:r>
            <a:r>
              <a:rPr lang="es-ES" sz="2400" dirty="0"/>
              <a:t> plagues </a:t>
            </a:r>
            <a:r>
              <a:rPr lang="es-ES" sz="2400" dirty="0" err="1"/>
              <a:t>com</a:t>
            </a:r>
            <a:r>
              <a:rPr lang="es-ES" sz="2400" dirty="0"/>
              <a:t> la peste.</a:t>
            </a:r>
          </a:p>
          <a:p>
            <a:endParaRPr lang="es-ES" sz="2400" dirty="0"/>
          </a:p>
          <a:p>
            <a:r>
              <a:rPr lang="es-ES" sz="2400" dirty="0" err="1"/>
              <a:t>Els</a:t>
            </a:r>
            <a:r>
              <a:rPr lang="es-ES" sz="2400" dirty="0"/>
              <a:t> </a:t>
            </a:r>
            <a:r>
              <a:rPr lang="es-ES" sz="2400" dirty="0" err="1"/>
              <a:t>turons</a:t>
            </a:r>
            <a:r>
              <a:rPr lang="es-ES" sz="2400" dirty="0"/>
              <a:t>, </a:t>
            </a:r>
            <a:r>
              <a:rPr lang="es-ES" sz="2400" dirty="0" err="1"/>
              <a:t>temps</a:t>
            </a:r>
            <a:r>
              <a:rPr lang="es-ES" sz="2400" dirty="0"/>
              <a:t> </a:t>
            </a:r>
            <a:r>
              <a:rPr lang="es-ES" sz="2400" dirty="0" err="1"/>
              <a:t>més</a:t>
            </a:r>
            <a:r>
              <a:rPr lang="es-ES" sz="2400" dirty="0"/>
              <a:t> </a:t>
            </a:r>
            <a:r>
              <a:rPr lang="es-ES" sz="2400" dirty="0" err="1"/>
              <a:t>tard</a:t>
            </a:r>
            <a:r>
              <a:rPr lang="es-ES" sz="2400" dirty="0"/>
              <a:t>, es </a:t>
            </a:r>
            <a:r>
              <a:rPr lang="es-ES" sz="2400" dirty="0" err="1"/>
              <a:t>converteixen</a:t>
            </a:r>
            <a:r>
              <a:rPr lang="es-ES" sz="2400" dirty="0"/>
              <a:t> en una </a:t>
            </a:r>
            <a:r>
              <a:rPr lang="es-ES" sz="2400" dirty="0" err="1"/>
              <a:t>meravellosa</a:t>
            </a:r>
            <a:r>
              <a:rPr lang="es-ES" sz="2400" dirty="0"/>
              <a:t> </a:t>
            </a:r>
            <a:r>
              <a:rPr lang="es-ES" sz="2400" dirty="0" err="1"/>
              <a:t>ciutat</a:t>
            </a:r>
            <a:r>
              <a:rPr lang="es-ES" sz="2400" dirty="0"/>
              <a:t>.</a:t>
            </a:r>
          </a:p>
          <a:p>
            <a:r>
              <a:rPr lang="es-ES" sz="2400" dirty="0"/>
              <a:t>A la península </a:t>
            </a:r>
            <a:r>
              <a:rPr lang="es-ES" sz="2400" dirty="0" err="1"/>
              <a:t>Itàlica</a:t>
            </a:r>
            <a:r>
              <a:rPr lang="es-ES" sz="2400" dirty="0"/>
              <a:t>, alrededor </a:t>
            </a:r>
            <a:r>
              <a:rPr lang="es-ES" sz="2400" dirty="0" err="1"/>
              <a:t>dels</a:t>
            </a:r>
            <a:r>
              <a:rPr lang="es-ES" sz="2400" dirty="0"/>
              <a:t> </a:t>
            </a:r>
            <a:r>
              <a:rPr lang="es-ES" sz="2400" dirty="0" err="1"/>
              <a:t>romans</a:t>
            </a:r>
            <a:r>
              <a:rPr lang="es-ES" sz="2400" dirty="0"/>
              <a:t>, hi </a:t>
            </a:r>
            <a:r>
              <a:rPr lang="es-ES" sz="2400" dirty="0" err="1"/>
              <a:t>havien</a:t>
            </a:r>
            <a:r>
              <a:rPr lang="es-ES" sz="2400" dirty="0"/>
              <a:t> </a:t>
            </a:r>
            <a:r>
              <a:rPr lang="es-ES" sz="2400" dirty="0" err="1"/>
              <a:t>altres</a:t>
            </a:r>
            <a:r>
              <a:rPr lang="es-ES" sz="2400" dirty="0"/>
              <a:t> </a:t>
            </a:r>
            <a:r>
              <a:rPr lang="es-ES" sz="2400" dirty="0" err="1"/>
              <a:t>pobles</a:t>
            </a:r>
            <a:r>
              <a:rPr lang="es-ES" sz="2400" dirty="0"/>
              <a:t> </a:t>
            </a:r>
            <a:r>
              <a:rPr lang="es-ES" sz="2400" dirty="0" err="1"/>
              <a:t>com</a:t>
            </a:r>
            <a:r>
              <a:rPr lang="es-ES" sz="2400" dirty="0"/>
              <a:t> </a:t>
            </a:r>
            <a:r>
              <a:rPr lang="es-ES" sz="2400" dirty="0" err="1"/>
              <a:t>els</a:t>
            </a:r>
            <a:r>
              <a:rPr lang="es-ES" sz="2400" dirty="0"/>
              <a:t> </a:t>
            </a:r>
            <a:r>
              <a:rPr lang="es-ES" sz="2400" dirty="0" err="1"/>
              <a:t>Etrusc</a:t>
            </a:r>
            <a:r>
              <a:rPr lang="es-ES" sz="2400" dirty="0"/>
              <a:t> o Samnites.</a:t>
            </a:r>
          </a:p>
          <a:p>
            <a:r>
              <a:rPr lang="es-ES" sz="2400" dirty="0" err="1"/>
              <a:t>Els</a:t>
            </a:r>
            <a:r>
              <a:rPr lang="es-ES" sz="2400" dirty="0"/>
              <a:t> </a:t>
            </a:r>
            <a:r>
              <a:rPr lang="es-ES" sz="2400" dirty="0" err="1"/>
              <a:t>orígens</a:t>
            </a:r>
            <a:r>
              <a:rPr lang="es-ES" sz="2400" dirty="0"/>
              <a:t> de Roma </a:t>
            </a:r>
            <a:r>
              <a:rPr lang="es-ES" sz="2400" dirty="0" err="1"/>
              <a:t>són</a:t>
            </a:r>
            <a:r>
              <a:rPr lang="es-ES" sz="2400" dirty="0"/>
              <a:t> </a:t>
            </a:r>
            <a:r>
              <a:rPr lang="es-ES" sz="2400" dirty="0" err="1"/>
              <a:t>explicats</a:t>
            </a:r>
            <a:r>
              <a:rPr lang="es-ES" sz="2400" dirty="0"/>
              <a:t> per dos </a:t>
            </a:r>
            <a:r>
              <a:rPr lang="es-ES" sz="2400" dirty="0" err="1"/>
              <a:t>llegendes</a:t>
            </a:r>
            <a:r>
              <a:rPr lang="es-ES" sz="2400" dirty="0"/>
              <a:t>:</a:t>
            </a:r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2E009E19-D5F6-4B71-B6DD-4A560ECD7F8E}"/>
              </a:ext>
            </a:extLst>
          </p:cNvPr>
          <p:cNvSpPr/>
          <p:nvPr/>
        </p:nvSpPr>
        <p:spPr>
          <a:xfrm>
            <a:off x="612396" y="2365695"/>
            <a:ext cx="142613" cy="880844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6614B68-997E-4AB9-9258-C9E1AD90D6E0}"/>
              </a:ext>
            </a:extLst>
          </p:cNvPr>
          <p:cNvSpPr txBox="1"/>
          <p:nvPr/>
        </p:nvSpPr>
        <p:spPr>
          <a:xfrm rot="16200000">
            <a:off x="-1466893" y="1579819"/>
            <a:ext cx="356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Posicionament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9269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AFEC1E-7925-4250-A541-CEE132706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937"/>
            <a:ext cx="10515600" cy="806450"/>
          </a:xfrm>
        </p:spPr>
        <p:txBody>
          <a:bodyPr/>
          <a:lstStyle/>
          <a:p>
            <a:r>
              <a:rPr lang="es-ES" dirty="0"/>
              <a:t>Emperador e </a:t>
            </a:r>
            <a:r>
              <a:rPr lang="es-ES" dirty="0" err="1"/>
              <a:t>Imperi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7737B4-A1C6-4814-BABD-21AD8FCD0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49" y="866775"/>
            <a:ext cx="11963401" cy="5713413"/>
          </a:xfrm>
        </p:spPr>
        <p:txBody>
          <a:bodyPr>
            <a:normAutofit lnSpcReduction="10000"/>
          </a:bodyPr>
          <a:lstStyle/>
          <a:p>
            <a:r>
              <a:rPr lang="es-ES" dirty="0"/>
              <a:t>Nova forma de </a:t>
            </a:r>
            <a:r>
              <a:rPr lang="es-ES" dirty="0" err="1"/>
              <a:t>govern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	-</a:t>
            </a:r>
            <a:r>
              <a:rPr lang="es-ES" dirty="0" err="1"/>
              <a:t>Concentració</a:t>
            </a:r>
            <a:r>
              <a:rPr lang="es-ES" dirty="0"/>
              <a:t> de </a:t>
            </a:r>
            <a:r>
              <a:rPr lang="es-ES" dirty="0" err="1"/>
              <a:t>tots</a:t>
            </a:r>
            <a:r>
              <a:rPr lang="es-ES" dirty="0"/>
              <a:t>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poders</a:t>
            </a:r>
            <a:r>
              <a:rPr lang="es-ES" dirty="0"/>
              <a:t> (convocar </a:t>
            </a:r>
            <a:r>
              <a:rPr lang="es-ES" dirty="0" err="1"/>
              <a:t>Senat</a:t>
            </a:r>
            <a:r>
              <a:rPr lang="es-ES" dirty="0"/>
              <a:t>, </a:t>
            </a:r>
            <a:r>
              <a:rPr lang="es-ES" dirty="0" err="1"/>
              <a:t>nomenar</a:t>
            </a:r>
            <a:r>
              <a:rPr lang="es-ES" dirty="0"/>
              <a:t> </a:t>
            </a:r>
            <a:r>
              <a:rPr lang="es-ES" dirty="0" err="1"/>
              <a:t>altres</a:t>
            </a:r>
            <a:r>
              <a:rPr lang="es-ES" dirty="0"/>
              <a:t> </a:t>
            </a:r>
            <a:r>
              <a:rPr lang="es-ES" dirty="0" err="1"/>
              <a:t>càrrecs</a:t>
            </a:r>
            <a:r>
              <a:rPr lang="es-ES" dirty="0"/>
              <a:t>, dictar </a:t>
            </a:r>
            <a:r>
              <a:rPr lang="es-ES" dirty="0" err="1"/>
              <a:t>lleis</a:t>
            </a:r>
            <a:r>
              <a:rPr lang="es-ES" dirty="0"/>
              <a:t>, mana el </a:t>
            </a:r>
            <a:r>
              <a:rPr lang="es-ES" dirty="0" err="1"/>
              <a:t>exèrcit</a:t>
            </a:r>
            <a:r>
              <a:rPr lang="es-ES" dirty="0"/>
              <a:t>, i dirigía la religió).</a:t>
            </a:r>
          </a:p>
          <a:p>
            <a:pPr marL="0" indent="0">
              <a:buNone/>
            </a:pPr>
            <a:r>
              <a:rPr lang="es-ES" dirty="0"/>
              <a:t>	-Qué </a:t>
            </a:r>
            <a:r>
              <a:rPr lang="es-ES" dirty="0" err="1"/>
              <a:t>feia</a:t>
            </a:r>
            <a:r>
              <a:rPr lang="es-ES" dirty="0"/>
              <a:t> la resta?</a:t>
            </a:r>
          </a:p>
          <a:p>
            <a:pPr marL="0" indent="0">
              <a:buNone/>
            </a:pPr>
            <a:r>
              <a:rPr lang="es-ES" dirty="0"/>
              <a:t>	*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magistrats</a:t>
            </a:r>
            <a:r>
              <a:rPr lang="es-ES" dirty="0"/>
              <a:t> </a:t>
            </a:r>
            <a:r>
              <a:rPr lang="es-ES" dirty="0" err="1"/>
              <a:t>feien</a:t>
            </a:r>
            <a:r>
              <a:rPr lang="es-ES" dirty="0"/>
              <a:t> el que </a:t>
            </a:r>
            <a:r>
              <a:rPr lang="es-ES" dirty="0" err="1"/>
              <a:t>li</a:t>
            </a:r>
            <a:r>
              <a:rPr lang="es-ES" dirty="0"/>
              <a:t> </a:t>
            </a:r>
            <a:r>
              <a:rPr lang="es-ES" dirty="0" err="1"/>
              <a:t>manava</a:t>
            </a:r>
            <a:r>
              <a:rPr lang="es-ES" dirty="0"/>
              <a:t> </a:t>
            </a:r>
            <a:r>
              <a:rPr lang="es-ES" dirty="0" err="1"/>
              <a:t>l’emperador</a:t>
            </a:r>
            <a:r>
              <a:rPr lang="es-ES" dirty="0"/>
              <a:t> i </a:t>
            </a:r>
            <a:r>
              <a:rPr lang="es-ES" dirty="0" err="1"/>
              <a:t>existien</a:t>
            </a:r>
            <a:r>
              <a:rPr lang="es-ES" dirty="0"/>
              <a:t> </a:t>
            </a:r>
            <a:r>
              <a:rPr lang="es-ES" dirty="0" err="1"/>
              <a:t>sols</a:t>
            </a:r>
            <a:r>
              <a:rPr lang="es-ES" dirty="0"/>
              <a:t> per a que no </a:t>
            </a:r>
            <a:r>
              <a:rPr lang="es-ES" dirty="0" err="1"/>
              <a:t>pareguera</a:t>
            </a:r>
            <a:r>
              <a:rPr lang="es-ES" dirty="0"/>
              <a:t> el que en </a:t>
            </a:r>
            <a:r>
              <a:rPr lang="es-ES" dirty="0" err="1"/>
              <a:t>realitat</a:t>
            </a:r>
            <a:r>
              <a:rPr lang="es-ES" dirty="0"/>
              <a:t> era, es a </a:t>
            </a:r>
            <a:r>
              <a:rPr lang="es-ES" dirty="0" err="1"/>
              <a:t>dir</a:t>
            </a:r>
            <a:r>
              <a:rPr lang="es-ES" dirty="0"/>
              <a:t>, una </a:t>
            </a:r>
            <a:r>
              <a:rPr lang="es-ES" dirty="0" err="1"/>
              <a:t>monarquia</a:t>
            </a:r>
            <a:r>
              <a:rPr lang="es-ES" dirty="0"/>
              <a:t> encubierta. </a:t>
            </a:r>
            <a:r>
              <a:rPr lang="es-ES" dirty="0" err="1"/>
              <a:t>Normalment</a:t>
            </a:r>
            <a:r>
              <a:rPr lang="es-ES" dirty="0"/>
              <a:t> </a:t>
            </a:r>
            <a:r>
              <a:rPr lang="es-ES" dirty="0" err="1"/>
              <a:t>com</a:t>
            </a:r>
            <a:r>
              <a:rPr lang="es-ES" dirty="0"/>
              <a:t> </a:t>
            </a:r>
            <a:r>
              <a:rPr lang="es-ES" dirty="0" err="1"/>
              <a:t>els</a:t>
            </a:r>
            <a:r>
              <a:rPr lang="es-ES" dirty="0"/>
              <a:t> reis, un </a:t>
            </a:r>
            <a:r>
              <a:rPr lang="es-ES" dirty="0" err="1"/>
              <a:t>empreador</a:t>
            </a:r>
            <a:r>
              <a:rPr lang="es-ES" dirty="0"/>
              <a:t> va ser </a:t>
            </a:r>
            <a:r>
              <a:rPr lang="es-ES" dirty="0" err="1"/>
              <a:t>succedït</a:t>
            </a:r>
            <a:r>
              <a:rPr lang="es-ES" dirty="0"/>
              <a:t> </a:t>
            </a:r>
            <a:r>
              <a:rPr lang="es-ES" dirty="0" err="1"/>
              <a:t>pel</a:t>
            </a:r>
            <a:r>
              <a:rPr lang="es-ES" dirty="0"/>
              <a:t> </a:t>
            </a:r>
            <a:r>
              <a:rPr lang="es-ES" dirty="0" err="1"/>
              <a:t>fill</a:t>
            </a:r>
            <a:r>
              <a:rPr lang="es-ES" dirty="0"/>
              <a:t> o aquel que </a:t>
            </a:r>
            <a:r>
              <a:rPr lang="es-ES" dirty="0" err="1"/>
              <a:t>escollita</a:t>
            </a:r>
            <a:r>
              <a:rPr lang="es-ES" dirty="0"/>
              <a:t> (que escoge) </a:t>
            </a:r>
            <a:r>
              <a:rPr lang="es-ES" dirty="0" err="1"/>
              <a:t>l’emperador</a:t>
            </a:r>
            <a:r>
              <a:rPr lang="es-ES" dirty="0"/>
              <a:t>.</a:t>
            </a:r>
          </a:p>
          <a:p>
            <a:r>
              <a:rPr lang="es-ES" dirty="0"/>
              <a:t>August va ser el primer emperador al </a:t>
            </a:r>
            <a:r>
              <a:rPr lang="es-ES" b="1" dirty="0"/>
              <a:t>SEGLE 1 </a:t>
            </a:r>
            <a:r>
              <a:rPr lang="es-ES" b="1" dirty="0" err="1"/>
              <a:t>d.C</a:t>
            </a:r>
            <a:r>
              <a:rPr lang="es-ES" dirty="0"/>
              <a:t>, i </a:t>
            </a:r>
            <a:r>
              <a:rPr lang="es-ES" dirty="0" err="1"/>
              <a:t>això</a:t>
            </a:r>
            <a:r>
              <a:rPr lang="es-ES" dirty="0"/>
              <a:t> significaba…: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Hi </a:t>
            </a:r>
            <a:r>
              <a:rPr lang="es-ES" dirty="0" err="1"/>
              <a:t>havia</a:t>
            </a:r>
            <a:r>
              <a:rPr lang="es-ES" dirty="0"/>
              <a:t> un </a:t>
            </a:r>
            <a:r>
              <a:rPr lang="es-ES" dirty="0" err="1"/>
              <a:t>culte</a:t>
            </a:r>
            <a:r>
              <a:rPr lang="es-ES" dirty="0"/>
              <a:t> i temples a </a:t>
            </a:r>
            <a:r>
              <a:rPr lang="es-ES" dirty="0" err="1"/>
              <a:t>l’emperador</a:t>
            </a:r>
            <a:r>
              <a:rPr lang="es-ES" dirty="0"/>
              <a:t>, de </a:t>
            </a:r>
            <a:r>
              <a:rPr lang="es-ES" dirty="0" err="1"/>
              <a:t>fet</a:t>
            </a:r>
            <a:r>
              <a:rPr lang="es-ES" dirty="0"/>
              <a:t> </a:t>
            </a:r>
            <a:r>
              <a:rPr lang="es-ES" dirty="0" err="1"/>
              <a:t>abans</a:t>
            </a:r>
            <a:r>
              <a:rPr lang="es-ES" dirty="0"/>
              <a:t> el propi Julio César es </a:t>
            </a:r>
            <a:r>
              <a:rPr lang="es-ES" dirty="0" err="1"/>
              <a:t>dedia</a:t>
            </a:r>
            <a:r>
              <a:rPr lang="es-ES" dirty="0"/>
              <a:t> que </a:t>
            </a:r>
            <a:r>
              <a:rPr lang="es-ES" dirty="0" err="1"/>
              <a:t>s’havia</a:t>
            </a:r>
            <a:r>
              <a:rPr lang="es-ES" dirty="0"/>
              <a:t> </a:t>
            </a:r>
            <a:r>
              <a:rPr lang="es-ES" dirty="0" err="1"/>
              <a:t>convertit</a:t>
            </a:r>
            <a:r>
              <a:rPr lang="es-ES" dirty="0"/>
              <a:t> en un </a:t>
            </a:r>
            <a:r>
              <a:rPr lang="es-ES" dirty="0" err="1"/>
              <a:t>Déu</a:t>
            </a:r>
            <a:r>
              <a:rPr lang="es-ES" dirty="0"/>
              <a:t>. </a:t>
            </a:r>
            <a:r>
              <a:rPr lang="es-ES" dirty="0" err="1"/>
              <a:t>D’aquesta</a:t>
            </a:r>
            <a:r>
              <a:rPr lang="es-ES" dirty="0"/>
              <a:t> manera es </a:t>
            </a:r>
            <a:r>
              <a:rPr lang="es-ES" dirty="0" err="1"/>
              <a:t>l’emperador</a:t>
            </a:r>
            <a:r>
              <a:rPr lang="es-ES" dirty="0"/>
              <a:t> i la resta, </a:t>
            </a:r>
            <a:r>
              <a:rPr lang="es-ES" dirty="0" err="1"/>
              <a:t>com</a:t>
            </a:r>
            <a:r>
              <a:rPr lang="es-ES" dirty="0"/>
              <a:t> a </a:t>
            </a:r>
            <a:r>
              <a:rPr lang="es-ES" dirty="0" err="1"/>
              <a:t>escollit</a:t>
            </a:r>
            <a:r>
              <a:rPr lang="es-ES" dirty="0"/>
              <a:t> (escogido).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 err="1"/>
              <a:t>Pax</a:t>
            </a:r>
            <a:r>
              <a:rPr lang="es-ES" dirty="0"/>
              <a:t> Augusta/</a:t>
            </a:r>
            <a:r>
              <a:rPr lang="es-ES" dirty="0" err="1"/>
              <a:t>Pax</a:t>
            </a:r>
            <a:r>
              <a:rPr lang="es-ES" dirty="0"/>
              <a:t> romana=</a:t>
            </a:r>
            <a:r>
              <a:rPr lang="es-ES" dirty="0" err="1"/>
              <a:t>prosperitat</a:t>
            </a:r>
            <a:r>
              <a:rPr lang="es-ES" dirty="0"/>
              <a:t> económica, reducción de </a:t>
            </a:r>
            <a:r>
              <a:rPr lang="es-ES" dirty="0" err="1"/>
              <a:t>violència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563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98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81AB3-9C42-4119-B9E3-1A4702F9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7389"/>
          </a:xfrm>
        </p:spPr>
        <p:txBody>
          <a:bodyPr/>
          <a:lstStyle/>
          <a:p>
            <a:r>
              <a:rPr lang="es-ES" dirty="0"/>
              <a:t>1.1-Ròmul i Rem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19B9FD-9A8D-4D31-AA84-EF3E206F7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39" y="1283516"/>
            <a:ext cx="11417416" cy="170296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dirty="0" err="1"/>
              <a:t>Ròmul</a:t>
            </a:r>
            <a:r>
              <a:rPr lang="es-ES" dirty="0"/>
              <a:t> i Rem (dos </a:t>
            </a:r>
            <a:r>
              <a:rPr lang="es-ES" dirty="0" err="1"/>
              <a:t>germans</a:t>
            </a:r>
            <a:r>
              <a:rPr lang="es-ES" dirty="0"/>
              <a:t>) van ser </a:t>
            </a:r>
            <a:r>
              <a:rPr lang="es-ES" dirty="0" err="1"/>
              <a:t>abandonats</a:t>
            </a:r>
            <a:r>
              <a:rPr lang="es-ES" dirty="0"/>
              <a:t> al </a:t>
            </a:r>
            <a:r>
              <a:rPr lang="es-ES" dirty="0" err="1"/>
              <a:t>riu</a:t>
            </a:r>
            <a:r>
              <a:rPr lang="es-ES" dirty="0"/>
              <a:t> Tíber, </a:t>
            </a:r>
            <a:r>
              <a:rPr lang="es-ES" dirty="0" err="1"/>
              <a:t>on</a:t>
            </a:r>
            <a:r>
              <a:rPr lang="es-ES" dirty="0"/>
              <a:t> van ser </a:t>
            </a:r>
            <a:r>
              <a:rPr lang="es-ES" dirty="0" err="1"/>
              <a:t>alletats</a:t>
            </a:r>
            <a:r>
              <a:rPr lang="es-ES" dirty="0"/>
              <a:t> (cuidados/adoptados) per una </a:t>
            </a:r>
            <a:r>
              <a:rPr lang="es-ES" dirty="0" err="1"/>
              <a:t>lloba</a:t>
            </a:r>
            <a:r>
              <a:rPr lang="es-ES" dirty="0"/>
              <a:t>. Al </a:t>
            </a:r>
            <a:r>
              <a:rPr lang="es-ES" dirty="0" err="1"/>
              <a:t>crèixer</a:t>
            </a:r>
            <a:r>
              <a:rPr lang="es-ES" dirty="0"/>
              <a:t>, </a:t>
            </a:r>
            <a:r>
              <a:rPr lang="es-ES" dirty="0" err="1"/>
              <a:t>Ròmul</a:t>
            </a:r>
            <a:r>
              <a:rPr lang="es-ES" dirty="0"/>
              <a:t> va </a:t>
            </a:r>
            <a:r>
              <a:rPr lang="es-ES" dirty="0" err="1"/>
              <a:t>assassinar</a:t>
            </a:r>
            <a:r>
              <a:rPr lang="es-ES" dirty="0"/>
              <a:t> el </a:t>
            </a:r>
            <a:r>
              <a:rPr lang="es-ES" dirty="0" err="1"/>
              <a:t>seu</a:t>
            </a:r>
            <a:r>
              <a:rPr lang="es-ES" dirty="0"/>
              <a:t> </a:t>
            </a:r>
            <a:r>
              <a:rPr lang="es-ES" dirty="0" err="1"/>
              <a:t>germà</a:t>
            </a:r>
            <a:r>
              <a:rPr lang="es-ES" dirty="0"/>
              <a:t> Rem i va fundar una de les colines: el </a:t>
            </a:r>
            <a:r>
              <a:rPr lang="es-ES" dirty="0" err="1"/>
              <a:t>Palatí</a:t>
            </a:r>
            <a:r>
              <a:rPr lang="es-ES" dirty="0"/>
              <a:t>, i va ser el primer </a:t>
            </a:r>
            <a:r>
              <a:rPr lang="es-ES" dirty="0" err="1"/>
              <a:t>rei</a:t>
            </a:r>
            <a:r>
              <a:rPr lang="es-E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C962AFE-1FF4-41BD-8E20-25603E9FFC7F}"/>
              </a:ext>
            </a:extLst>
          </p:cNvPr>
          <p:cNvSpPr txBox="1">
            <a:spLocks/>
          </p:cNvSpPr>
          <p:nvPr/>
        </p:nvSpPr>
        <p:spPr>
          <a:xfrm>
            <a:off x="838200" y="2986481"/>
            <a:ext cx="10515600" cy="767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1.2-Enees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298C18CC-F7C2-45DE-9D44-D0ADBCAF7B85}"/>
              </a:ext>
            </a:extLst>
          </p:cNvPr>
          <p:cNvSpPr txBox="1">
            <a:spLocks/>
          </p:cNvSpPr>
          <p:nvPr/>
        </p:nvSpPr>
        <p:spPr>
          <a:xfrm>
            <a:off x="427839" y="3871520"/>
            <a:ext cx="11417416" cy="170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ES" dirty="0" err="1"/>
              <a:t>Enees</a:t>
            </a:r>
            <a:r>
              <a:rPr lang="es-ES" dirty="0"/>
              <a:t> va ser un </a:t>
            </a:r>
            <a:r>
              <a:rPr lang="es-ES" dirty="0" err="1"/>
              <a:t>guerrer</a:t>
            </a:r>
            <a:r>
              <a:rPr lang="es-ES" dirty="0"/>
              <a:t> </a:t>
            </a:r>
            <a:r>
              <a:rPr lang="es-ES" dirty="0" err="1"/>
              <a:t>grec</a:t>
            </a:r>
            <a:r>
              <a:rPr lang="es-ES" dirty="0"/>
              <a:t> que va </a:t>
            </a:r>
            <a:r>
              <a:rPr lang="es-ES" dirty="0" err="1"/>
              <a:t>lluitar</a:t>
            </a:r>
            <a:r>
              <a:rPr lang="es-ES" dirty="0"/>
              <a:t> a la famosa guerra de </a:t>
            </a:r>
            <a:r>
              <a:rPr lang="es-ES" dirty="0" err="1"/>
              <a:t>Troia</a:t>
            </a:r>
            <a:r>
              <a:rPr lang="es-ES" dirty="0"/>
              <a:t>, </a:t>
            </a:r>
            <a:r>
              <a:rPr lang="es-ES" dirty="0" err="1"/>
              <a:t>però</a:t>
            </a:r>
            <a:r>
              <a:rPr lang="es-ES" dirty="0"/>
              <a:t> que </a:t>
            </a:r>
            <a:r>
              <a:rPr lang="es-ES" dirty="0" err="1"/>
              <a:t>després</a:t>
            </a:r>
            <a:r>
              <a:rPr lang="es-ES" dirty="0"/>
              <a:t> es va establir </a:t>
            </a:r>
            <a:r>
              <a:rPr lang="es-ES" dirty="0" err="1"/>
              <a:t>prop</a:t>
            </a:r>
            <a:r>
              <a:rPr lang="es-ES" dirty="0"/>
              <a:t> del </a:t>
            </a:r>
            <a:r>
              <a:rPr lang="es-ES" dirty="0" err="1"/>
              <a:t>riu</a:t>
            </a:r>
            <a:r>
              <a:rPr lang="es-ES" dirty="0"/>
              <a:t> Tíber.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dirty="0"/>
          </a:p>
        </p:txBody>
      </p:sp>
      <p:sp>
        <p:nvSpPr>
          <p:cNvPr id="6" name="Abrir llave 5">
            <a:extLst>
              <a:ext uri="{FF2B5EF4-FFF2-40B4-BE49-F238E27FC236}">
                <a16:creationId xmlns:a16="http://schemas.microsoft.com/office/drawing/2014/main" id="{7161EBC3-F23A-48EB-95EB-007B80FF6B04}"/>
              </a:ext>
            </a:extLst>
          </p:cNvPr>
          <p:cNvSpPr/>
          <p:nvPr/>
        </p:nvSpPr>
        <p:spPr>
          <a:xfrm>
            <a:off x="251670" y="1283516"/>
            <a:ext cx="310392" cy="332204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82324C3-28D6-448E-AA11-5C879BD7BD3F}"/>
              </a:ext>
            </a:extLst>
          </p:cNvPr>
          <p:cNvSpPr txBox="1"/>
          <p:nvPr/>
        </p:nvSpPr>
        <p:spPr>
          <a:xfrm rot="16200000">
            <a:off x="-851618" y="1707024"/>
            <a:ext cx="2097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753 </a:t>
            </a:r>
            <a:r>
              <a:rPr lang="es-ES" sz="2400" b="1" dirty="0" err="1"/>
              <a:t>a.C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0567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0CD94A-DD54-4A0E-AB07-46A08F13C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921" y="314791"/>
            <a:ext cx="10515600" cy="851279"/>
          </a:xfrm>
        </p:spPr>
        <p:txBody>
          <a:bodyPr/>
          <a:lstStyle/>
          <a:p>
            <a:r>
              <a:rPr lang="es-ES" dirty="0"/>
              <a:t>2.-Monarquia Roma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s-ES" b="1" dirty="0">
                <a:sym typeface="Wingdings" panose="05000000000000000000" pitchFamily="2" charset="2"/>
              </a:rPr>
              <a:t>753-509 a.C.</a:t>
            </a:r>
            <a:endParaRPr lang="es-E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C612D2-C1C5-42EB-B500-14379656A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921" y="1325461"/>
            <a:ext cx="11200002" cy="5285064"/>
          </a:xfrm>
        </p:spPr>
        <p:txBody>
          <a:bodyPr>
            <a:normAutofit/>
          </a:bodyPr>
          <a:lstStyle/>
          <a:p>
            <a:r>
              <a:rPr lang="es-ES" sz="2000" dirty="0" err="1"/>
              <a:t>Monarquia</a:t>
            </a:r>
            <a:r>
              <a:rPr lang="es-ES" sz="2000" dirty="0"/>
              <a:t>=</a:t>
            </a:r>
            <a:r>
              <a:rPr lang="es-ES" sz="2000" dirty="0" err="1"/>
              <a:t>concentració</a:t>
            </a:r>
            <a:r>
              <a:rPr lang="es-ES" sz="2000" dirty="0"/>
              <a:t> del poder.</a:t>
            </a:r>
          </a:p>
          <a:p>
            <a:r>
              <a:rPr lang="es-ES" sz="2000" dirty="0" err="1"/>
              <a:t>És</a:t>
            </a:r>
            <a:r>
              <a:rPr lang="es-ES" sz="2000" dirty="0"/>
              <a:t> la primera etapa política de Roma.</a:t>
            </a:r>
          </a:p>
          <a:p>
            <a:r>
              <a:rPr lang="es-ES" sz="2000" dirty="0" err="1"/>
              <a:t>Els</a:t>
            </a:r>
            <a:r>
              <a:rPr lang="es-ES" sz="2000" dirty="0"/>
              <a:t> </a:t>
            </a:r>
            <a:r>
              <a:rPr lang="es-ES" sz="2000" dirty="0" err="1"/>
              <a:t>descobriments</a:t>
            </a:r>
            <a:r>
              <a:rPr lang="es-ES" sz="2000" dirty="0"/>
              <a:t> </a:t>
            </a:r>
            <a:r>
              <a:rPr lang="es-ES" sz="2000" dirty="0" err="1"/>
              <a:t>arqueològics</a:t>
            </a:r>
            <a:r>
              <a:rPr lang="es-ES" sz="2000" dirty="0"/>
              <a:t> han </a:t>
            </a:r>
            <a:r>
              <a:rPr lang="es-ES" sz="2000" dirty="0" err="1"/>
              <a:t>completat</a:t>
            </a:r>
            <a:r>
              <a:rPr lang="es-ES" sz="2000" dirty="0"/>
              <a:t> </a:t>
            </a:r>
            <a:r>
              <a:rPr lang="es-ES" sz="2000" dirty="0" err="1"/>
              <a:t>els</a:t>
            </a:r>
            <a:r>
              <a:rPr lang="es-ES" sz="2000" dirty="0"/>
              <a:t> </a:t>
            </a:r>
            <a:r>
              <a:rPr lang="es-ES" sz="2000" dirty="0" err="1"/>
              <a:t>relats</a:t>
            </a:r>
            <a:r>
              <a:rPr lang="es-ES" sz="2000" dirty="0"/>
              <a:t> que han </a:t>
            </a:r>
            <a:r>
              <a:rPr lang="es-ES" sz="2000" dirty="0" err="1"/>
              <a:t>aplegat</a:t>
            </a:r>
            <a:r>
              <a:rPr lang="es-ES" sz="2000" dirty="0"/>
              <a:t> a </a:t>
            </a:r>
            <a:r>
              <a:rPr lang="es-ES" sz="2000" dirty="0" err="1"/>
              <a:t>l’activitat</a:t>
            </a:r>
            <a:r>
              <a:rPr lang="es-ES" sz="2000" dirty="0"/>
              <a:t> i </a:t>
            </a:r>
            <a:r>
              <a:rPr lang="es-ES" sz="2000" dirty="0" err="1"/>
              <a:t>permeten</a:t>
            </a:r>
            <a:r>
              <a:rPr lang="es-ES" sz="2000" dirty="0"/>
              <a:t> </a:t>
            </a:r>
            <a:r>
              <a:rPr lang="es-ES" sz="2000" dirty="0" err="1"/>
              <a:t>conèixer</a:t>
            </a:r>
            <a:r>
              <a:rPr lang="es-ES" sz="2000" dirty="0"/>
              <a:t> </a:t>
            </a:r>
            <a:r>
              <a:rPr lang="es-ES" sz="2000" dirty="0" err="1"/>
              <a:t>millor</a:t>
            </a:r>
            <a:r>
              <a:rPr lang="es-ES" sz="2000" dirty="0"/>
              <a:t> </a:t>
            </a:r>
            <a:r>
              <a:rPr lang="es-ES" sz="2000" dirty="0" err="1"/>
              <a:t>aquesta</a:t>
            </a:r>
            <a:r>
              <a:rPr lang="es-ES" sz="2000" dirty="0"/>
              <a:t> etapa sobre la que hi ha </a:t>
            </a:r>
            <a:r>
              <a:rPr lang="es-ES" sz="2000" dirty="0" err="1"/>
              <a:t>moltes</a:t>
            </a:r>
            <a:r>
              <a:rPr lang="es-ES" sz="2000" dirty="0"/>
              <a:t> </a:t>
            </a:r>
            <a:r>
              <a:rPr lang="es-ES" sz="2000" dirty="0" err="1"/>
              <a:t>llegendes</a:t>
            </a:r>
            <a:r>
              <a:rPr lang="es-ES" sz="2000" dirty="0"/>
              <a:t> </a:t>
            </a:r>
            <a:r>
              <a:rPr lang="es-ES" sz="2000" dirty="0" err="1"/>
              <a:t>mitològiques</a:t>
            </a:r>
            <a:r>
              <a:rPr lang="es-ES" sz="2000" dirty="0"/>
              <a:t>.</a:t>
            </a:r>
          </a:p>
          <a:p>
            <a:endParaRPr lang="es-ES" sz="2000" dirty="0"/>
          </a:p>
          <a:p>
            <a:r>
              <a:rPr lang="es-ES" sz="2000" dirty="0" err="1"/>
              <a:t>Tenien</a:t>
            </a:r>
            <a:r>
              <a:rPr lang="es-ES" sz="2000" dirty="0"/>
              <a:t> 7 </a:t>
            </a:r>
            <a:r>
              <a:rPr lang="es-ES" sz="2000" b="1" dirty="0"/>
              <a:t>reis</a:t>
            </a:r>
            <a:r>
              <a:rPr lang="es-ES" sz="2000" dirty="0"/>
              <a:t> (al </a:t>
            </a:r>
            <a:r>
              <a:rPr lang="es-ES" sz="2000" dirty="0" err="1"/>
              <a:t>llarg</a:t>
            </a:r>
            <a:r>
              <a:rPr lang="es-ES" sz="2000" dirty="0"/>
              <a:t> </a:t>
            </a:r>
            <a:r>
              <a:rPr lang="es-ES" sz="2000" dirty="0" err="1"/>
              <a:t>dels</a:t>
            </a:r>
            <a:r>
              <a:rPr lang="es-ES" sz="2000" dirty="0"/>
              <a:t> </a:t>
            </a:r>
            <a:r>
              <a:rPr lang="es-ES" sz="2000" dirty="0" err="1"/>
              <a:t>anys</a:t>
            </a:r>
            <a:r>
              <a:rPr lang="es-ES" sz="2000" dirty="0"/>
              <a:t>):</a:t>
            </a:r>
            <a:endParaRPr lang="es-ES" sz="1200" dirty="0"/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s-ES" sz="2000" dirty="0">
                <a:sym typeface="Wingdings" panose="05000000000000000000" pitchFamily="2" charset="2"/>
              </a:rPr>
              <a:t></a:t>
            </a:r>
            <a:r>
              <a:rPr lang="es-ES" sz="2000" dirty="0" err="1">
                <a:sym typeface="Wingdings" panose="05000000000000000000" pitchFamily="2" charset="2"/>
              </a:rPr>
              <a:t>Administraven</a:t>
            </a:r>
            <a:r>
              <a:rPr lang="es-ES" sz="2000" dirty="0">
                <a:sym typeface="Wingdings" panose="05000000000000000000" pitchFamily="2" charset="2"/>
              </a:rPr>
              <a:t> justicia, </a:t>
            </a:r>
            <a:r>
              <a:rPr lang="es-ES" sz="2000" dirty="0" err="1">
                <a:sym typeface="Wingdings" panose="05000000000000000000" pitchFamily="2" charset="2"/>
              </a:rPr>
              <a:t>quan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tenien</a:t>
            </a:r>
            <a:r>
              <a:rPr lang="es-ES" sz="2000" dirty="0">
                <a:sym typeface="Wingdings" panose="05000000000000000000" pitchFamily="2" charset="2"/>
              </a:rPr>
              <a:t> un problema </a:t>
            </a:r>
            <a:r>
              <a:rPr lang="es-ES" sz="2000" dirty="0" err="1">
                <a:sym typeface="Wingdings" panose="05000000000000000000" pitchFamily="2" charset="2"/>
              </a:rPr>
              <a:t>ells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ho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resolvien</a:t>
            </a:r>
            <a:r>
              <a:rPr lang="es-ES" sz="2000" dirty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es-ES" sz="2000" dirty="0">
                <a:sym typeface="Wingdings" panose="05000000000000000000" pitchFamily="2" charset="2"/>
              </a:rPr>
              <a:t>	 </a:t>
            </a:r>
            <a:r>
              <a:rPr lang="es-ES" sz="2000" dirty="0" err="1">
                <a:sym typeface="Wingdings" panose="05000000000000000000" pitchFamily="2" charset="2"/>
              </a:rPr>
              <a:t>Dirigien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l’exèrcit</a:t>
            </a:r>
            <a:r>
              <a:rPr lang="es-ES" sz="2000" dirty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es-ES" sz="2000" dirty="0">
                <a:sym typeface="Wingdings" panose="05000000000000000000" pitchFamily="2" charset="2"/>
              </a:rPr>
              <a:t>	Era el </a:t>
            </a:r>
            <a:r>
              <a:rPr lang="es-ES" sz="2000" dirty="0" err="1">
                <a:sym typeface="Wingdings" panose="05000000000000000000" pitchFamily="2" charset="2"/>
              </a:rPr>
              <a:t>màxim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sacerdot</a:t>
            </a:r>
            <a:r>
              <a:rPr lang="es-ES" sz="2000" dirty="0">
                <a:sym typeface="Wingdings" panose="05000000000000000000" pitchFamily="2" charset="2"/>
              </a:rPr>
              <a:t>.</a:t>
            </a:r>
          </a:p>
          <a:p>
            <a:r>
              <a:rPr lang="es-ES" sz="2000" dirty="0" err="1">
                <a:sym typeface="Wingdings" panose="05000000000000000000" pitchFamily="2" charset="2"/>
              </a:rPr>
              <a:t>Alguns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romans</a:t>
            </a:r>
            <a:r>
              <a:rPr lang="es-ES" sz="2000" dirty="0">
                <a:sym typeface="Wingdings" panose="05000000000000000000" pitchFamily="2" charset="2"/>
              </a:rPr>
              <a:t>, </a:t>
            </a:r>
            <a:r>
              <a:rPr lang="es-ES" sz="2000" dirty="0" err="1">
                <a:sym typeface="Wingdings" panose="05000000000000000000" pitchFamily="2" charset="2"/>
              </a:rPr>
              <a:t>els</a:t>
            </a:r>
            <a:r>
              <a:rPr lang="es-ES" sz="2000" dirty="0">
                <a:sym typeface="Wingdings" panose="05000000000000000000" pitchFamily="2" charset="2"/>
              </a:rPr>
              <a:t> que </a:t>
            </a:r>
            <a:r>
              <a:rPr lang="es-ES" sz="2000" dirty="0" err="1">
                <a:sym typeface="Wingdings" panose="05000000000000000000" pitchFamily="2" charset="2"/>
              </a:rPr>
              <a:t>tenien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moltes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guerres</a:t>
            </a:r>
            <a:r>
              <a:rPr lang="es-ES" sz="2000" dirty="0">
                <a:sym typeface="Wingdings" panose="05000000000000000000" pitchFamily="2" charset="2"/>
              </a:rPr>
              <a:t>, </a:t>
            </a:r>
            <a:r>
              <a:rPr lang="es-ES" sz="2000" dirty="0" err="1">
                <a:sym typeface="Wingdings" panose="05000000000000000000" pitchFamily="2" charset="2"/>
              </a:rPr>
              <a:t>ajudaven</a:t>
            </a:r>
            <a:r>
              <a:rPr lang="es-ES" sz="2000" dirty="0">
                <a:sym typeface="Wingdings" panose="05000000000000000000" pitchFamily="2" charset="2"/>
              </a:rPr>
              <a:t> al </a:t>
            </a:r>
            <a:r>
              <a:rPr lang="es-ES" sz="2000" dirty="0" err="1">
                <a:sym typeface="Wingdings" panose="05000000000000000000" pitchFamily="2" charset="2"/>
              </a:rPr>
              <a:t>rei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reunits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amb</a:t>
            </a:r>
            <a:r>
              <a:rPr lang="es-ES" sz="2000" dirty="0">
                <a:sym typeface="Wingdings" panose="05000000000000000000" pitchFamily="2" charset="2"/>
              </a:rPr>
              <a:t> </a:t>
            </a:r>
            <a:r>
              <a:rPr lang="es-ES" sz="2000" dirty="0" err="1">
                <a:sym typeface="Wingdings" panose="05000000000000000000" pitchFamily="2" charset="2"/>
              </a:rPr>
              <a:t>ell</a:t>
            </a:r>
            <a:r>
              <a:rPr lang="es-ES" sz="2000" dirty="0">
                <a:sym typeface="Wingdings" panose="05000000000000000000" pitchFamily="2" charset="2"/>
              </a:rPr>
              <a:t> al </a:t>
            </a:r>
            <a:r>
              <a:rPr lang="es-ES" sz="2000" b="1" dirty="0" err="1">
                <a:sym typeface="Wingdings" panose="05000000000000000000" pitchFamily="2" charset="2"/>
              </a:rPr>
              <a:t>Senat</a:t>
            </a:r>
            <a:r>
              <a:rPr lang="es-ES" sz="2000" dirty="0">
                <a:sym typeface="Wingdings" panose="05000000000000000000" pitchFamily="2" charset="2"/>
              </a:rPr>
              <a:t>.</a:t>
            </a:r>
          </a:p>
          <a:p>
            <a:r>
              <a:rPr lang="es-ES" sz="2000" dirty="0" err="1"/>
              <a:t>Tarquini</a:t>
            </a:r>
            <a:r>
              <a:rPr lang="es-ES" sz="2000" dirty="0"/>
              <a:t> el </a:t>
            </a:r>
            <a:r>
              <a:rPr lang="es-ES" sz="2000" dirty="0" err="1"/>
              <a:t>Superb</a:t>
            </a:r>
            <a:r>
              <a:rPr lang="es-ES" sz="2000" dirty="0"/>
              <a:t> va ser </a:t>
            </a:r>
            <a:r>
              <a:rPr lang="es-ES" sz="2000" dirty="0" err="1"/>
              <a:t>l’últim</a:t>
            </a:r>
            <a:r>
              <a:rPr lang="es-ES" sz="2000" dirty="0"/>
              <a:t> </a:t>
            </a:r>
            <a:r>
              <a:rPr lang="es-ES" sz="2000" dirty="0" err="1"/>
              <a:t>rei</a:t>
            </a:r>
            <a:r>
              <a:rPr lang="es-ES" sz="2000" dirty="0"/>
              <a:t> de Roma, en el 509 </a:t>
            </a:r>
            <a:r>
              <a:rPr lang="es-ES" sz="2000" dirty="0" err="1"/>
              <a:t>a.C</a:t>
            </a:r>
            <a:endParaRPr lang="es-ES" sz="2000" dirty="0"/>
          </a:p>
          <a:p>
            <a:endParaRPr lang="es-ES" sz="2000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3820835-2CBB-49B4-B5AC-6021864A0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094517"/>
              </p:ext>
            </p:extLst>
          </p:nvPr>
        </p:nvGraphicFramePr>
        <p:xfrm>
          <a:off x="3187817" y="5563267"/>
          <a:ext cx="4269996" cy="1463040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4269996">
                  <a:extLst>
                    <a:ext uri="{9D8B030D-6E8A-4147-A177-3AD203B41FA5}">
                      <a16:colId xmlns:a16="http://schemas.microsoft.com/office/drawing/2014/main" val="2089216949"/>
                    </a:ext>
                  </a:extLst>
                </a:gridCol>
              </a:tblGrid>
              <a:tr h="979942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r>
                        <a:rPr lang="es-ES" dirty="0"/>
                        <a:t>                          </a:t>
                      </a:r>
                      <a:r>
                        <a:rPr lang="es-ES" dirty="0">
                          <a:sym typeface="Wingdings" panose="05000000000000000000" pitchFamily="2" charset="2"/>
                        </a:rPr>
                        <a:t>Reis.</a:t>
                      </a:r>
                      <a:endParaRPr lang="es-ES" dirty="0"/>
                    </a:p>
                    <a:p>
                      <a:r>
                        <a:rPr lang="es-ES" dirty="0"/>
                        <a:t>MONARQUIA: </a:t>
                      </a:r>
                      <a:r>
                        <a:rPr lang="es-E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dirty="0" err="1">
                          <a:sym typeface="Wingdings" panose="05000000000000000000" pitchFamily="2" charset="2"/>
                        </a:rPr>
                        <a:t>Concentració</a:t>
                      </a:r>
                      <a:r>
                        <a:rPr lang="es-ES" dirty="0">
                          <a:sym typeface="Wingdings" panose="05000000000000000000" pitchFamily="2" charset="2"/>
                        </a:rPr>
                        <a:t> del poder.</a:t>
                      </a:r>
                    </a:p>
                    <a:p>
                      <a:r>
                        <a:rPr lang="es-ES" dirty="0">
                          <a:sym typeface="Wingdings" panose="05000000000000000000" pitchFamily="2" charset="2"/>
                        </a:rPr>
                        <a:t>                          </a:t>
                      </a:r>
                      <a:r>
                        <a:rPr lang="es-ES" dirty="0" err="1">
                          <a:sym typeface="Wingdings" panose="05000000000000000000" pitchFamily="2" charset="2"/>
                        </a:rPr>
                        <a:t>Senat</a:t>
                      </a:r>
                      <a:r>
                        <a:rPr lang="es-ES" dirty="0"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r>
                        <a:rPr lang="es-ES" dirty="0">
                          <a:sym typeface="Wingdings" panose="05000000000000000000" pitchFamily="2" charset="2"/>
                        </a:rPr>
                        <a:t>                                     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314335"/>
                  </a:ext>
                </a:extLst>
              </a:tr>
            </a:tbl>
          </a:graphicData>
        </a:graphic>
      </p:graphicFrame>
      <p:sp>
        <p:nvSpPr>
          <p:cNvPr id="5" name="Abrir llave 4">
            <a:extLst>
              <a:ext uri="{FF2B5EF4-FFF2-40B4-BE49-F238E27FC236}">
                <a16:creationId xmlns:a16="http://schemas.microsoft.com/office/drawing/2014/main" id="{64C9DCBD-A759-4873-B736-340A6106BD05}"/>
              </a:ext>
            </a:extLst>
          </p:cNvPr>
          <p:cNvSpPr/>
          <p:nvPr/>
        </p:nvSpPr>
        <p:spPr>
          <a:xfrm>
            <a:off x="2969353" y="5563267"/>
            <a:ext cx="58723" cy="118872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5630F98-C447-4D16-85BC-F88BE6AC5103}"/>
              </a:ext>
            </a:extLst>
          </p:cNvPr>
          <p:cNvSpPr txBox="1"/>
          <p:nvPr/>
        </p:nvSpPr>
        <p:spPr>
          <a:xfrm>
            <a:off x="1249261" y="5914130"/>
            <a:ext cx="2122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Conceptes</a:t>
            </a:r>
            <a:r>
              <a:rPr lang="es-ES" dirty="0"/>
              <a:t> </a:t>
            </a:r>
            <a:r>
              <a:rPr lang="es-ES" dirty="0" err="1"/>
              <a:t>clau</a:t>
            </a:r>
            <a:endParaRPr lang="es-ES" dirty="0"/>
          </a:p>
        </p:txBody>
      </p:sp>
      <p:sp>
        <p:nvSpPr>
          <p:cNvPr id="7" name="Abrir llave 6">
            <a:extLst>
              <a:ext uri="{FF2B5EF4-FFF2-40B4-BE49-F238E27FC236}">
                <a16:creationId xmlns:a16="http://schemas.microsoft.com/office/drawing/2014/main" id="{44FD6D73-3BFC-4CE1-98E7-E5212D85C5FA}"/>
              </a:ext>
            </a:extLst>
          </p:cNvPr>
          <p:cNvSpPr/>
          <p:nvPr/>
        </p:nvSpPr>
        <p:spPr>
          <a:xfrm>
            <a:off x="536196" y="3133180"/>
            <a:ext cx="59422" cy="2109939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4719BE6-F132-435E-BAB3-1754983D8CAB}"/>
              </a:ext>
            </a:extLst>
          </p:cNvPr>
          <p:cNvSpPr txBox="1"/>
          <p:nvPr/>
        </p:nvSpPr>
        <p:spPr>
          <a:xfrm rot="16200000">
            <a:off x="-785419" y="4003483"/>
            <a:ext cx="2062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Com</a:t>
            </a:r>
            <a:r>
              <a:rPr lang="es-ES" dirty="0"/>
              <a:t> </a:t>
            </a:r>
            <a:r>
              <a:rPr lang="es-ES" dirty="0" err="1"/>
              <a:t>s’organitzaven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9471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0A29BC7-3E04-4CC0-B8F0-EC6B094A4C7E}"/>
              </a:ext>
            </a:extLst>
          </p:cNvPr>
          <p:cNvSpPr/>
          <p:nvPr/>
        </p:nvSpPr>
        <p:spPr>
          <a:xfrm>
            <a:off x="771089" y="1409350"/>
            <a:ext cx="1812720" cy="3775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BE5047-9961-4947-A71B-4BBE0769A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089" y="234170"/>
            <a:ext cx="10515600" cy="893734"/>
          </a:xfrm>
        </p:spPr>
        <p:txBody>
          <a:bodyPr/>
          <a:lstStyle/>
          <a:p>
            <a:r>
              <a:rPr lang="es-ES" dirty="0"/>
              <a:t>3.-La Roma Republicana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s-ES" b="1" dirty="0" err="1">
                <a:sym typeface="Wingdings" panose="05000000000000000000" pitchFamily="2" charset="2"/>
              </a:rPr>
              <a:t>Segles</a:t>
            </a:r>
            <a:r>
              <a:rPr lang="es-ES" b="1" dirty="0">
                <a:sym typeface="Wingdings" panose="05000000000000000000" pitchFamily="2" charset="2"/>
              </a:rPr>
              <a:t> 6-1 a.C.</a:t>
            </a:r>
            <a:endParaRPr lang="es-E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9A5322-A04E-42F4-9630-57221417B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08" y="1023458"/>
            <a:ext cx="11048301" cy="5738070"/>
          </a:xfrm>
        </p:spPr>
        <p:txBody>
          <a:bodyPr/>
          <a:lstStyle/>
          <a:p>
            <a:r>
              <a:rPr lang="es-ES" sz="2000" dirty="0"/>
              <a:t>República= </a:t>
            </a:r>
            <a:r>
              <a:rPr lang="es-ES" sz="2000" dirty="0" err="1"/>
              <a:t>repartició</a:t>
            </a:r>
            <a:r>
              <a:rPr lang="es-ES" sz="2000" dirty="0"/>
              <a:t> del poder.</a:t>
            </a:r>
          </a:p>
          <a:p>
            <a:r>
              <a:rPr lang="es-ES" sz="2000" b="1" dirty="0" err="1"/>
              <a:t>Segle</a:t>
            </a:r>
            <a:r>
              <a:rPr lang="es-ES" sz="2000" b="1" dirty="0"/>
              <a:t> 5-6 </a:t>
            </a:r>
            <a:r>
              <a:rPr lang="es-ES" sz="2000" b="1" dirty="0" err="1"/>
              <a:t>a.C</a:t>
            </a:r>
            <a:r>
              <a:rPr lang="es-ES" sz="2000" dirty="0"/>
              <a:t> :</a:t>
            </a:r>
          </a:p>
          <a:p>
            <a:pPr marL="0" indent="0">
              <a:buNone/>
            </a:pPr>
            <a:r>
              <a:rPr lang="es-ES" sz="2000" dirty="0"/>
              <a:t>*</a:t>
            </a:r>
            <a:r>
              <a:rPr lang="es-ES" sz="2000" b="1" dirty="0"/>
              <a:t>PATRICIS</a:t>
            </a:r>
            <a:r>
              <a:rPr lang="es-ES" sz="2000" dirty="0"/>
              <a:t>:</a:t>
            </a:r>
          </a:p>
          <a:p>
            <a:pPr marL="0" indent="0">
              <a:buNone/>
            </a:pPr>
            <a:r>
              <a:rPr lang="es-ES" sz="2000" dirty="0"/>
              <a:t>	-</a:t>
            </a:r>
            <a:r>
              <a:rPr lang="es-ES" sz="2000" dirty="0" err="1"/>
              <a:t>Families</a:t>
            </a:r>
            <a:r>
              <a:rPr lang="es-ES" sz="2000" dirty="0"/>
              <a:t> </a:t>
            </a:r>
            <a:r>
              <a:rPr lang="es-ES" sz="2000" dirty="0" err="1"/>
              <a:t>descendents</a:t>
            </a:r>
            <a:r>
              <a:rPr lang="es-ES" sz="2000" dirty="0"/>
              <a:t> </a:t>
            </a:r>
            <a:r>
              <a:rPr lang="es-ES" sz="2000" dirty="0" err="1"/>
              <a:t>dels</a:t>
            </a:r>
            <a:r>
              <a:rPr lang="es-ES" sz="2000" dirty="0"/>
              <a:t> </a:t>
            </a:r>
            <a:r>
              <a:rPr lang="es-ES" sz="2000" dirty="0" err="1"/>
              <a:t>fundadors</a:t>
            </a:r>
            <a:r>
              <a:rPr lang="es-ES" sz="2000" dirty="0"/>
              <a:t> de roma.</a:t>
            </a:r>
          </a:p>
          <a:p>
            <a:pPr marL="0" indent="0">
              <a:buNone/>
            </a:pPr>
            <a:r>
              <a:rPr lang="es-ES" sz="2000" dirty="0"/>
              <a:t>	-</a:t>
            </a:r>
            <a:r>
              <a:rPr lang="es-ES" sz="2000" dirty="0" err="1"/>
              <a:t>Tenen</a:t>
            </a:r>
            <a:r>
              <a:rPr lang="es-ES" sz="2000" dirty="0"/>
              <a:t> les </a:t>
            </a:r>
            <a:r>
              <a:rPr lang="es-ES" sz="2000" dirty="0" err="1"/>
              <a:t>terres</a:t>
            </a:r>
            <a:r>
              <a:rPr lang="es-ES" sz="2000" dirty="0"/>
              <a:t> i el poder </a:t>
            </a:r>
            <a:r>
              <a:rPr lang="es-ES" sz="2000" dirty="0" err="1"/>
              <a:t>económic</a:t>
            </a:r>
            <a:r>
              <a:rPr lang="es-ES" sz="2000" dirty="0"/>
              <a:t> (</a:t>
            </a:r>
            <a:r>
              <a:rPr lang="es-ES" sz="2000" dirty="0" err="1"/>
              <a:t>diner</a:t>
            </a:r>
            <a:r>
              <a:rPr lang="es-ES" sz="2000" dirty="0"/>
              <a:t>).</a:t>
            </a:r>
          </a:p>
          <a:p>
            <a:pPr marL="0" indent="0">
              <a:buNone/>
            </a:pPr>
            <a:r>
              <a:rPr lang="es-ES" sz="2000" dirty="0"/>
              <a:t>	-Poden ser </a:t>
            </a:r>
            <a:r>
              <a:rPr lang="es-ES" sz="2000" dirty="0" err="1"/>
              <a:t>triats</a:t>
            </a:r>
            <a:r>
              <a:rPr lang="es-ES" sz="2000" dirty="0"/>
              <a:t> per </a:t>
            </a:r>
            <a:r>
              <a:rPr lang="es-ES" sz="2000" dirty="0" err="1"/>
              <a:t>governar</a:t>
            </a:r>
            <a:r>
              <a:rPr lang="es-ES" sz="2000" dirty="0"/>
              <a:t> la </a:t>
            </a:r>
            <a:r>
              <a:rPr lang="es-ES" sz="2000" dirty="0" err="1"/>
              <a:t>ciutat</a:t>
            </a:r>
            <a:r>
              <a:rPr lang="es-ES" sz="2000" dirty="0"/>
              <a:t>.</a:t>
            </a:r>
          </a:p>
          <a:p>
            <a:pPr marL="0" indent="0">
              <a:buNone/>
            </a:pPr>
            <a:r>
              <a:rPr lang="es-ES" sz="2000" dirty="0"/>
              <a:t>	-No es poden casar </a:t>
            </a:r>
            <a:r>
              <a:rPr lang="es-ES" sz="2000" dirty="0" err="1"/>
              <a:t>amb</a:t>
            </a:r>
            <a:r>
              <a:rPr lang="es-ES" sz="2000" dirty="0"/>
              <a:t> </a:t>
            </a:r>
            <a:r>
              <a:rPr lang="es-ES" sz="2000" dirty="0" err="1"/>
              <a:t>els</a:t>
            </a:r>
            <a:r>
              <a:rPr lang="es-ES" sz="2000" dirty="0"/>
              <a:t> </a:t>
            </a:r>
            <a:r>
              <a:rPr lang="es-ES" sz="2000" dirty="0" err="1"/>
              <a:t>Plebeus</a:t>
            </a:r>
            <a:r>
              <a:rPr lang="es-ES" sz="2000" dirty="0"/>
              <a:t>.</a:t>
            </a:r>
          </a:p>
          <a:p>
            <a:pPr marL="0" indent="0">
              <a:buNone/>
            </a:pPr>
            <a:r>
              <a:rPr lang="es-ES" sz="2000" dirty="0"/>
              <a:t>*</a:t>
            </a:r>
            <a:r>
              <a:rPr lang="es-ES" sz="2000" b="1" dirty="0"/>
              <a:t>PLEBEUS</a:t>
            </a:r>
            <a:r>
              <a:rPr lang="es-ES" sz="2000" dirty="0"/>
              <a:t>:</a:t>
            </a:r>
          </a:p>
          <a:p>
            <a:pPr marL="0" indent="0">
              <a:buNone/>
            </a:pPr>
            <a:r>
              <a:rPr lang="es-ES" sz="2000" dirty="0"/>
              <a:t>	-No </a:t>
            </a:r>
            <a:r>
              <a:rPr lang="es-ES" sz="2000" dirty="0" err="1"/>
              <a:t>són</a:t>
            </a:r>
            <a:r>
              <a:rPr lang="es-ES" sz="2000" dirty="0"/>
              <a:t> </a:t>
            </a:r>
            <a:r>
              <a:rPr lang="es-ES" sz="2000" dirty="0" err="1"/>
              <a:t>descendents</a:t>
            </a:r>
            <a:r>
              <a:rPr lang="es-ES" sz="2000" dirty="0"/>
              <a:t> </a:t>
            </a:r>
            <a:r>
              <a:rPr lang="es-ES" sz="2000" dirty="0" err="1"/>
              <a:t>dels</a:t>
            </a:r>
            <a:r>
              <a:rPr lang="es-ES" sz="2000" dirty="0"/>
              <a:t> </a:t>
            </a:r>
            <a:r>
              <a:rPr lang="es-ES" sz="2000" dirty="0" err="1"/>
              <a:t>fundadors</a:t>
            </a:r>
            <a:r>
              <a:rPr lang="es-ES" sz="2000" dirty="0"/>
              <a:t> (</a:t>
            </a:r>
            <a:r>
              <a:rPr lang="es-ES" sz="2000" dirty="0" err="1"/>
              <a:t>són</a:t>
            </a:r>
            <a:r>
              <a:rPr lang="es-ES" sz="2000" dirty="0"/>
              <a:t> </a:t>
            </a:r>
            <a:r>
              <a:rPr lang="es-ES" sz="2000" dirty="0" err="1"/>
              <a:t>nouvinguts</a:t>
            </a:r>
            <a:r>
              <a:rPr lang="es-ES" sz="2000" dirty="0"/>
              <a:t>).</a:t>
            </a:r>
          </a:p>
          <a:p>
            <a:pPr marL="0" indent="0">
              <a:buNone/>
            </a:pPr>
            <a:r>
              <a:rPr lang="es-ES" sz="2000" dirty="0"/>
              <a:t>	-</a:t>
            </a:r>
            <a:r>
              <a:rPr lang="es-ES" sz="2000" dirty="0" err="1"/>
              <a:t>Llauradors</a:t>
            </a:r>
            <a:r>
              <a:rPr lang="es-ES" sz="2000" dirty="0"/>
              <a:t>, </a:t>
            </a:r>
            <a:r>
              <a:rPr lang="es-ES" sz="2000" dirty="0" err="1"/>
              <a:t>artesans</a:t>
            </a:r>
            <a:r>
              <a:rPr lang="es-ES" sz="2000" dirty="0"/>
              <a:t> i </a:t>
            </a:r>
            <a:r>
              <a:rPr lang="es-ES" sz="2000" dirty="0" err="1"/>
              <a:t>comerciants</a:t>
            </a:r>
            <a:r>
              <a:rPr lang="es-ES" sz="2000" dirty="0"/>
              <a:t>.</a:t>
            </a:r>
          </a:p>
          <a:p>
            <a:pPr marL="0" indent="0">
              <a:buNone/>
            </a:pPr>
            <a:r>
              <a:rPr lang="es-ES" sz="2000" dirty="0"/>
              <a:t>	-Formen </a:t>
            </a:r>
            <a:r>
              <a:rPr lang="es-ES" sz="2000" dirty="0" err="1"/>
              <a:t>l’èxercit</a:t>
            </a:r>
            <a:r>
              <a:rPr lang="es-ES" sz="2000" dirty="0"/>
              <a:t>.</a:t>
            </a:r>
          </a:p>
          <a:p>
            <a:pPr marL="0" indent="0">
              <a:buNone/>
            </a:pPr>
            <a:r>
              <a:rPr lang="es-ES" sz="2000" dirty="0"/>
              <a:t>	-Paguen </a:t>
            </a:r>
            <a:r>
              <a:rPr lang="es-ES" sz="2000" dirty="0" err="1"/>
              <a:t>impostos</a:t>
            </a:r>
            <a:r>
              <a:rPr lang="es-ES" sz="2000" dirty="0"/>
              <a:t>.</a:t>
            </a:r>
          </a:p>
          <a:p>
            <a:pPr marL="0" indent="0">
              <a:buNone/>
            </a:pPr>
            <a:r>
              <a:rPr lang="es-ES" sz="2000" dirty="0"/>
              <a:t>	-No </a:t>
            </a:r>
            <a:r>
              <a:rPr lang="es-ES" sz="2000" dirty="0" err="1"/>
              <a:t>tenen</a:t>
            </a:r>
            <a:r>
              <a:rPr lang="es-ES" sz="2000" dirty="0"/>
              <a:t> </a:t>
            </a:r>
            <a:r>
              <a:rPr lang="es-ES" sz="2000" dirty="0" err="1"/>
              <a:t>drets</a:t>
            </a:r>
            <a:r>
              <a:rPr lang="es-ES" sz="2000" dirty="0"/>
              <a:t> </a:t>
            </a:r>
            <a:r>
              <a:rPr lang="es-ES" sz="2000" dirty="0" err="1"/>
              <a:t>polítics</a:t>
            </a:r>
            <a:r>
              <a:rPr lang="es-ES" sz="2000" dirty="0"/>
              <a:t>.</a:t>
            </a:r>
          </a:p>
          <a:p>
            <a:pPr marL="0" indent="0">
              <a:buNone/>
            </a:pPr>
            <a:r>
              <a:rPr lang="es-ES" sz="2000" dirty="0"/>
              <a:t>	-No es poden casar </a:t>
            </a:r>
            <a:r>
              <a:rPr lang="es-ES" sz="2000" dirty="0" err="1"/>
              <a:t>amb</a:t>
            </a:r>
            <a:r>
              <a:rPr lang="es-ES" sz="2000" dirty="0"/>
              <a:t> </a:t>
            </a:r>
            <a:r>
              <a:rPr lang="es-ES" sz="2000" dirty="0" err="1"/>
              <a:t>els</a:t>
            </a:r>
            <a:r>
              <a:rPr lang="es-ES" sz="2000" dirty="0"/>
              <a:t> </a:t>
            </a:r>
            <a:r>
              <a:rPr lang="es-ES" sz="2000" dirty="0" err="1"/>
              <a:t>Patricis</a:t>
            </a:r>
            <a:r>
              <a:rPr lang="es-ES" sz="2000" dirty="0"/>
              <a:t>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92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4A9376-7281-48DF-9311-98161EB7E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699" y="256068"/>
            <a:ext cx="10515600" cy="985503"/>
          </a:xfrm>
        </p:spPr>
        <p:txBody>
          <a:bodyPr>
            <a:normAutofit fontScale="90000"/>
          </a:bodyPr>
          <a:lstStyle/>
          <a:p>
            <a:r>
              <a:rPr lang="es-ES" dirty="0"/>
              <a:t>3.3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Plebeus</a:t>
            </a:r>
            <a:r>
              <a:rPr lang="es-ES" dirty="0"/>
              <a:t> es </a:t>
            </a:r>
            <a:r>
              <a:rPr lang="es-ES" dirty="0" err="1"/>
              <a:t>cansàren</a:t>
            </a:r>
            <a:r>
              <a:rPr lang="es-ES" dirty="0"/>
              <a:t> de </a:t>
            </a:r>
            <a:r>
              <a:rPr lang="es-ES" dirty="0" err="1"/>
              <a:t>fer-ho</a:t>
            </a:r>
            <a:r>
              <a:rPr lang="es-ES" dirty="0"/>
              <a:t> </a:t>
            </a:r>
            <a:r>
              <a:rPr lang="es-ES" dirty="0" err="1"/>
              <a:t>tot</a:t>
            </a:r>
            <a:r>
              <a:rPr lang="es-ES" dirty="0"/>
              <a:t> i </a:t>
            </a:r>
            <a:r>
              <a:rPr lang="es-ES" dirty="0" err="1"/>
              <a:t>lluitaren</a:t>
            </a:r>
            <a:r>
              <a:rPr lang="es-ES" dirty="0"/>
              <a:t> </a:t>
            </a:r>
            <a:r>
              <a:rPr lang="es-ES" dirty="0" err="1"/>
              <a:t>amb</a:t>
            </a:r>
            <a:r>
              <a:rPr lang="es-ES" dirty="0"/>
              <a:t> protestes i </a:t>
            </a:r>
            <a:r>
              <a:rPr lang="es-ES" dirty="0" err="1"/>
              <a:t>xicotetes</a:t>
            </a:r>
            <a:r>
              <a:rPr lang="es-ES" dirty="0"/>
              <a:t> </a:t>
            </a:r>
            <a:r>
              <a:rPr lang="es-ES" dirty="0" err="1"/>
              <a:t>lluites</a:t>
            </a:r>
            <a:r>
              <a:rPr lang="es-ES" dirty="0"/>
              <a:t>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F50E52-B35F-4924-9F28-4BACCB171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28" y="1476462"/>
            <a:ext cx="11299970" cy="5033395"/>
          </a:xfrm>
        </p:spPr>
        <p:txBody>
          <a:bodyPr/>
          <a:lstStyle/>
          <a:p>
            <a:r>
              <a:rPr lang="es-ES" dirty="0" err="1"/>
              <a:t>Amb</a:t>
            </a:r>
            <a:r>
              <a:rPr lang="es-ES" dirty="0"/>
              <a:t> les </a:t>
            </a:r>
            <a:r>
              <a:rPr lang="es-ES" dirty="0" err="1"/>
              <a:t>lluites</a:t>
            </a:r>
            <a:r>
              <a:rPr lang="es-ES" dirty="0"/>
              <a:t>, </a:t>
            </a:r>
            <a:r>
              <a:rPr lang="es-ES" b="1" dirty="0" err="1"/>
              <a:t>aconseguiren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	*</a:t>
            </a:r>
            <a:r>
              <a:rPr lang="es-ES" dirty="0" err="1"/>
              <a:t>Tindre</a:t>
            </a:r>
            <a:r>
              <a:rPr lang="es-ES" dirty="0"/>
              <a:t> un </a:t>
            </a:r>
            <a:r>
              <a:rPr lang="es-ES" dirty="0" err="1"/>
              <a:t>representant</a:t>
            </a:r>
            <a:r>
              <a:rPr lang="es-ES" dirty="0"/>
              <a:t> </a:t>
            </a:r>
            <a:r>
              <a:rPr lang="es-ES" dirty="0" err="1"/>
              <a:t>polític</a:t>
            </a:r>
            <a:r>
              <a:rPr lang="es-ES" dirty="0"/>
              <a:t> (Tribu de la </a:t>
            </a:r>
            <a:r>
              <a:rPr lang="es-ES" dirty="0" err="1"/>
              <a:t>Plebs</a:t>
            </a:r>
            <a:r>
              <a:rPr lang="es-ES" dirty="0"/>
              <a:t>), que </a:t>
            </a:r>
            <a:r>
              <a:rPr lang="es-ES" dirty="0" err="1"/>
              <a:t>discutia</a:t>
            </a:r>
            <a:r>
              <a:rPr lang="es-ES" dirty="0"/>
              <a:t> en </a:t>
            </a:r>
            <a:r>
              <a:rPr lang="es-ES" dirty="0" err="1"/>
              <a:t>nom</a:t>
            </a:r>
            <a:r>
              <a:rPr lang="es-ES" dirty="0"/>
              <a:t> de </a:t>
            </a:r>
            <a:r>
              <a:rPr lang="es-ES" dirty="0" err="1"/>
              <a:t>tots</a:t>
            </a:r>
            <a:r>
              <a:rPr lang="es-ES" dirty="0"/>
              <a:t>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Plebeus</a:t>
            </a:r>
            <a:r>
              <a:rPr lang="es-ES" dirty="0"/>
              <a:t> (</a:t>
            </a:r>
            <a:r>
              <a:rPr lang="es-ES" u="sng" dirty="0" err="1"/>
              <a:t>portaveu</a:t>
            </a:r>
            <a:r>
              <a:rPr lang="es-ES" dirty="0"/>
              <a:t>).</a:t>
            </a:r>
          </a:p>
          <a:p>
            <a:pPr marL="0" indent="0">
              <a:buNone/>
            </a:pPr>
            <a:r>
              <a:rPr lang="es-ES" dirty="0"/>
              <a:t>	*</a:t>
            </a:r>
            <a:r>
              <a:rPr lang="es-ES" dirty="0" err="1"/>
              <a:t>Canviar</a:t>
            </a:r>
            <a:r>
              <a:rPr lang="es-ES" dirty="0"/>
              <a:t> </a:t>
            </a:r>
            <a:r>
              <a:rPr lang="es-ES" dirty="0" err="1"/>
              <a:t>algunes</a:t>
            </a:r>
            <a:r>
              <a:rPr lang="es-ES" dirty="0"/>
              <a:t> </a:t>
            </a:r>
            <a:r>
              <a:rPr lang="es-ES" dirty="0" err="1"/>
              <a:t>lleis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dirty="0"/>
              <a:t>	*Crearen la “</a:t>
            </a:r>
            <a:r>
              <a:rPr lang="es-ES" i="1" u="sng" dirty="0" err="1"/>
              <a:t>Llei</a:t>
            </a:r>
            <a:r>
              <a:rPr lang="es-ES" i="1" u="sng" dirty="0"/>
              <a:t> de les </a:t>
            </a:r>
            <a:r>
              <a:rPr lang="es-ES" i="1" u="sng" dirty="0" err="1"/>
              <a:t>Dotze</a:t>
            </a:r>
            <a:r>
              <a:rPr lang="es-ES" i="1" u="sng" dirty="0"/>
              <a:t> </a:t>
            </a:r>
            <a:r>
              <a:rPr lang="es-ES" i="1" u="sng" dirty="0" err="1"/>
              <a:t>Taules</a:t>
            </a:r>
            <a:r>
              <a:rPr lang="es-ES" dirty="0"/>
              <a:t>”, les </a:t>
            </a:r>
            <a:r>
              <a:rPr lang="es-ES" dirty="0" err="1"/>
              <a:t>quals</a:t>
            </a:r>
            <a:r>
              <a:rPr lang="es-ES" dirty="0"/>
              <a:t> eren sobre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drets</a:t>
            </a:r>
            <a:r>
              <a:rPr lang="es-ES" dirty="0"/>
              <a:t> </a:t>
            </a:r>
            <a:r>
              <a:rPr lang="es-ES" dirty="0" err="1"/>
              <a:t>dels</a:t>
            </a:r>
            <a:r>
              <a:rPr lang="es-ES" dirty="0"/>
              <a:t> </a:t>
            </a:r>
            <a:r>
              <a:rPr lang="es-ES" dirty="0" err="1"/>
              <a:t>Plebeus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dirty="0"/>
              <a:t>	*</a:t>
            </a:r>
            <a:r>
              <a:rPr lang="es-ES" dirty="0" err="1"/>
              <a:t>Aconseguiren</a:t>
            </a:r>
            <a:r>
              <a:rPr lang="es-ES" dirty="0"/>
              <a:t> el </a:t>
            </a:r>
            <a:r>
              <a:rPr lang="es-ES" dirty="0" err="1"/>
              <a:t>dret</a:t>
            </a:r>
            <a:r>
              <a:rPr lang="es-ES" dirty="0"/>
              <a:t> de </a:t>
            </a:r>
            <a:r>
              <a:rPr lang="es-ES" dirty="0" err="1"/>
              <a:t>matrimoni</a:t>
            </a:r>
            <a:r>
              <a:rPr lang="es-ES" dirty="0"/>
              <a:t> </a:t>
            </a:r>
            <a:r>
              <a:rPr lang="es-ES" dirty="0" err="1"/>
              <a:t>amb</a:t>
            </a:r>
            <a:r>
              <a:rPr lang="es-ES" dirty="0"/>
              <a:t>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Patricis</a:t>
            </a:r>
            <a:r>
              <a:rPr lang="es-ES" dirty="0"/>
              <a:t>, i per </a:t>
            </a:r>
            <a:r>
              <a:rPr lang="es-ES" dirty="0" err="1"/>
              <a:t>això</a:t>
            </a:r>
            <a:r>
              <a:rPr lang="es-ES" dirty="0"/>
              <a:t> ja no es </a:t>
            </a:r>
            <a:r>
              <a:rPr lang="es-ES" dirty="0" err="1"/>
              <a:t>distingueixen</a:t>
            </a:r>
            <a:r>
              <a:rPr lang="es-ES" dirty="0"/>
              <a:t> entre </a:t>
            </a:r>
            <a:r>
              <a:rPr lang="es-ES" dirty="0" err="1"/>
              <a:t>Patricis</a:t>
            </a:r>
            <a:r>
              <a:rPr lang="es-ES" dirty="0"/>
              <a:t>/</a:t>
            </a:r>
            <a:r>
              <a:rPr lang="es-ES" dirty="0" err="1"/>
              <a:t>Plebeus</a:t>
            </a:r>
            <a:r>
              <a:rPr lang="es-ES" dirty="0"/>
              <a:t>; ara la </a:t>
            </a:r>
            <a:r>
              <a:rPr lang="es-ES" dirty="0" err="1"/>
              <a:t>diferència</a:t>
            </a:r>
            <a:r>
              <a:rPr lang="es-ES" dirty="0"/>
              <a:t> era entre </a:t>
            </a:r>
            <a:r>
              <a:rPr lang="es-ES" b="1" dirty="0" err="1"/>
              <a:t>ciutadans</a:t>
            </a:r>
            <a:r>
              <a:rPr lang="es-ES" b="1" dirty="0"/>
              <a:t>/no </a:t>
            </a:r>
            <a:r>
              <a:rPr lang="es-ES" b="1" dirty="0" err="1"/>
              <a:t>ciutadans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691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3A6A28C-BA7E-49EF-B82E-BFDBF9BCCD48}"/>
              </a:ext>
            </a:extLst>
          </p:cNvPr>
          <p:cNvSpPr/>
          <p:nvPr/>
        </p:nvSpPr>
        <p:spPr>
          <a:xfrm>
            <a:off x="562062" y="1291906"/>
            <a:ext cx="2130804" cy="46139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6F98285-0680-45A7-B29B-55E0E02F5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780"/>
          </a:xfrm>
        </p:spPr>
        <p:txBody>
          <a:bodyPr>
            <a:normAutofit fontScale="90000"/>
          </a:bodyPr>
          <a:lstStyle/>
          <a:p>
            <a:r>
              <a:rPr lang="es-ES" dirty="0"/>
              <a:t>3.4 La diferencia entre </a:t>
            </a:r>
            <a:r>
              <a:rPr lang="es-ES" dirty="0" err="1"/>
              <a:t>ciutadans</a:t>
            </a:r>
            <a:r>
              <a:rPr lang="es-ES" dirty="0"/>
              <a:t>/no </a:t>
            </a:r>
            <a:r>
              <a:rPr lang="es-ES" dirty="0" err="1"/>
              <a:t>ciutadans</a:t>
            </a:r>
            <a:r>
              <a:rPr lang="es-ES" dirty="0"/>
              <a:t>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5CF2F6-4F68-4B33-8AB3-B3052DB02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451" y="1291906"/>
            <a:ext cx="11148969" cy="5200968"/>
          </a:xfrm>
        </p:spPr>
        <p:txBody>
          <a:bodyPr/>
          <a:lstStyle/>
          <a:p>
            <a:r>
              <a:rPr lang="es-ES" b="1" dirty="0" err="1"/>
              <a:t>Segle</a:t>
            </a:r>
            <a:r>
              <a:rPr lang="es-ES" b="1" dirty="0"/>
              <a:t> 3 </a:t>
            </a:r>
            <a:r>
              <a:rPr lang="es-ES" b="1" dirty="0" err="1"/>
              <a:t>a.C</a:t>
            </a:r>
            <a:r>
              <a:rPr lang="es-ES" b="1" dirty="0"/>
              <a:t>:</a:t>
            </a:r>
          </a:p>
          <a:p>
            <a:r>
              <a:rPr lang="es-ES" dirty="0"/>
              <a:t>La diferencia ara era entre </a:t>
            </a:r>
            <a:r>
              <a:rPr lang="es-ES" b="1" dirty="0"/>
              <a:t>CIUTADANS</a:t>
            </a:r>
            <a:r>
              <a:rPr lang="es-ES" dirty="0"/>
              <a:t> (</a:t>
            </a:r>
            <a:r>
              <a:rPr lang="es-ES" dirty="0" err="1"/>
              <a:t>Plebeus+Patricis</a:t>
            </a:r>
            <a:r>
              <a:rPr lang="es-ES" dirty="0"/>
              <a:t>) i </a:t>
            </a:r>
            <a:r>
              <a:rPr lang="es-ES" b="1" dirty="0"/>
              <a:t>NO CIUTADANS </a:t>
            </a:r>
            <a:r>
              <a:rPr lang="es-ES" dirty="0"/>
              <a:t>(</a:t>
            </a:r>
            <a:r>
              <a:rPr lang="es-ES" dirty="0" err="1"/>
              <a:t>els</a:t>
            </a:r>
            <a:r>
              <a:rPr lang="es-ES" dirty="0"/>
              <a:t> que no </a:t>
            </a:r>
            <a:r>
              <a:rPr lang="es-ES" dirty="0" err="1"/>
              <a:t>tenien</a:t>
            </a:r>
            <a:r>
              <a:rPr lang="es-ES" dirty="0"/>
              <a:t> </a:t>
            </a:r>
            <a:r>
              <a:rPr lang="es-ES" dirty="0" err="1"/>
              <a:t>dret</a:t>
            </a:r>
            <a:r>
              <a:rPr lang="es-ES" dirty="0"/>
              <a:t> a la política: </a:t>
            </a:r>
            <a:r>
              <a:rPr lang="es-ES" dirty="0" err="1"/>
              <a:t>estrangers</a:t>
            </a:r>
            <a:r>
              <a:rPr lang="es-ES" dirty="0"/>
              <a:t>, dones i </a:t>
            </a:r>
            <a:r>
              <a:rPr lang="es-ES" dirty="0" err="1"/>
              <a:t>esclaus</a:t>
            </a:r>
            <a:r>
              <a:rPr lang="es-ES" dirty="0"/>
              <a:t>).</a:t>
            </a:r>
          </a:p>
          <a:p>
            <a:r>
              <a:rPr lang="es-ES" dirty="0" err="1"/>
              <a:t>Com</a:t>
            </a:r>
            <a:r>
              <a:rPr lang="es-ES" dirty="0"/>
              <a:t> es </a:t>
            </a:r>
            <a:r>
              <a:rPr lang="es-ES" dirty="0" err="1"/>
              <a:t>governava</a:t>
            </a:r>
            <a:r>
              <a:rPr lang="es-ES" dirty="0"/>
              <a:t> a la República:</a:t>
            </a:r>
          </a:p>
          <a:p>
            <a:pPr marL="457200" lvl="1" indent="0">
              <a:buNone/>
            </a:pPr>
            <a:r>
              <a:rPr lang="es-ES" dirty="0"/>
              <a:t>*SENAT (Continúa desde la </a:t>
            </a:r>
            <a:r>
              <a:rPr lang="es-ES" dirty="0" err="1"/>
              <a:t>Monarquia</a:t>
            </a:r>
            <a:r>
              <a:rPr lang="es-ES" dirty="0"/>
              <a:t>).</a:t>
            </a:r>
          </a:p>
          <a:p>
            <a:pPr marL="457200" lvl="1" indent="0">
              <a:buNone/>
            </a:pPr>
            <a:r>
              <a:rPr lang="es-ES" dirty="0"/>
              <a:t>*MAGISTRAT (</a:t>
            </a:r>
            <a:r>
              <a:rPr lang="es-ES" dirty="0" err="1"/>
              <a:t>conjunt</a:t>
            </a:r>
            <a:r>
              <a:rPr lang="es-ES" dirty="0"/>
              <a:t> de </a:t>
            </a:r>
            <a:r>
              <a:rPr lang="es-ES" dirty="0" err="1"/>
              <a:t>càrrecs</a:t>
            </a:r>
            <a:r>
              <a:rPr lang="es-ES" dirty="0"/>
              <a:t> que </a:t>
            </a:r>
            <a:r>
              <a:rPr lang="es-ES" dirty="0" err="1"/>
              <a:t>intervenen</a:t>
            </a:r>
            <a:r>
              <a:rPr lang="es-ES" dirty="0"/>
              <a:t> en la política).</a:t>
            </a:r>
          </a:p>
          <a:p>
            <a:pPr marL="457200" lvl="1" indent="0">
              <a:buNone/>
            </a:pPr>
            <a:r>
              <a:rPr lang="es-ES" dirty="0"/>
              <a:t>*</a:t>
            </a:r>
            <a:r>
              <a:rPr lang="es-ES" dirty="0" err="1"/>
              <a:t>Comicis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4798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ED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FB0CAA-1CAD-4E7C-A0E8-D213B8A2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624"/>
            <a:ext cx="10515600" cy="901613"/>
          </a:xfrm>
        </p:spPr>
        <p:txBody>
          <a:bodyPr/>
          <a:lstStyle/>
          <a:p>
            <a:r>
              <a:rPr lang="es-ES" dirty="0"/>
              <a:t>4.- </a:t>
            </a:r>
            <a:r>
              <a:rPr lang="es-ES" dirty="0" err="1"/>
              <a:t>Què</a:t>
            </a:r>
            <a:r>
              <a:rPr lang="es-ES" dirty="0"/>
              <a:t> va </a:t>
            </a:r>
            <a:r>
              <a:rPr lang="es-ES" dirty="0" err="1"/>
              <a:t>ocorrer</a:t>
            </a:r>
            <a:r>
              <a:rPr lang="es-ES" dirty="0"/>
              <a:t> a la República?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68A22E-AAA9-4B58-BD96-DE959628F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50" y="1191236"/>
            <a:ext cx="11400638" cy="5377139"/>
          </a:xfrm>
        </p:spPr>
        <p:txBody>
          <a:bodyPr/>
          <a:lstStyle/>
          <a:p>
            <a:r>
              <a:rPr lang="es-ES" dirty="0"/>
              <a:t>La República era una </a:t>
            </a:r>
            <a:r>
              <a:rPr lang="es-ES" b="1" dirty="0"/>
              <a:t>época </a:t>
            </a:r>
            <a:r>
              <a:rPr lang="es-ES" b="1" dirty="0" err="1"/>
              <a:t>d’expansió</a:t>
            </a:r>
            <a:r>
              <a:rPr lang="es-ES" dirty="0"/>
              <a:t>, i el </a:t>
            </a:r>
            <a:r>
              <a:rPr lang="es-ES" dirty="0" err="1"/>
              <a:t>camí</a:t>
            </a:r>
            <a:r>
              <a:rPr lang="es-ES" dirty="0"/>
              <a:t> per a ser un </a:t>
            </a:r>
            <a:r>
              <a:rPr lang="es-ES" dirty="0" err="1"/>
              <a:t>Imperi</a:t>
            </a:r>
            <a:r>
              <a:rPr lang="es-ES" dirty="0"/>
              <a:t>.</a:t>
            </a:r>
          </a:p>
          <a:p>
            <a:r>
              <a:rPr lang="es-ES" dirty="0"/>
              <a:t>La </a:t>
            </a:r>
            <a:r>
              <a:rPr lang="es-ES" dirty="0" err="1"/>
              <a:t>evolució</a:t>
            </a:r>
            <a:r>
              <a:rPr lang="es-ES" dirty="0"/>
              <a:t> de Roma al </a:t>
            </a:r>
            <a:r>
              <a:rPr lang="es-ES" dirty="0" err="1"/>
              <a:t>llarg</a:t>
            </a:r>
            <a:r>
              <a:rPr lang="es-ES" dirty="0"/>
              <a:t> de la </a:t>
            </a:r>
            <a:r>
              <a:rPr lang="es-ES" dirty="0" err="1"/>
              <a:t>seua</a:t>
            </a:r>
            <a:r>
              <a:rPr lang="es-ES" dirty="0"/>
              <a:t> República esta plena de </a:t>
            </a:r>
            <a:r>
              <a:rPr lang="es-ES" b="1" dirty="0" err="1"/>
              <a:t>violència</a:t>
            </a:r>
            <a:r>
              <a:rPr lang="es-ES" dirty="0"/>
              <a:t> dirigida </a:t>
            </a:r>
            <a:r>
              <a:rPr lang="es-ES" dirty="0" err="1"/>
              <a:t>cap</a:t>
            </a:r>
            <a:r>
              <a:rPr lang="es-ES" dirty="0"/>
              <a:t> a </a:t>
            </a:r>
            <a:r>
              <a:rPr lang="es-ES" dirty="0" err="1"/>
              <a:t>l’exterior</a:t>
            </a:r>
            <a:r>
              <a:rPr lang="es-ES" dirty="0"/>
              <a:t> i </a:t>
            </a:r>
            <a:r>
              <a:rPr lang="es-ES" dirty="0" err="1"/>
              <a:t>l’interior</a:t>
            </a:r>
            <a:r>
              <a:rPr lang="es-ES" dirty="0"/>
              <a:t>:</a:t>
            </a:r>
          </a:p>
          <a:p>
            <a:pPr marL="457200" lvl="1" indent="0">
              <a:buNone/>
            </a:pPr>
            <a:endParaRPr lang="es-ES" dirty="0"/>
          </a:p>
          <a:p>
            <a:pPr marL="457200" lvl="1" indent="0">
              <a:buNone/>
            </a:pPr>
            <a:r>
              <a:rPr lang="es-ES" dirty="0"/>
              <a:t>*</a:t>
            </a:r>
            <a:r>
              <a:rPr lang="es-ES" b="1" dirty="0"/>
              <a:t>EXTERIOR</a:t>
            </a:r>
            <a:r>
              <a:rPr lang="es-ES" dirty="0"/>
              <a:t> </a:t>
            </a:r>
            <a:r>
              <a:rPr lang="es-ES" dirty="0">
                <a:sym typeface="Wingdings" panose="05000000000000000000" pitchFamily="2" charset="2"/>
              </a:rPr>
              <a:t> Per </a:t>
            </a:r>
            <a:r>
              <a:rPr lang="es-ES" dirty="0" err="1">
                <a:sym typeface="Wingdings" panose="05000000000000000000" pitchFamily="2" charset="2"/>
              </a:rPr>
              <a:t>l’expansió</a:t>
            </a:r>
            <a:endParaRPr lang="es-E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s-ES" dirty="0">
                <a:sym typeface="Wingdings" panose="05000000000000000000" pitchFamily="2" charset="2"/>
              </a:rPr>
              <a:t>-</a:t>
            </a:r>
            <a:r>
              <a:rPr lang="es-ES" dirty="0" err="1">
                <a:sym typeface="Wingdings" panose="05000000000000000000" pitchFamily="2" charset="2"/>
              </a:rPr>
              <a:t>Enemics</a:t>
            </a:r>
            <a:r>
              <a:rPr lang="es-ES" dirty="0">
                <a:sym typeface="Wingdings" panose="05000000000000000000" pitchFamily="2" charset="2"/>
              </a:rPr>
              <a:t> que ataquen Roma i </a:t>
            </a:r>
            <a:r>
              <a:rPr lang="es-ES" dirty="0" err="1">
                <a:sym typeface="Wingdings" panose="05000000000000000000" pitchFamily="2" charset="2"/>
              </a:rPr>
              <a:t>Romans</a:t>
            </a:r>
            <a:r>
              <a:rPr lang="es-ES" dirty="0">
                <a:sym typeface="Wingdings" panose="05000000000000000000" pitchFamily="2" charset="2"/>
              </a:rPr>
              <a:t> que ataquen </a:t>
            </a:r>
            <a:r>
              <a:rPr lang="es-ES" dirty="0" err="1">
                <a:sym typeface="Wingdings" panose="05000000000000000000" pitchFamily="2" charset="2"/>
              </a:rPr>
              <a:t>l’exterior</a:t>
            </a:r>
            <a:r>
              <a:rPr lang="es-ES" dirty="0">
                <a:sym typeface="Wingdings" panose="05000000000000000000" pitchFamily="2" charset="2"/>
              </a:rPr>
              <a:t> (en </a:t>
            </a:r>
            <a:r>
              <a:rPr lang="es-ES" dirty="0" err="1">
                <a:sym typeface="Wingdings" panose="05000000000000000000" pitchFamily="2" charset="2"/>
              </a:rPr>
              <a:t>augment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amb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l’expansió</a:t>
            </a:r>
            <a:r>
              <a:rPr lang="es-ES" dirty="0">
                <a:sym typeface="Wingdings" panose="05000000000000000000" pitchFamily="2" charset="2"/>
              </a:rPr>
              <a:t>).</a:t>
            </a:r>
          </a:p>
          <a:p>
            <a:pPr marL="457200" lvl="1" indent="0">
              <a:buNone/>
            </a:pPr>
            <a:r>
              <a:rPr lang="es-ES" dirty="0">
                <a:sym typeface="Wingdings" panose="05000000000000000000" pitchFamily="2" charset="2"/>
              </a:rPr>
              <a:t>-</a:t>
            </a:r>
            <a:r>
              <a:rPr lang="es-ES" dirty="0" err="1">
                <a:sym typeface="Wingdings" panose="05000000000000000000" pitchFamily="2" charset="2"/>
              </a:rPr>
              <a:t>Aliats</a:t>
            </a:r>
            <a:r>
              <a:rPr lang="es-ES" dirty="0">
                <a:sym typeface="Wingdings" panose="05000000000000000000" pitchFamily="2" charset="2"/>
              </a:rPr>
              <a:t> que </a:t>
            </a:r>
            <a:r>
              <a:rPr lang="es-ES" dirty="0" err="1">
                <a:sym typeface="Wingdings" panose="05000000000000000000" pitchFamily="2" charset="2"/>
              </a:rPr>
              <a:t>volen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tindre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els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mateixos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drets</a:t>
            </a:r>
            <a:r>
              <a:rPr lang="es-ES" dirty="0">
                <a:sym typeface="Wingdings" panose="05000000000000000000" pitchFamily="2" charset="2"/>
              </a:rPr>
              <a:t> que </a:t>
            </a:r>
            <a:r>
              <a:rPr lang="es-ES" dirty="0" err="1">
                <a:sym typeface="Wingdings" panose="05000000000000000000" pitchFamily="2" charset="2"/>
              </a:rPr>
              <a:t>els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romans</a:t>
            </a:r>
            <a:r>
              <a:rPr lang="es-ES" dirty="0">
                <a:sym typeface="Wingdings" panose="05000000000000000000" pitchFamily="2" charset="2"/>
              </a:rPr>
              <a:t> (</a:t>
            </a:r>
            <a:r>
              <a:rPr lang="es-ES" dirty="0" err="1">
                <a:sym typeface="Wingdings" panose="05000000000000000000" pitchFamily="2" charset="2"/>
              </a:rPr>
              <a:t>exsemple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itàlics</a:t>
            </a:r>
            <a:r>
              <a:rPr lang="es-ES" dirty="0">
                <a:sym typeface="Wingdings" panose="05000000000000000000" pitchFamily="2" charset="2"/>
              </a:rPr>
              <a:t>).</a:t>
            </a:r>
          </a:p>
          <a:p>
            <a:pPr marL="457200" lvl="1" indent="0">
              <a:buNone/>
            </a:pPr>
            <a:endParaRPr lang="es-E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s-ES" dirty="0">
                <a:sym typeface="Wingdings" panose="05000000000000000000" pitchFamily="2" charset="2"/>
              </a:rPr>
              <a:t>*</a:t>
            </a:r>
            <a:r>
              <a:rPr lang="es-ES" b="1" dirty="0">
                <a:sym typeface="Wingdings" panose="05000000000000000000" pitchFamily="2" charset="2"/>
              </a:rPr>
              <a:t>INTERIOR</a:t>
            </a:r>
            <a:r>
              <a:rPr lang="es-ES" dirty="0">
                <a:sym typeface="Wingdings" panose="05000000000000000000" pitchFamily="2" charset="2"/>
              </a:rPr>
              <a:t>  </a:t>
            </a:r>
            <a:r>
              <a:rPr lang="es-ES" dirty="0" err="1">
                <a:sym typeface="Wingdings" panose="05000000000000000000" pitchFamily="2" charset="2"/>
              </a:rPr>
              <a:t>Pel</a:t>
            </a:r>
            <a:r>
              <a:rPr lang="es-ES" dirty="0">
                <a:sym typeface="Wingdings" panose="05000000000000000000" pitchFamily="2" charset="2"/>
              </a:rPr>
              <a:t> poder</a:t>
            </a:r>
          </a:p>
          <a:p>
            <a:pPr marL="457200" lvl="1" indent="0">
              <a:buNone/>
            </a:pPr>
            <a:r>
              <a:rPr lang="es-ES" dirty="0">
                <a:sym typeface="Wingdings" panose="05000000000000000000" pitchFamily="2" charset="2"/>
              </a:rPr>
              <a:t>-</a:t>
            </a:r>
            <a:r>
              <a:rPr lang="es-ES" dirty="0" err="1">
                <a:sym typeface="Wingdings" panose="05000000000000000000" pitchFamily="2" charset="2"/>
              </a:rPr>
              <a:t>Conflictes</a:t>
            </a:r>
            <a:r>
              <a:rPr lang="es-ES" dirty="0">
                <a:sym typeface="Wingdings" panose="05000000000000000000" pitchFamily="2" charset="2"/>
              </a:rPr>
              <a:t> entre la población (</a:t>
            </a:r>
            <a:r>
              <a:rPr lang="es-ES" dirty="0" err="1">
                <a:sym typeface="Wingdings" panose="05000000000000000000" pitchFamily="2" charset="2"/>
              </a:rPr>
              <a:t>Patricis</a:t>
            </a:r>
            <a:r>
              <a:rPr lang="es-ES" dirty="0">
                <a:sym typeface="Wingdings" panose="05000000000000000000" pitchFamily="2" charset="2"/>
              </a:rPr>
              <a:t> i </a:t>
            </a:r>
            <a:r>
              <a:rPr lang="es-ES" dirty="0" err="1">
                <a:sym typeface="Wingdings" panose="05000000000000000000" pitchFamily="2" charset="2"/>
              </a:rPr>
              <a:t>Plebeus</a:t>
            </a:r>
            <a:r>
              <a:rPr lang="es-ES" dirty="0">
                <a:sym typeface="Wingdings" panose="05000000000000000000" pitchFamily="2" charset="2"/>
              </a:rPr>
              <a:t>).</a:t>
            </a:r>
          </a:p>
          <a:p>
            <a:pPr marL="457200" lvl="1" indent="0">
              <a:buNone/>
            </a:pPr>
            <a:r>
              <a:rPr lang="es-ES" dirty="0">
                <a:sym typeface="Wingdings" panose="05000000000000000000" pitchFamily="2" charset="2"/>
              </a:rPr>
              <a:t>-</a:t>
            </a:r>
            <a:r>
              <a:rPr lang="es-ES" dirty="0" err="1">
                <a:sym typeface="Wingdings" panose="05000000000000000000" pitchFamily="2" charset="2"/>
              </a:rPr>
              <a:t>Rivalitat</a:t>
            </a:r>
            <a:r>
              <a:rPr lang="es-ES" dirty="0">
                <a:sym typeface="Wingdings" panose="05000000000000000000" pitchFamily="2" charset="2"/>
              </a:rPr>
              <a:t> entre </a:t>
            </a:r>
            <a:r>
              <a:rPr lang="es-ES" dirty="0" err="1">
                <a:sym typeface="Wingdings" panose="05000000000000000000" pitchFamily="2" charset="2"/>
              </a:rPr>
              <a:t>els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polítics</a:t>
            </a:r>
            <a:r>
              <a:rPr lang="es-ES" dirty="0">
                <a:sym typeface="Wingdings" panose="05000000000000000000" pitchFamily="2" charset="2"/>
              </a:rPr>
              <a:t> (Optimates i </a:t>
            </a:r>
            <a:r>
              <a:rPr lang="es-ES" dirty="0" err="1">
                <a:sym typeface="Wingdings" panose="05000000000000000000" pitchFamily="2" charset="2"/>
              </a:rPr>
              <a:t>Populars</a:t>
            </a:r>
            <a:r>
              <a:rPr lang="es-ES" dirty="0">
                <a:sym typeface="Wingdings" panose="05000000000000000000" pitchFamily="2" charset="2"/>
              </a:rPr>
              <a:t>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6461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ED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0D29F87-7461-44F8-91AC-02C7F06F7D74}"/>
              </a:ext>
            </a:extLst>
          </p:cNvPr>
          <p:cNvSpPr/>
          <p:nvPr/>
        </p:nvSpPr>
        <p:spPr>
          <a:xfrm>
            <a:off x="7312819" y="751612"/>
            <a:ext cx="4289155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B4FAB2-9CA4-4F6A-80F8-EAB625C19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1" y="369117"/>
            <a:ext cx="11199303" cy="905716"/>
          </a:xfrm>
        </p:spPr>
        <p:txBody>
          <a:bodyPr/>
          <a:lstStyle/>
          <a:p>
            <a:r>
              <a:rPr lang="es-ES" dirty="0"/>
              <a:t>Les </a:t>
            </a:r>
            <a:r>
              <a:rPr lang="es-ES" dirty="0" err="1"/>
              <a:t>conquestes</a:t>
            </a:r>
            <a:r>
              <a:rPr lang="es-ES" dirty="0"/>
              <a:t> generen a Roma </a:t>
            </a:r>
            <a:r>
              <a:rPr lang="es-ES" u="sng" dirty="0" err="1"/>
              <a:t>desigualtat</a:t>
            </a:r>
            <a:r>
              <a:rPr lang="es-ES" u="sng" dirty="0"/>
              <a:t> social</a:t>
            </a:r>
            <a:r>
              <a:rPr lang="es-ES" dirty="0"/>
              <a:t>:</a:t>
            </a:r>
          </a:p>
          <a:p>
            <a:pPr marL="457200" lvl="1" indent="0">
              <a:buNone/>
            </a:pPr>
            <a:r>
              <a:rPr lang="es-ES" dirty="0"/>
              <a:t>-La guerra beneficia </a:t>
            </a:r>
            <a:r>
              <a:rPr lang="es-ES" dirty="0" err="1"/>
              <a:t>als</a:t>
            </a:r>
            <a:r>
              <a:rPr lang="es-ES" dirty="0"/>
              <a:t> </a:t>
            </a:r>
            <a:r>
              <a:rPr lang="es-ES" dirty="0" err="1"/>
              <a:t>rics</a:t>
            </a:r>
            <a:r>
              <a:rPr lang="es-ES" dirty="0"/>
              <a:t> i perjudica </a:t>
            </a:r>
            <a:r>
              <a:rPr lang="es-ES" dirty="0" err="1"/>
              <a:t>als</a:t>
            </a:r>
            <a:r>
              <a:rPr lang="es-ES" dirty="0"/>
              <a:t> pobres.</a:t>
            </a:r>
          </a:p>
          <a:p>
            <a:pPr marL="457200" lvl="1" indent="0">
              <a:buNone/>
            </a:pPr>
            <a:endParaRPr lang="es-ES" dirty="0"/>
          </a:p>
        </p:txBody>
      </p:sp>
      <p:sp>
        <p:nvSpPr>
          <p:cNvPr id="4" name="Cerrar corchete 3">
            <a:extLst>
              <a:ext uri="{FF2B5EF4-FFF2-40B4-BE49-F238E27FC236}">
                <a16:creationId xmlns:a16="http://schemas.microsoft.com/office/drawing/2014/main" id="{696131B1-7B72-4F1A-82BB-9A86BA6ED61A}"/>
              </a:ext>
            </a:extLst>
          </p:cNvPr>
          <p:cNvSpPr/>
          <p:nvPr/>
        </p:nvSpPr>
        <p:spPr>
          <a:xfrm>
            <a:off x="7081838" y="876300"/>
            <a:ext cx="66675" cy="273844"/>
          </a:xfrm>
          <a:prstGeom prst="rightBracket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925295A5-5396-4B01-8DE8-3907E76F9AAF}"/>
              </a:ext>
            </a:extLst>
          </p:cNvPr>
          <p:cNvCxnSpPr>
            <a:stCxn id="4" idx="2"/>
          </p:cNvCxnSpPr>
          <p:nvPr/>
        </p:nvCxnSpPr>
        <p:spPr>
          <a:xfrm>
            <a:off x="7148513" y="1013222"/>
            <a:ext cx="164306" cy="1191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8CBC35B2-4DE6-47A9-879F-8CF9FA4C2F96}"/>
              </a:ext>
            </a:extLst>
          </p:cNvPr>
          <p:cNvSpPr txBox="1"/>
          <p:nvPr/>
        </p:nvSpPr>
        <p:spPr>
          <a:xfrm>
            <a:off x="7230666" y="751612"/>
            <a:ext cx="4667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(</a:t>
            </a:r>
            <a:r>
              <a:rPr lang="es-ES" sz="1400" dirty="0" err="1"/>
              <a:t>com</a:t>
            </a:r>
            <a:r>
              <a:rPr lang="es-ES" sz="1400" dirty="0"/>
              <a:t> </a:t>
            </a:r>
            <a:r>
              <a:rPr lang="es-ES" sz="1400" dirty="0" err="1"/>
              <a:t>els</a:t>
            </a:r>
            <a:r>
              <a:rPr lang="es-ES" sz="1400" dirty="0"/>
              <a:t> </a:t>
            </a:r>
            <a:r>
              <a:rPr lang="es-ES" sz="1400" dirty="0" err="1"/>
              <a:t>soldats</a:t>
            </a:r>
            <a:r>
              <a:rPr lang="es-ES" sz="1400" dirty="0"/>
              <a:t> </a:t>
            </a:r>
            <a:r>
              <a:rPr lang="es-ES" sz="1400" dirty="0" err="1"/>
              <a:t>són</a:t>
            </a:r>
            <a:r>
              <a:rPr lang="es-ES" sz="1400" dirty="0"/>
              <a:t> </a:t>
            </a:r>
            <a:r>
              <a:rPr lang="es-ES" sz="1400" dirty="0" err="1"/>
              <a:t>els</a:t>
            </a:r>
            <a:r>
              <a:rPr lang="es-ES" sz="1400" dirty="0"/>
              <a:t> </a:t>
            </a:r>
            <a:r>
              <a:rPr lang="es-ES" sz="1400" dirty="0" err="1"/>
              <a:t>camperols</a:t>
            </a:r>
            <a:r>
              <a:rPr lang="es-ES" sz="1400" dirty="0"/>
              <a:t>, hi </a:t>
            </a:r>
            <a:r>
              <a:rPr lang="es-ES" sz="1400" dirty="0" err="1"/>
              <a:t>havien</a:t>
            </a:r>
            <a:r>
              <a:rPr lang="es-ES" sz="1400" dirty="0"/>
              <a:t> </a:t>
            </a:r>
            <a:r>
              <a:rPr lang="es-ES" sz="1400" dirty="0" err="1"/>
              <a:t>menys</a:t>
            </a:r>
            <a:r>
              <a:rPr lang="es-ES" sz="1400" dirty="0"/>
              <a:t> </a:t>
            </a:r>
            <a:r>
              <a:rPr lang="es-ES" sz="1400" dirty="0" err="1"/>
              <a:t>cultius</a:t>
            </a:r>
            <a:r>
              <a:rPr lang="es-ES" sz="1400" dirty="0"/>
              <a:t> (</a:t>
            </a:r>
            <a:r>
              <a:rPr lang="es-ES" sz="1400" dirty="0" err="1"/>
              <a:t>aliments</a:t>
            </a:r>
            <a:r>
              <a:rPr lang="es-ES" sz="1400" dirty="0"/>
              <a:t>) i </a:t>
            </a:r>
            <a:r>
              <a:rPr lang="es-ES" sz="1400" dirty="0" err="1"/>
              <a:t>aquests</a:t>
            </a:r>
            <a:r>
              <a:rPr lang="es-ES" sz="1400" dirty="0"/>
              <a:t> </a:t>
            </a:r>
            <a:r>
              <a:rPr lang="es-ES" sz="1400" dirty="0" err="1"/>
              <a:t>perdien</a:t>
            </a:r>
            <a:r>
              <a:rPr lang="es-ES" sz="1400" dirty="0"/>
              <a:t> les </a:t>
            </a:r>
            <a:r>
              <a:rPr lang="es-ES" sz="1400" dirty="0" err="1"/>
              <a:t>seues</a:t>
            </a:r>
            <a:r>
              <a:rPr lang="es-ES" sz="1400" dirty="0"/>
              <a:t> </a:t>
            </a:r>
            <a:r>
              <a:rPr lang="es-ES" sz="1400" dirty="0" err="1"/>
              <a:t>terres</a:t>
            </a:r>
            <a:r>
              <a:rPr lang="es-ES" sz="1400" dirty="0"/>
              <a:t>).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8013F1A-983E-45DD-BABD-F3F17C5064F8}"/>
              </a:ext>
            </a:extLst>
          </p:cNvPr>
          <p:cNvSpPr txBox="1"/>
          <p:nvPr/>
        </p:nvSpPr>
        <p:spPr>
          <a:xfrm>
            <a:off x="469782" y="1274832"/>
            <a:ext cx="1160197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b="1" dirty="0"/>
              <a:t>CRISIS DE LA REPÚBLICA</a:t>
            </a:r>
            <a:r>
              <a:rPr lang="es-ES" sz="2800" dirty="0"/>
              <a:t>: (sobre la </a:t>
            </a:r>
            <a:r>
              <a:rPr lang="es-ES" sz="2800" dirty="0" err="1"/>
              <a:t>desigualtat</a:t>
            </a:r>
            <a:r>
              <a:rPr lang="es-ES" sz="2800" dirty="0"/>
              <a:t> social):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s-ES" sz="2800" dirty="0"/>
              <a:t>Al </a:t>
            </a:r>
            <a:r>
              <a:rPr lang="es-ES" sz="2800" dirty="0" err="1"/>
              <a:t>Senat</a:t>
            </a:r>
            <a:r>
              <a:rPr lang="es-ES" sz="2800" dirty="0"/>
              <a:t>: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s-ES" sz="2800" dirty="0"/>
          </a:p>
          <a:p>
            <a:pPr lvl="1"/>
            <a:r>
              <a:rPr lang="es-ES" sz="2800" dirty="0">
                <a:solidFill>
                  <a:srgbClr val="FF0000"/>
                </a:solidFill>
              </a:rPr>
              <a:t>NOBILITAS</a:t>
            </a:r>
            <a:r>
              <a:rPr lang="es-ES" sz="2800" dirty="0"/>
              <a:t>			     </a:t>
            </a:r>
            <a:r>
              <a:rPr lang="es-ES" sz="2800" dirty="0">
                <a:solidFill>
                  <a:srgbClr val="00B0F0"/>
                </a:solidFill>
              </a:rPr>
              <a:t>V</a:t>
            </a:r>
            <a:r>
              <a:rPr lang="es-ES" sz="2800" dirty="0">
                <a:solidFill>
                  <a:srgbClr val="FF0000"/>
                </a:solidFill>
              </a:rPr>
              <a:t>S</a:t>
            </a:r>
            <a:r>
              <a:rPr lang="es-ES" sz="2800" dirty="0"/>
              <a:t>				</a:t>
            </a:r>
            <a:r>
              <a:rPr lang="es-ES" sz="2800" dirty="0">
                <a:solidFill>
                  <a:srgbClr val="00B0F0"/>
                </a:solidFill>
              </a:rPr>
              <a:t>REFORMADORES</a:t>
            </a:r>
          </a:p>
          <a:p>
            <a:pPr lvl="1"/>
            <a:r>
              <a:rPr lang="es-ES" sz="2800" dirty="0"/>
              <a:t>(</a:t>
            </a:r>
            <a:r>
              <a:rPr lang="es-ES" sz="2800" dirty="0">
                <a:solidFill>
                  <a:srgbClr val="FF0000"/>
                </a:solidFill>
              </a:rPr>
              <a:t>OPTIMATES</a:t>
            </a:r>
            <a:r>
              <a:rPr lang="es-ES" sz="2800" dirty="0"/>
              <a:t>) 							(</a:t>
            </a:r>
            <a:r>
              <a:rPr lang="es-ES" sz="2800" dirty="0">
                <a:solidFill>
                  <a:srgbClr val="00B0F0"/>
                </a:solidFill>
              </a:rPr>
              <a:t>POPULARS</a:t>
            </a:r>
            <a:r>
              <a:rPr lang="es-ES" sz="2800" dirty="0"/>
              <a:t>)</a:t>
            </a:r>
          </a:p>
          <a:p>
            <a:pPr lvl="1"/>
            <a:r>
              <a:rPr lang="es-ES" sz="2800" dirty="0"/>
              <a:t>-</a:t>
            </a:r>
            <a:r>
              <a:rPr lang="es-ES" sz="2800" dirty="0" err="1"/>
              <a:t>Volien</a:t>
            </a:r>
            <a:r>
              <a:rPr lang="es-ES" sz="2800" dirty="0"/>
              <a:t> </a:t>
            </a:r>
            <a:r>
              <a:rPr lang="es-ES" sz="2800" dirty="0" err="1"/>
              <a:t>més</a:t>
            </a:r>
            <a:r>
              <a:rPr lang="es-ES" sz="2800" dirty="0"/>
              <a:t> </a:t>
            </a:r>
            <a:r>
              <a:rPr lang="es-ES" sz="2800" dirty="0" err="1"/>
              <a:t>guerres</a:t>
            </a:r>
            <a:r>
              <a:rPr lang="es-ES" sz="2800" dirty="0"/>
              <a:t>						-LOS GRACOS 								        (posar un tope per a 									poseer </a:t>
            </a:r>
            <a:r>
              <a:rPr lang="es-ES" sz="2800" dirty="0" err="1"/>
              <a:t>terres</a:t>
            </a:r>
            <a:r>
              <a:rPr lang="es-ES" sz="2800" dirty="0"/>
              <a:t>, emplear 									</a:t>
            </a:r>
            <a:r>
              <a:rPr lang="es-ES" sz="2800" dirty="0" err="1"/>
              <a:t>als</a:t>
            </a:r>
            <a:r>
              <a:rPr lang="es-ES" sz="2800" dirty="0"/>
              <a:t> que no </a:t>
            </a:r>
            <a:r>
              <a:rPr lang="es-ES" sz="2800" dirty="0" err="1"/>
              <a:t>tenen</a:t>
            </a:r>
            <a:r>
              <a:rPr lang="es-ES" sz="2800" dirty="0"/>
              <a:t> </a:t>
            </a:r>
            <a:r>
              <a:rPr lang="es-ES" sz="2800" dirty="0" err="1"/>
              <a:t>treball</a:t>
            </a:r>
            <a:r>
              <a:rPr lang="es-ES" sz="2800" dirty="0"/>
              <a:t>, 									posar el </a:t>
            </a:r>
            <a:r>
              <a:rPr lang="es-ES" sz="2800" dirty="0" err="1"/>
              <a:t>blat</a:t>
            </a:r>
            <a:r>
              <a:rPr lang="es-ES" sz="2800" dirty="0"/>
              <a:t> a </a:t>
            </a:r>
            <a:r>
              <a:rPr lang="es-ES" sz="2800" dirty="0" err="1"/>
              <a:t>baix</a:t>
            </a:r>
            <a:r>
              <a:rPr lang="es-ES" sz="2800" dirty="0"/>
              <a:t> preu…).</a:t>
            </a:r>
          </a:p>
          <a:p>
            <a:pPr lvl="1"/>
            <a:r>
              <a:rPr lang="es-E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2804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1027</Words>
  <Application>Microsoft Office PowerPoint</Application>
  <PresentationFormat>Panorámica</PresentationFormat>
  <Paragraphs>149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Tema de Office</vt:lpstr>
      <vt:lpstr>Paquete</vt:lpstr>
      <vt:lpstr>Roma, de la República a l’Imperi</vt:lpstr>
      <vt:lpstr>1.-Roma orígens</vt:lpstr>
      <vt:lpstr>1.1-Ròmul i Rem</vt:lpstr>
      <vt:lpstr>2.-Monarquia Roma  753-509 a.C.</vt:lpstr>
      <vt:lpstr>3.-La Roma Republicana  Segles 6-1 a.C.</vt:lpstr>
      <vt:lpstr>3.3 Els Plebeus es cansàren de fer-ho tot i lluitaren amb protestes i xicotetes lluites.</vt:lpstr>
      <vt:lpstr>3.4 La diferencia entre ciutadans/no ciutadans.</vt:lpstr>
      <vt:lpstr>4.- Què va ocorrer a la República?</vt:lpstr>
      <vt:lpstr>Presentación de PowerPoint</vt:lpstr>
      <vt:lpstr>Presentación de PowerPoint</vt:lpstr>
      <vt:lpstr>5.-Parts de les ciutats romanes</vt:lpstr>
      <vt:lpstr>6.-Transició República-Imperi  Del Segle 1 a.C al segle 1 d.C.</vt:lpstr>
      <vt:lpstr>Presentación de PowerPoint</vt:lpstr>
      <vt:lpstr>Presentación de PowerPoint</vt:lpstr>
      <vt:lpstr>Presentación de PowerPoint</vt:lpstr>
      <vt:lpstr>L’Imperi Romà  Segle 1-5 d.C</vt:lpstr>
      <vt:lpstr>Guerres Púniques  264-146 a.C.</vt:lpstr>
      <vt:lpstr>Resum guerres púniques</vt:lpstr>
      <vt:lpstr>Aleshores, la línea del temps fins ara, si sumem les guerres púniques, es així:</vt:lpstr>
      <vt:lpstr>Emperador e Imperi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Roma, de la República a l’Imperi</dc:title>
  <dc:creator>Eva</dc:creator>
  <cp:lastModifiedBy>Eva</cp:lastModifiedBy>
  <cp:revision>17</cp:revision>
  <dcterms:created xsi:type="dcterms:W3CDTF">2020-02-11T16:41:55Z</dcterms:created>
  <dcterms:modified xsi:type="dcterms:W3CDTF">2020-02-15T12:47:34Z</dcterms:modified>
</cp:coreProperties>
</file>