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1000D"/>
    <a:srgbClr val="FF33CC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A9588-5651-4287-95E6-ADC77F5F2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9C1E4-BB9D-4629-B58B-739AEE5A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E605E-CA84-46F1-875C-FD0BA034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DB0B1-CB4A-4D77-8669-D1AB4D50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149CE8-8601-4D4E-8735-E56622F5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74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26FD1-9BA4-4CD3-AE04-879C43B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BDCE-1EAE-41C4-986D-9E6EF58A4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7E843-D0CA-4E57-8157-F6E0A8F6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2B247B-FEB8-4941-8714-35130376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1ECDF-A8D0-4639-9DE2-C29493C3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32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696170-CF5E-42C0-B620-E3CD8F3A4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C468D-0D0C-4117-AE4D-5578E983C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722AFD-F779-4264-9815-C7A7F66F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C0365-3BC3-464E-B5C8-F8647AAD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9C5B8-2337-48B5-A10E-58F76D1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5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C98D7-F492-406F-AA08-1C8FF7B3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88FB6-48D7-4147-9126-89D654D3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2036E7-E405-486D-82CD-2D95D775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C7EDC-7B49-4629-AEA4-1C8E7D34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66FF7-3B45-44C3-AD8C-EC4373ED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39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C935D-F24F-4A60-97A2-25FDE8F8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9B2573-31A3-43A9-9E43-D47AD5FA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8DF577-EE4B-4254-9B63-C7B762F2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F7C4A-21BD-43D3-BF84-9463B8E3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1D878E-9478-4D2D-99EC-981C3C63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1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1E1DB-A172-4B05-9E68-9ACE7A61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B8CFB-2B7D-4662-9944-953F4EA6B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AEB8A1-E5D6-40BF-AD22-6085F3C2A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C70D47-EF77-4616-B8AD-F71019EB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0E44D3-3F6B-4853-B618-88927619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DB0C83-F035-4D68-BE3E-9959E0A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3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010DF-4259-44A0-9A22-821149A3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06F30C-98B8-4C69-9B58-47161677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5860CD-99D7-4077-ABA5-A284FF30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3D7629-6851-4C22-AA68-71587F769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68F4EA-9BA1-48E4-B41D-FCF31AC59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CFD75F-F099-4BCC-820A-AECBB2DE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B781D1-8F98-493A-8C75-0DD465EE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A3BB71-295B-4B86-BE54-E5CB146D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46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E506D-2608-4DD0-A120-5B910052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7BD780-74D6-4279-B33F-93AE6083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F4B546-9733-40A4-B6CF-2C860E02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76071B-55DB-4CAC-AF05-14888DBA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1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FD1AB9-7AC8-4ACF-A8EE-446DC7A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7B6E7D-40EC-4DAC-9DD3-629CD0F1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B1D9D-CBC8-42AC-9E64-4CE15F58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0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A25D0-CB53-43B7-9144-98053FF5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E96D9-7571-4CDB-BB17-E7A653E4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21283F-C239-46FE-8721-03E863737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D828C4-2A5D-4964-8DF6-21E7F10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17136-0FD7-4792-A4A0-FFBA95BC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C02956-79DF-4E45-96C5-514B5EFE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69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EE7B8-9512-49AF-9AB9-17CECCBA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FEE2C5-D70E-42AA-9E7A-4490F288F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48C417-2A4A-4A8F-BE46-068E59B3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54788D-1888-4F9E-961B-09EA5B4C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F2D25E-FA44-4CB8-B719-52C8942E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905339-1513-44A7-A006-AF177A7D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5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E70846-0A11-4F60-9C5E-0242B70F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62055F-C8DC-40E7-AAA2-130A1832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78690-6FA6-4F96-97EC-05A070EE7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6F93-F219-46ED-96CE-E8E81208F817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3DD84-9941-4459-B751-D59BDAEB9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D840E-9D6E-4E6B-8814-BE9C5EC1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87D7-6F00-4BB6-97DB-B546BDACA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7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B0AA9-0494-4D15-BA5C-B0E07A2B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75" y="310600"/>
            <a:ext cx="6033796" cy="1928747"/>
          </a:xfrm>
        </p:spPr>
        <p:txBody>
          <a:bodyPr>
            <a:normAutofit fontScale="90000"/>
          </a:bodyPr>
          <a:lstStyle/>
          <a:p>
            <a:r>
              <a:rPr lang="es-ES" dirty="0"/>
              <a:t>Tema 12: </a:t>
            </a:r>
            <a:r>
              <a:rPr lang="es-ES" dirty="0" err="1"/>
              <a:t>colonitzacions</a:t>
            </a:r>
            <a:r>
              <a:rPr lang="es-ES" dirty="0"/>
              <a:t> i </a:t>
            </a:r>
            <a:r>
              <a:rPr lang="es-ES" dirty="0" err="1"/>
              <a:t>pobles</a:t>
            </a:r>
            <a:r>
              <a:rPr lang="es-ES" dirty="0"/>
              <a:t> </a:t>
            </a:r>
            <a:r>
              <a:rPr lang="es-ES" dirty="0" err="1"/>
              <a:t>preromans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4CEF98-1573-4DF3-A3C0-8E3797361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3886" y="2146463"/>
            <a:ext cx="9144000" cy="1655762"/>
          </a:xfrm>
        </p:spPr>
        <p:txBody>
          <a:bodyPr/>
          <a:lstStyle/>
          <a:p>
            <a:r>
              <a:rPr lang="es-ES" dirty="0"/>
              <a:t>Examen 20/1/2020 (</a:t>
            </a:r>
            <a:r>
              <a:rPr lang="es-ES" dirty="0" err="1"/>
              <a:t>dilluns</a:t>
            </a:r>
            <a:r>
              <a:rPr lang="es-ES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A6337D-D222-49B1-80F9-75230A8AAB4B}"/>
              </a:ext>
            </a:extLst>
          </p:cNvPr>
          <p:cNvSpPr txBox="1"/>
          <p:nvPr/>
        </p:nvSpPr>
        <p:spPr>
          <a:xfrm>
            <a:off x="7545497" y="91694"/>
            <a:ext cx="412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5"/>
                </a:solidFill>
              </a:rPr>
              <a:t>Península Ibérica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6ADA41-AED0-40C9-B873-5255BABA64E0}"/>
              </a:ext>
            </a:extLst>
          </p:cNvPr>
          <p:cNvSpPr txBox="1"/>
          <p:nvPr/>
        </p:nvSpPr>
        <p:spPr>
          <a:xfrm>
            <a:off x="7660432" y="1846989"/>
            <a:ext cx="4124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 err="1">
                <a:sym typeface="Wingdings" panose="05000000000000000000" pitchFamily="2" charset="2"/>
              </a:rPr>
              <a:t>Poblats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emmurallats</a:t>
            </a:r>
            <a:r>
              <a:rPr lang="es-ES" dirty="0">
                <a:sym typeface="Wingdings" panose="05000000000000000000" pitchFamily="2" charset="2"/>
              </a:rPr>
              <a:t>.</a:t>
            </a:r>
          </a:p>
          <a:p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 err="1">
                <a:sym typeface="Wingdings" panose="05000000000000000000" pitchFamily="2" charset="2"/>
              </a:rPr>
              <a:t>Metal·lúrgia</a:t>
            </a:r>
            <a:r>
              <a:rPr lang="es-ES" dirty="0">
                <a:sym typeface="Wingdings" panose="05000000000000000000" pitchFamily="2" charset="2"/>
              </a:rPr>
              <a:t> (cobre, ferro)</a:t>
            </a:r>
          </a:p>
          <a:p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 err="1">
                <a:sym typeface="Wingdings" panose="05000000000000000000" pitchFamily="2" charset="2"/>
              </a:rPr>
              <a:t>Inhumació</a:t>
            </a:r>
            <a:r>
              <a:rPr lang="es-ES" dirty="0">
                <a:sym typeface="Wingdings" panose="05000000000000000000" pitchFamily="2" charset="2"/>
              </a:rPr>
              <a:t> (enterrar)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C5D2C7-B3DC-4655-A78C-DE4174DA70AB}"/>
              </a:ext>
            </a:extLst>
          </p:cNvPr>
          <p:cNvSpPr txBox="1"/>
          <p:nvPr/>
        </p:nvSpPr>
        <p:spPr>
          <a:xfrm>
            <a:off x="8288323" y="587229"/>
            <a:ext cx="215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err="1"/>
              <a:t>Quan</a:t>
            </a:r>
            <a:r>
              <a:rPr lang="es-ES" sz="2800" u="sng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D6878-BA44-45A2-919F-58C6CC194495}"/>
              </a:ext>
            </a:extLst>
          </p:cNvPr>
          <p:cNvSpPr txBox="1"/>
          <p:nvPr/>
        </p:nvSpPr>
        <p:spPr>
          <a:xfrm>
            <a:off x="7545497" y="1059255"/>
            <a:ext cx="3161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ym typeface="Wingdings" panose="05000000000000000000" pitchFamily="2" charset="2"/>
              </a:rPr>
              <a:t></a:t>
            </a:r>
            <a:r>
              <a:rPr lang="es-ES" sz="1600" dirty="0" err="1">
                <a:sym typeface="Wingdings" panose="05000000000000000000" pitchFamily="2" charset="2"/>
              </a:rPr>
              <a:t>Edat</a:t>
            </a:r>
            <a:r>
              <a:rPr lang="es-ES" sz="1600" dirty="0">
                <a:sym typeface="Wingdings" panose="05000000000000000000" pitchFamily="2" charset="2"/>
              </a:rPr>
              <a:t> del ferro, </a:t>
            </a:r>
            <a:r>
              <a:rPr lang="es-ES" sz="1600" dirty="0" err="1">
                <a:sym typeface="Wingdings" panose="05000000000000000000" pitchFamily="2" charset="2"/>
              </a:rPr>
              <a:t>segle</a:t>
            </a:r>
            <a:r>
              <a:rPr lang="es-ES" sz="1600" dirty="0">
                <a:sym typeface="Wingdings" panose="05000000000000000000" pitchFamily="2" charset="2"/>
              </a:rPr>
              <a:t> X (10)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B41850-F934-4A4F-9D27-2C66E732D3AE}"/>
              </a:ext>
            </a:extLst>
          </p:cNvPr>
          <p:cNvSpPr txBox="1"/>
          <p:nvPr/>
        </p:nvSpPr>
        <p:spPr>
          <a:xfrm>
            <a:off x="7813303" y="1385324"/>
            <a:ext cx="262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err="1"/>
              <a:t>Característiques</a:t>
            </a:r>
            <a:endParaRPr lang="es-ES" u="sng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409347-3B1A-4CFB-9555-DC1524B74470}"/>
              </a:ext>
            </a:extLst>
          </p:cNvPr>
          <p:cNvSpPr/>
          <p:nvPr/>
        </p:nvSpPr>
        <p:spPr>
          <a:xfrm>
            <a:off x="7323589" y="0"/>
            <a:ext cx="3288484" cy="2869035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186B31-672C-4795-B24C-195D7FB2932D}"/>
              </a:ext>
            </a:extLst>
          </p:cNvPr>
          <p:cNvSpPr/>
          <p:nvPr/>
        </p:nvSpPr>
        <p:spPr>
          <a:xfrm>
            <a:off x="2677702" y="3411862"/>
            <a:ext cx="3862599" cy="3313729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8" name="Picture 4" descr="Resultado de imagen de imagenes tema 12 colonizaciones y pueblos prerromanos&quot;">
            <a:extLst>
              <a:ext uri="{FF2B5EF4-FFF2-40B4-BE49-F238E27FC236}">
                <a16:creationId xmlns:a16="http://schemas.microsoft.com/office/drawing/2014/main" id="{0304A79F-EE68-4343-A382-6FD19EAC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70" y="2912739"/>
            <a:ext cx="5507130" cy="33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de mapa fenicios en españa&quot;">
            <a:extLst>
              <a:ext uri="{FF2B5EF4-FFF2-40B4-BE49-F238E27FC236}">
                <a16:creationId xmlns:a16="http://schemas.microsoft.com/office/drawing/2014/main" id="{CA0A77BD-A17F-40CA-B9B1-F5D2B685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01" y="3411862"/>
            <a:ext cx="3862599" cy="33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72E35AC-1774-4D65-8280-ADC50F217FE6}"/>
              </a:ext>
            </a:extLst>
          </p:cNvPr>
          <p:cNvSpPr txBox="1"/>
          <p:nvPr/>
        </p:nvSpPr>
        <p:spPr>
          <a:xfrm>
            <a:off x="444657" y="2728073"/>
            <a:ext cx="146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EDAT ANTIGA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BFC146-9377-42C5-B16E-EF64C5FD56FC}"/>
              </a:ext>
            </a:extLst>
          </p:cNvPr>
          <p:cNvSpPr txBox="1"/>
          <p:nvPr/>
        </p:nvSpPr>
        <p:spPr>
          <a:xfrm>
            <a:off x="414139" y="2974344"/>
            <a:ext cx="172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 err="1">
                <a:sym typeface="Wingdings" panose="05000000000000000000" pitchFamily="2" charset="2"/>
              </a:rPr>
              <a:t>Comença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amb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l’arribada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dels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pobles</a:t>
            </a:r>
            <a:r>
              <a:rPr lang="es-ES" dirty="0">
                <a:sym typeface="Wingdings" panose="05000000000000000000" pitchFamily="2" charset="2"/>
              </a:rPr>
              <a:t> (per </a:t>
            </a:r>
            <a:r>
              <a:rPr lang="es-ES" dirty="0" err="1">
                <a:sym typeface="Wingdings" panose="05000000000000000000" pitchFamily="2" charset="2"/>
              </a:rPr>
              <a:t>l’escriptura</a:t>
            </a:r>
            <a:r>
              <a:rPr lang="es-ES" dirty="0">
                <a:sym typeface="Wingdings" panose="05000000000000000000" pitchFamily="2" charset="2"/>
              </a:rPr>
              <a:t>).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EFD6CA-8050-4F45-B322-126833B8AB91}"/>
              </a:ext>
            </a:extLst>
          </p:cNvPr>
          <p:cNvSpPr/>
          <p:nvPr/>
        </p:nvSpPr>
        <p:spPr>
          <a:xfrm>
            <a:off x="341855" y="2758250"/>
            <a:ext cx="1726649" cy="1497856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7F122E-9750-416E-BB7D-AA9D42ED0777}"/>
              </a:ext>
            </a:extLst>
          </p:cNvPr>
          <p:cNvSpPr/>
          <p:nvPr/>
        </p:nvSpPr>
        <p:spPr>
          <a:xfrm>
            <a:off x="704675" y="-3901"/>
            <a:ext cx="5159230" cy="2605797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C65F73-DF88-412F-B19B-23014F4185D0}"/>
              </a:ext>
            </a:extLst>
          </p:cNvPr>
          <p:cNvSpPr txBox="1"/>
          <p:nvPr/>
        </p:nvSpPr>
        <p:spPr>
          <a:xfrm>
            <a:off x="251241" y="4379027"/>
            <a:ext cx="20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LÍNEA DEL TIEMPO:</a:t>
            </a:r>
          </a:p>
        </p:txBody>
      </p:sp>
    </p:spTree>
    <p:extLst>
      <p:ext uri="{BB962C8B-B14F-4D97-AF65-F5344CB8AC3E}">
        <p14:creationId xmlns:p14="http://schemas.microsoft.com/office/powerpoint/2010/main" val="152335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89630-02D2-4139-8EB4-C870845B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723"/>
          </a:xfrm>
        </p:spPr>
        <p:txBody>
          <a:bodyPr/>
          <a:lstStyle/>
          <a:p>
            <a:r>
              <a:rPr lang="es-ES" b="1" u="sng" dirty="0" err="1">
                <a:solidFill>
                  <a:srgbClr val="FF0000"/>
                </a:solidFill>
              </a:rPr>
              <a:t>Iberics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DFFBE-9149-4674-B080-57AE1112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848"/>
            <a:ext cx="10515600" cy="499411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Iberics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un </a:t>
            </a:r>
            <a:r>
              <a:rPr lang="es-ES" b="1" dirty="0" err="1"/>
              <a:t>conjunt</a:t>
            </a:r>
            <a:r>
              <a:rPr lang="es-ES" b="1" dirty="0"/>
              <a:t> de </a:t>
            </a:r>
            <a:r>
              <a:rPr lang="es-ES" b="1" dirty="0" err="1"/>
              <a:t>pobles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b="1" dirty="0"/>
              <a:t>una cultura </a:t>
            </a:r>
            <a:r>
              <a:rPr lang="es-ES" b="1" dirty="0" err="1"/>
              <a:t>semblant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compartien</a:t>
            </a:r>
            <a:r>
              <a:rPr lang="es-ES" dirty="0"/>
              <a:t> </a:t>
            </a:r>
            <a:r>
              <a:rPr lang="es-ES" dirty="0" err="1"/>
              <a:t>llengua</a:t>
            </a:r>
            <a:r>
              <a:rPr lang="es-ES" dirty="0"/>
              <a:t>, </a:t>
            </a:r>
            <a:r>
              <a:rPr lang="es-ES" dirty="0" err="1"/>
              <a:t>riuts</a:t>
            </a:r>
            <a:r>
              <a:rPr lang="es-ES" dirty="0"/>
              <a:t>…) La </a:t>
            </a:r>
            <a:r>
              <a:rPr lang="es-ES" b="1" dirty="0"/>
              <a:t>mescla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b="1" dirty="0" err="1"/>
              <a:t>pobles</a:t>
            </a:r>
            <a:r>
              <a:rPr lang="es-ES" b="1" dirty="0"/>
              <a:t> </a:t>
            </a:r>
            <a:r>
              <a:rPr lang="es-ES" b="1" dirty="0" err="1"/>
              <a:t>colonitzadors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fenicis</a:t>
            </a:r>
            <a:r>
              <a:rPr lang="es-ES" dirty="0"/>
              <a:t>, </a:t>
            </a:r>
            <a:r>
              <a:rPr lang="es-ES" dirty="0" err="1"/>
              <a:t>grecs</a:t>
            </a:r>
            <a:r>
              <a:rPr lang="es-ES" dirty="0"/>
              <a:t>, </a:t>
            </a:r>
            <a:r>
              <a:rPr lang="es-ES" dirty="0" err="1"/>
              <a:t>cartaginesos</a:t>
            </a:r>
            <a:r>
              <a:rPr lang="es-ES" dirty="0"/>
              <a:t>…) i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b="1" dirty="0" err="1"/>
              <a:t>indígenes</a:t>
            </a:r>
            <a:r>
              <a:rPr lang="es-ES" dirty="0"/>
              <a:t> (Tartessos) </a:t>
            </a:r>
            <a:r>
              <a:rPr lang="es-ES" b="1" dirty="0"/>
              <a:t>han </a:t>
            </a:r>
            <a:r>
              <a:rPr lang="es-ES" b="1" dirty="0" err="1"/>
              <a:t>format</a:t>
            </a:r>
            <a:r>
              <a:rPr lang="es-ES" b="1" dirty="0"/>
              <a:t> la cultura Ibérica </a:t>
            </a:r>
            <a:r>
              <a:rPr lang="es-ES" dirty="0"/>
              <a:t>(</a:t>
            </a:r>
            <a:r>
              <a:rPr lang="es-ES" dirty="0" err="1"/>
              <a:t>conjunt</a:t>
            </a:r>
            <a:r>
              <a:rPr lang="es-ES" dirty="0"/>
              <a:t> de </a:t>
            </a:r>
            <a:r>
              <a:rPr lang="es-ES" dirty="0" err="1"/>
              <a:t>coneiximents</a:t>
            </a:r>
            <a:r>
              <a:rPr lang="es-ES" dirty="0"/>
              <a:t>, </a:t>
            </a:r>
            <a:r>
              <a:rPr lang="es-ES" dirty="0" err="1"/>
              <a:t>creences</a:t>
            </a:r>
            <a:r>
              <a:rPr lang="es-ES" dirty="0"/>
              <a:t> i art). </a:t>
            </a:r>
            <a:r>
              <a:rPr lang="es-ES" dirty="0" err="1"/>
              <a:t>Estaven</a:t>
            </a:r>
            <a:r>
              <a:rPr lang="es-ES" dirty="0"/>
              <a:t> al Sud de la península Ibérica, la costa </a:t>
            </a:r>
            <a:r>
              <a:rPr lang="es-ES" dirty="0" err="1"/>
              <a:t>Mediterrània</a:t>
            </a:r>
            <a:r>
              <a:rPr lang="es-ES" dirty="0"/>
              <a:t> (</a:t>
            </a:r>
            <a:r>
              <a:rPr lang="es-ES" b="1" dirty="0"/>
              <a:t>des </a:t>
            </a:r>
            <a:r>
              <a:rPr lang="es-ES" b="1" dirty="0" err="1"/>
              <a:t>d’Andalusia</a:t>
            </a:r>
            <a:r>
              <a:rPr lang="es-ES" b="1" dirty="0"/>
              <a:t> </a:t>
            </a:r>
            <a:r>
              <a:rPr lang="es-ES" b="1" dirty="0" err="1"/>
              <a:t>fins</a:t>
            </a:r>
            <a:r>
              <a:rPr lang="es-ES" b="1" dirty="0"/>
              <a:t> </a:t>
            </a:r>
            <a:r>
              <a:rPr lang="es-ES" b="1" dirty="0" err="1"/>
              <a:t>Pirineus</a:t>
            </a:r>
            <a:r>
              <a:rPr lang="es-ES" dirty="0"/>
              <a:t>). Les </a:t>
            </a:r>
            <a:r>
              <a:rPr lang="es-ES" dirty="0" err="1"/>
              <a:t>seues</a:t>
            </a:r>
            <a:r>
              <a:rPr lang="es-ES" dirty="0"/>
              <a:t> </a:t>
            </a:r>
            <a:r>
              <a:rPr lang="es-ES" dirty="0" err="1"/>
              <a:t>característiques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: </a:t>
            </a:r>
            <a:r>
              <a:rPr lang="es-ES" b="1" dirty="0" err="1"/>
              <a:t>poblats</a:t>
            </a:r>
            <a:r>
              <a:rPr lang="es-ES" b="1" dirty="0"/>
              <a:t> </a:t>
            </a:r>
            <a:r>
              <a:rPr lang="es-ES" b="1" dirty="0" err="1"/>
              <a:t>enmurallats</a:t>
            </a:r>
            <a:r>
              <a:rPr lang="es-ES" dirty="0"/>
              <a:t>, </a:t>
            </a:r>
            <a:r>
              <a:rPr lang="es-ES" b="1" dirty="0"/>
              <a:t>cases </a:t>
            </a:r>
            <a:r>
              <a:rPr lang="es-ES" b="1" dirty="0" err="1"/>
              <a:t>rectangulars</a:t>
            </a:r>
            <a:r>
              <a:rPr lang="es-ES" dirty="0"/>
              <a:t>, </a:t>
            </a:r>
            <a:r>
              <a:rPr lang="es-ES" dirty="0" err="1"/>
              <a:t>tenien</a:t>
            </a:r>
            <a:r>
              <a:rPr lang="es-ES" dirty="0"/>
              <a:t> </a:t>
            </a:r>
            <a:r>
              <a:rPr lang="es-ES" b="1" dirty="0"/>
              <a:t>foses per </a:t>
            </a:r>
            <a:r>
              <a:rPr lang="es-ES" b="1" dirty="0" err="1"/>
              <a:t>protegir</a:t>
            </a:r>
            <a:r>
              <a:rPr lang="es-ES" b="1" dirty="0"/>
              <a:t> </a:t>
            </a:r>
            <a:r>
              <a:rPr lang="es-ES" b="1" dirty="0" err="1"/>
              <a:t>l’entrada</a:t>
            </a:r>
            <a:r>
              <a:rPr lang="es-ES" dirty="0"/>
              <a:t>, </a:t>
            </a:r>
            <a:r>
              <a:rPr lang="es-ES" b="1" dirty="0" err="1"/>
              <a:t>carrers</a:t>
            </a:r>
            <a:r>
              <a:rPr lang="es-ES" b="1" dirty="0"/>
              <a:t> </a:t>
            </a:r>
            <a:r>
              <a:rPr lang="es-ES" b="1" dirty="0" err="1"/>
              <a:t>irregulars</a:t>
            </a:r>
            <a:r>
              <a:rPr lang="es-ES" dirty="0"/>
              <a:t>, </a:t>
            </a:r>
            <a:r>
              <a:rPr lang="es-ES" dirty="0" err="1"/>
              <a:t>tenien</a:t>
            </a:r>
            <a:r>
              <a:rPr lang="es-ES" dirty="0"/>
              <a:t> </a:t>
            </a:r>
            <a:r>
              <a:rPr lang="es-ES" dirty="0" err="1"/>
              <a:t>uns</a:t>
            </a:r>
            <a:r>
              <a:rPr lang="es-ES" dirty="0"/>
              <a:t> </a:t>
            </a:r>
            <a:r>
              <a:rPr lang="es-ES" b="1" dirty="0" err="1"/>
              <a:t>espais</a:t>
            </a:r>
            <a:r>
              <a:rPr lang="es-ES" b="1" dirty="0"/>
              <a:t> </a:t>
            </a:r>
            <a:r>
              <a:rPr lang="es-ES" b="1" dirty="0" err="1"/>
              <a:t>comuns</a:t>
            </a:r>
            <a:r>
              <a:rPr lang="es-ES" b="1" dirty="0"/>
              <a:t> </a:t>
            </a:r>
            <a:r>
              <a:rPr lang="es-ES" dirty="0"/>
              <a:t>que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podien</a:t>
            </a:r>
            <a:r>
              <a:rPr lang="es-ES" dirty="0"/>
              <a:t> </a:t>
            </a:r>
            <a:r>
              <a:rPr lang="es-ES" dirty="0" err="1"/>
              <a:t>utilitzar</a:t>
            </a:r>
            <a:r>
              <a:rPr lang="es-ES" dirty="0"/>
              <a:t> (</a:t>
            </a:r>
            <a:r>
              <a:rPr lang="es-ES" dirty="0" err="1"/>
              <a:t>forns</a:t>
            </a:r>
            <a:r>
              <a:rPr lang="es-ES" dirty="0"/>
              <a:t>, </a:t>
            </a:r>
            <a:r>
              <a:rPr lang="es-ES" dirty="0" err="1"/>
              <a:t>sitges</a:t>
            </a:r>
            <a:r>
              <a:rPr lang="es-ES" dirty="0"/>
              <a:t> per </a:t>
            </a:r>
            <a:r>
              <a:rPr lang="es-ES" dirty="0" err="1"/>
              <a:t>emmagatzemar</a:t>
            </a:r>
            <a:r>
              <a:rPr lang="es-ES" dirty="0"/>
              <a:t> </a:t>
            </a:r>
            <a:r>
              <a:rPr lang="es-ES" dirty="0" err="1"/>
              <a:t>grà</a:t>
            </a:r>
            <a:r>
              <a:rPr lang="es-ES" dirty="0"/>
              <a:t>, </a:t>
            </a:r>
            <a:r>
              <a:rPr lang="es-ES" dirty="0" err="1"/>
              <a:t>cisternes</a:t>
            </a:r>
            <a:r>
              <a:rPr lang="es-ES" dirty="0"/>
              <a:t> (</a:t>
            </a:r>
            <a:r>
              <a:rPr lang="es-ES" dirty="0" err="1"/>
              <a:t>dipòsits</a:t>
            </a:r>
            <a:r>
              <a:rPr lang="es-ES" dirty="0"/>
              <a:t> </a:t>
            </a:r>
            <a:r>
              <a:rPr lang="es-ES" dirty="0" err="1"/>
              <a:t>d’aigua</a:t>
            </a:r>
            <a:r>
              <a:rPr lang="es-ES" dirty="0"/>
              <a:t>) ), </a:t>
            </a:r>
            <a:r>
              <a:rPr lang="es-ES" b="1" dirty="0" err="1"/>
              <a:t>edificis</a:t>
            </a:r>
            <a:r>
              <a:rPr lang="es-ES" b="1" dirty="0"/>
              <a:t> </a:t>
            </a:r>
            <a:r>
              <a:rPr lang="es-ES" b="1" dirty="0" err="1"/>
              <a:t>públics</a:t>
            </a:r>
            <a:r>
              <a:rPr lang="es-ES" b="1" dirty="0"/>
              <a:t> </a:t>
            </a:r>
            <a:r>
              <a:rPr lang="es-ES" dirty="0"/>
              <a:t>(fortaleces, </a:t>
            </a:r>
            <a:r>
              <a:rPr lang="es-ES" dirty="0" err="1"/>
              <a:t>santuaris</a:t>
            </a:r>
            <a:r>
              <a:rPr lang="es-ES" dirty="0"/>
              <a:t>, necrópolis), sobre </a:t>
            </a:r>
            <a:r>
              <a:rPr lang="es-ES" dirty="0" err="1"/>
              <a:t>l’agricultura</a:t>
            </a:r>
            <a:r>
              <a:rPr lang="es-ES" dirty="0"/>
              <a:t>, </a:t>
            </a:r>
            <a:r>
              <a:rPr lang="es-ES" b="1" dirty="0" err="1"/>
              <a:t>conreaven</a:t>
            </a:r>
            <a:r>
              <a:rPr lang="es-ES" b="1" dirty="0"/>
              <a:t> en </a:t>
            </a:r>
            <a:r>
              <a:rPr lang="es-ES" b="1" dirty="0" err="1"/>
              <a:t>zones</a:t>
            </a:r>
            <a:r>
              <a:rPr lang="es-ES" b="1" dirty="0"/>
              <a:t> planes</a:t>
            </a:r>
            <a:r>
              <a:rPr lang="es-ES" dirty="0"/>
              <a:t> </a:t>
            </a:r>
            <a:r>
              <a:rPr lang="es-ES" dirty="0" err="1"/>
              <a:t>perque</a:t>
            </a:r>
            <a:r>
              <a:rPr lang="es-ES" dirty="0"/>
              <a:t> no </a:t>
            </a:r>
            <a:r>
              <a:rPr lang="es-ES" dirty="0" err="1"/>
              <a:t>sabien</a:t>
            </a:r>
            <a:r>
              <a:rPr lang="es-ES" dirty="0"/>
              <a:t> </a:t>
            </a:r>
            <a:r>
              <a:rPr lang="es-ES" dirty="0" err="1"/>
              <a:t>fer-ho</a:t>
            </a:r>
            <a:r>
              <a:rPr lang="es-ES" dirty="0"/>
              <a:t> en </a:t>
            </a:r>
            <a:r>
              <a:rPr lang="es-ES" dirty="0" err="1"/>
              <a:t>terrasses</a:t>
            </a:r>
            <a:r>
              <a:rPr lang="es-ES" b="1" dirty="0"/>
              <a:t>, </a:t>
            </a:r>
            <a:r>
              <a:rPr lang="es-ES" b="1" dirty="0" err="1"/>
              <a:t>tenien</a:t>
            </a:r>
            <a:r>
              <a:rPr lang="es-ES" b="1" dirty="0"/>
              <a:t> </a:t>
            </a:r>
            <a:r>
              <a:rPr lang="es-ES" b="1" dirty="0" err="1"/>
              <a:t>ramaderia</a:t>
            </a:r>
            <a:r>
              <a:rPr lang="es-ES" b="1" dirty="0"/>
              <a:t> </a:t>
            </a:r>
            <a:r>
              <a:rPr lang="es-ES" dirty="0"/>
              <a:t>i </a:t>
            </a:r>
            <a:r>
              <a:rPr lang="es-ES" b="1" dirty="0" err="1"/>
              <a:t>aprofitaven</a:t>
            </a:r>
            <a:r>
              <a:rPr lang="es-ES" b="1" dirty="0"/>
              <a:t> recursos </a:t>
            </a:r>
            <a:r>
              <a:rPr lang="es-ES" b="1" dirty="0" err="1"/>
              <a:t>naturals</a:t>
            </a:r>
            <a:r>
              <a:rPr lang="es-ES" b="1" dirty="0"/>
              <a:t> </a:t>
            </a:r>
            <a:r>
              <a:rPr lang="es-ES" dirty="0"/>
              <a:t>(fusta del </a:t>
            </a:r>
            <a:r>
              <a:rPr lang="es-ES" dirty="0" err="1"/>
              <a:t>arbres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8228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369DED-3C1D-4DEF-8D4B-DCC6F7A59EA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 dirty="0" err="1">
                <a:solidFill>
                  <a:srgbClr val="FF0000"/>
                </a:solidFill>
              </a:rPr>
              <a:t>Iberics</a:t>
            </a:r>
            <a:endParaRPr lang="es-ES" b="1" u="sng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8847E6-6CBE-464A-BF96-6A9E70B5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9" y="1031846"/>
            <a:ext cx="10092550" cy="58261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C3D621-E210-4CF4-9436-DED6A6207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73" y="21527"/>
            <a:ext cx="4323127" cy="36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4D9F0-DB00-4C88-92D8-D559F90B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r>
              <a:rPr lang="es-ES" b="1" u="sng" dirty="0" err="1">
                <a:solidFill>
                  <a:srgbClr val="FFCC00"/>
                </a:solidFill>
              </a:rPr>
              <a:t>Celtibèrics</a:t>
            </a:r>
            <a:endParaRPr lang="es-ES" b="1" u="sng" dirty="0">
              <a:solidFill>
                <a:srgbClr val="FFCC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295A74-803A-487A-8AE0-08476434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349"/>
            <a:ext cx="10515600" cy="97312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b="1" dirty="0"/>
              <a:t>Es </a:t>
            </a:r>
            <a:r>
              <a:rPr lang="es-ES" b="1" dirty="0" err="1"/>
              <a:t>pensa</a:t>
            </a:r>
            <a:r>
              <a:rPr lang="es-ES" b="1" dirty="0"/>
              <a:t> </a:t>
            </a:r>
            <a:r>
              <a:rPr lang="es-ES" dirty="0"/>
              <a:t>que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Celtíbers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b="1" dirty="0" err="1"/>
              <a:t>Celtes</a:t>
            </a:r>
            <a:r>
              <a:rPr lang="es-ES" b="1" dirty="0"/>
              <a:t> + </a:t>
            </a:r>
            <a:r>
              <a:rPr lang="es-ES" b="1" dirty="0" err="1"/>
              <a:t>Ibers</a:t>
            </a:r>
            <a:r>
              <a:rPr lang="es-ES" dirty="0"/>
              <a:t>, </a:t>
            </a:r>
            <a:r>
              <a:rPr lang="es-ES" dirty="0" err="1"/>
              <a:t>com</a:t>
            </a:r>
            <a:r>
              <a:rPr lang="es-ES" dirty="0"/>
              <a:t> una mescla de cultures.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79EF38-187C-497B-B5CC-C6EE2222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0" y="1797618"/>
            <a:ext cx="5879707" cy="48926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F476AF-99C6-47E2-9B58-6112CE265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2483141"/>
            <a:ext cx="2053596" cy="23027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44BB9B7-03E9-4DE5-907B-66D7D108F7AD}"/>
              </a:ext>
            </a:extLst>
          </p:cNvPr>
          <p:cNvSpPr/>
          <p:nvPr/>
        </p:nvSpPr>
        <p:spPr>
          <a:xfrm>
            <a:off x="2608976" y="2608976"/>
            <a:ext cx="578841" cy="360727"/>
          </a:xfrm>
          <a:prstGeom prst="rect">
            <a:avLst/>
          </a:prstGeom>
          <a:solidFill>
            <a:srgbClr val="D1000D"/>
          </a:solidFill>
          <a:ln>
            <a:solidFill>
              <a:srgbClr val="D1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547D7E-1EC3-41DB-BB0C-982FFDDD2662}"/>
              </a:ext>
            </a:extLst>
          </p:cNvPr>
          <p:cNvSpPr txBox="1"/>
          <p:nvPr/>
        </p:nvSpPr>
        <p:spPr>
          <a:xfrm>
            <a:off x="2474752" y="2617054"/>
            <a:ext cx="10318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IBERICS</a:t>
            </a:r>
          </a:p>
        </p:txBody>
      </p:sp>
    </p:spTree>
    <p:extLst>
      <p:ext uri="{BB962C8B-B14F-4D97-AF65-F5344CB8AC3E}">
        <p14:creationId xmlns:p14="http://schemas.microsoft.com/office/powerpoint/2010/main" val="24869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37687-8927-491B-8539-DF31FA5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</p:spPr>
        <p:txBody>
          <a:bodyPr/>
          <a:lstStyle/>
          <a:p>
            <a:r>
              <a:rPr lang="es-ES" b="1" u="sng" dirty="0"/>
              <a:t>APORTACIONS: </a:t>
            </a:r>
            <a:r>
              <a:rPr lang="es-ES" b="1" u="sng" dirty="0" err="1">
                <a:solidFill>
                  <a:srgbClr val="A86ED4"/>
                </a:solidFill>
              </a:rPr>
              <a:t>Fenicis</a:t>
            </a:r>
            <a:r>
              <a:rPr lang="es-ES" b="1" u="sng" dirty="0"/>
              <a:t>, </a:t>
            </a:r>
            <a:r>
              <a:rPr lang="es-ES" b="1" u="sng" dirty="0" err="1">
                <a:solidFill>
                  <a:schemeClr val="accent5">
                    <a:lumMod val="75000"/>
                  </a:schemeClr>
                </a:solidFill>
              </a:rPr>
              <a:t>Grecs</a:t>
            </a:r>
            <a:r>
              <a:rPr lang="es-ES" b="1" u="sng" dirty="0"/>
              <a:t>, </a:t>
            </a:r>
            <a:r>
              <a:rPr lang="es-ES" b="1" u="sng" dirty="0" err="1">
                <a:solidFill>
                  <a:srgbClr val="FF33CC"/>
                </a:solidFill>
              </a:rPr>
              <a:t>Cartaginesos</a:t>
            </a:r>
            <a:endParaRPr lang="es-ES" b="1" u="sng" dirty="0">
              <a:solidFill>
                <a:srgbClr val="FF33C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0D4F1-687D-4D23-9B5F-5C9E28CB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5226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Fenicis</a:t>
            </a:r>
            <a:r>
              <a:rPr lang="es-ES" dirty="0"/>
              <a:t>, </a:t>
            </a:r>
            <a:r>
              <a:rPr lang="es-ES" dirty="0" err="1"/>
              <a:t>Grecs</a:t>
            </a:r>
            <a:r>
              <a:rPr lang="es-ES" dirty="0"/>
              <a:t> i </a:t>
            </a:r>
            <a:r>
              <a:rPr lang="es-ES" dirty="0" err="1"/>
              <a:t>Cartaginesos</a:t>
            </a:r>
            <a:r>
              <a:rPr lang="es-ES" dirty="0"/>
              <a:t> aportaren:</a:t>
            </a:r>
          </a:p>
          <a:p>
            <a:pPr marL="0" indent="0">
              <a:buNone/>
            </a:pPr>
            <a:r>
              <a:rPr lang="es-ES" dirty="0"/>
              <a:t>1-Nous </a:t>
            </a:r>
            <a:r>
              <a:rPr lang="es-ES" dirty="0" err="1"/>
              <a:t>cultius</a:t>
            </a:r>
            <a:r>
              <a:rPr lang="es-ES" dirty="0"/>
              <a:t> (</a:t>
            </a:r>
            <a:r>
              <a:rPr lang="es-ES" dirty="0" err="1"/>
              <a:t>vinya</a:t>
            </a:r>
            <a:r>
              <a:rPr lang="es-ES" dirty="0"/>
              <a:t>, olivera).</a:t>
            </a:r>
          </a:p>
          <a:p>
            <a:pPr marL="0" indent="0">
              <a:buNone/>
            </a:pPr>
            <a:r>
              <a:rPr lang="es-ES" dirty="0"/>
              <a:t>2-Noves </a:t>
            </a:r>
            <a:r>
              <a:rPr lang="es-ES" dirty="0" err="1"/>
              <a:t>tècniques</a:t>
            </a:r>
            <a:r>
              <a:rPr lang="es-ES" dirty="0"/>
              <a:t> </a:t>
            </a:r>
            <a:r>
              <a:rPr lang="es-ES" dirty="0" err="1"/>
              <a:t>agràries</a:t>
            </a:r>
            <a:r>
              <a:rPr lang="es-ES" dirty="0"/>
              <a:t> (</a:t>
            </a:r>
            <a:r>
              <a:rPr lang="es-ES" dirty="0" err="1"/>
              <a:t>oli</a:t>
            </a:r>
            <a:r>
              <a:rPr lang="es-ES" dirty="0"/>
              <a:t>, vi).</a:t>
            </a:r>
          </a:p>
          <a:p>
            <a:pPr marL="0" indent="0">
              <a:buNone/>
            </a:pPr>
            <a:r>
              <a:rPr lang="es-ES" dirty="0"/>
              <a:t>3-Domesticació </a:t>
            </a:r>
            <a:r>
              <a:rPr lang="es-ES" dirty="0" err="1"/>
              <a:t>d’animals</a:t>
            </a:r>
            <a:r>
              <a:rPr lang="es-ES" dirty="0"/>
              <a:t> (</a:t>
            </a:r>
            <a:r>
              <a:rPr lang="es-ES" dirty="0" err="1"/>
              <a:t>gat</a:t>
            </a:r>
            <a:r>
              <a:rPr lang="es-ES" dirty="0"/>
              <a:t>, gallina).</a:t>
            </a:r>
          </a:p>
          <a:p>
            <a:pPr marL="0" indent="0">
              <a:buNone/>
            </a:pPr>
            <a:r>
              <a:rPr lang="es-ES" dirty="0"/>
              <a:t>4-Aprofitament de les salines (sal).</a:t>
            </a:r>
          </a:p>
          <a:p>
            <a:pPr marL="0" indent="0">
              <a:buNone/>
            </a:pPr>
            <a:r>
              <a:rPr lang="es-ES" dirty="0"/>
              <a:t>5-Escritura i moneda.</a:t>
            </a:r>
          </a:p>
          <a:p>
            <a:pPr marL="0" indent="0">
              <a:buNone/>
            </a:pPr>
            <a:r>
              <a:rPr lang="es-ES" dirty="0"/>
              <a:t>6-Divinitats, </a:t>
            </a:r>
            <a:r>
              <a:rPr lang="es-ES" dirty="0" err="1"/>
              <a:t>rites</a:t>
            </a:r>
            <a:r>
              <a:rPr lang="es-ES" dirty="0"/>
              <a:t> </a:t>
            </a:r>
            <a:r>
              <a:rPr lang="es-ES" dirty="0" err="1"/>
              <a:t>funeraris</a:t>
            </a:r>
            <a:r>
              <a:rPr lang="es-ES" dirty="0"/>
              <a:t> (deesa Astarté) [</a:t>
            </a:r>
            <a:r>
              <a:rPr lang="es-ES" dirty="0" err="1"/>
              <a:t>Fenicis</a:t>
            </a:r>
            <a:r>
              <a:rPr lang="es-ES" dirty="0"/>
              <a:t>].</a:t>
            </a:r>
          </a:p>
          <a:p>
            <a:pPr marL="0" indent="0">
              <a:buNone/>
            </a:pPr>
            <a:r>
              <a:rPr lang="es-ES" dirty="0"/>
              <a:t>7-Salaó de </a:t>
            </a:r>
            <a:r>
              <a:rPr lang="es-ES" dirty="0" err="1"/>
              <a:t>Peix</a:t>
            </a:r>
            <a:r>
              <a:rPr lang="es-ES" dirty="0"/>
              <a:t> (</a:t>
            </a:r>
            <a:r>
              <a:rPr lang="es-ES" dirty="0" err="1"/>
              <a:t>menjar</a:t>
            </a:r>
            <a:r>
              <a:rPr lang="es-ES" dirty="0"/>
              <a:t>).</a:t>
            </a:r>
          </a:p>
          <a:p>
            <a:pPr marL="0" indent="0">
              <a:buNone/>
            </a:pPr>
            <a:r>
              <a:rPr lang="es-ES" dirty="0"/>
              <a:t>8-Torn de </a:t>
            </a:r>
            <a:r>
              <a:rPr lang="es-ES" dirty="0" err="1"/>
              <a:t>terrisaire</a:t>
            </a:r>
            <a:r>
              <a:rPr lang="es-ES" dirty="0"/>
              <a:t> (per 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objectes</a:t>
            </a:r>
            <a:r>
              <a:rPr lang="es-ES" dirty="0"/>
              <a:t> </a:t>
            </a:r>
            <a:r>
              <a:rPr lang="es-ES" dirty="0" err="1"/>
              <a:t>d’arcilla</a:t>
            </a:r>
            <a:r>
              <a:rPr lang="es-ES" dirty="0"/>
              <a:t>).</a:t>
            </a:r>
          </a:p>
          <a:p>
            <a:pPr marL="0" indent="0">
              <a:buNone/>
            </a:pPr>
            <a:r>
              <a:rPr lang="es-ES" dirty="0"/>
              <a:t>9-Comerç </a:t>
            </a:r>
            <a:r>
              <a:rPr lang="es-ES" dirty="0" err="1"/>
              <a:t>amb</a:t>
            </a:r>
            <a:r>
              <a:rPr lang="es-ES" dirty="0"/>
              <a:t> tota la </a:t>
            </a:r>
            <a:r>
              <a:rPr lang="es-ES" dirty="0" err="1"/>
              <a:t>Mediterrània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10-Tècniques </a:t>
            </a:r>
            <a:r>
              <a:rPr lang="es-ES" dirty="0" err="1"/>
              <a:t>mineres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15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75195-0214-4D4F-AB69-890B6606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169"/>
          </a:xfrm>
        </p:spPr>
        <p:txBody>
          <a:bodyPr/>
          <a:lstStyle/>
          <a:p>
            <a:r>
              <a:rPr lang="es-ES" u="sng" dirty="0" err="1"/>
              <a:t>Ciutats</a:t>
            </a:r>
            <a:r>
              <a:rPr lang="es-ES" u="sng" dirty="0"/>
              <a:t> </a:t>
            </a:r>
            <a:r>
              <a:rPr lang="es-ES" u="sng" dirty="0" err="1"/>
              <a:t>més</a:t>
            </a:r>
            <a:r>
              <a:rPr lang="es-ES" u="sng" dirty="0"/>
              <a:t> </a:t>
            </a:r>
            <a:r>
              <a:rPr lang="es-ES" u="sng" dirty="0" err="1"/>
              <a:t>importants</a:t>
            </a:r>
            <a:r>
              <a:rPr lang="es-ES" u="sng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379CC-A8BC-43D6-84AD-C4309C97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4"/>
            <a:ext cx="10515600" cy="307037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rgbClr val="A86ED4"/>
                </a:solidFill>
              </a:rPr>
              <a:t>Fenicis</a:t>
            </a:r>
            <a:r>
              <a:rPr lang="es-ES" dirty="0"/>
              <a:t>: </a:t>
            </a:r>
            <a:r>
              <a:rPr lang="es-ES" dirty="0" err="1"/>
              <a:t>Malaka</a:t>
            </a:r>
            <a:r>
              <a:rPr lang="es-ES" dirty="0"/>
              <a:t>/Sexi/</a:t>
            </a:r>
            <a:r>
              <a:rPr lang="es-ES" dirty="0" err="1"/>
              <a:t>Gadir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chemeClr val="accent5">
                    <a:lumMod val="75000"/>
                  </a:schemeClr>
                </a:solidFill>
              </a:rPr>
              <a:t>Grecs</a:t>
            </a:r>
            <a:r>
              <a:rPr lang="es-ES" dirty="0"/>
              <a:t>: </a:t>
            </a:r>
            <a:r>
              <a:rPr lang="es-ES" dirty="0" err="1"/>
              <a:t>Emporion</a:t>
            </a:r>
            <a:r>
              <a:rPr lang="es-ES" dirty="0"/>
              <a:t>/</a:t>
            </a:r>
            <a:r>
              <a:rPr lang="es-ES" dirty="0" err="1"/>
              <a:t>Dénia</a:t>
            </a:r>
            <a:r>
              <a:rPr lang="es-ES" dirty="0"/>
              <a:t> (</a:t>
            </a:r>
            <a:r>
              <a:rPr lang="es-ES" dirty="0" err="1"/>
              <a:t>Comunitat</a:t>
            </a:r>
            <a:r>
              <a:rPr lang="es-ES" dirty="0"/>
              <a:t> Valenciana).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rgbClr val="FF33CC"/>
                </a:solidFill>
              </a:rPr>
              <a:t>Cartaginesos</a:t>
            </a:r>
            <a:r>
              <a:rPr lang="es-ES" dirty="0"/>
              <a:t>: </a:t>
            </a:r>
            <a:r>
              <a:rPr lang="es-ES" dirty="0" err="1"/>
              <a:t>Carthago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rgbClr val="7030A0"/>
                </a:solidFill>
              </a:rPr>
              <a:t>Celtes</a:t>
            </a:r>
            <a:r>
              <a:rPr lang="es-ES" dirty="0"/>
              <a:t>: Santa Tecla/Coaña.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rgbClr val="D1000D"/>
                </a:solidFill>
              </a:rPr>
              <a:t>Ibérics</a:t>
            </a:r>
            <a:r>
              <a:rPr lang="es-ES" dirty="0"/>
              <a:t>: </a:t>
            </a:r>
            <a:r>
              <a:rPr lang="es-ES" dirty="0" err="1"/>
              <a:t>Ullastret</a:t>
            </a:r>
            <a:r>
              <a:rPr lang="es-ES" dirty="0"/>
              <a:t>/</a:t>
            </a:r>
            <a:r>
              <a:rPr lang="es-ES" dirty="0" err="1"/>
              <a:t>Edeta</a:t>
            </a:r>
            <a:r>
              <a:rPr lang="es-ES" dirty="0"/>
              <a:t> (actual </a:t>
            </a:r>
            <a:r>
              <a:rPr lang="es-ES" dirty="0" err="1"/>
              <a:t>Líria</a:t>
            </a:r>
            <a:r>
              <a:rPr lang="es-ES" dirty="0"/>
              <a:t>).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u="sng" dirty="0" err="1">
                <a:solidFill>
                  <a:srgbClr val="FFCC00"/>
                </a:solidFill>
              </a:rPr>
              <a:t>Celtibèrics</a:t>
            </a:r>
            <a:r>
              <a:rPr lang="es-ES" dirty="0"/>
              <a:t>: Numancia/Cortes.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de mapa península ibérica en blanco&quot;">
            <a:extLst>
              <a:ext uri="{FF2B5EF4-FFF2-40B4-BE49-F238E27FC236}">
                <a16:creationId xmlns:a16="http://schemas.microsoft.com/office/drawing/2014/main" id="{0A414936-FDCC-4303-A9E8-CA9B32715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/>
          <a:stretch/>
        </p:blipFill>
        <p:spPr bwMode="auto">
          <a:xfrm>
            <a:off x="6342076" y="2296632"/>
            <a:ext cx="5185053" cy="4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95A989B-F6D4-4E4A-84BC-7AEF92D863DB}"/>
              </a:ext>
            </a:extLst>
          </p:cNvPr>
          <p:cNvSpPr/>
          <p:nvPr/>
        </p:nvSpPr>
        <p:spPr>
          <a:xfrm>
            <a:off x="6174297" y="5729681"/>
            <a:ext cx="1249960" cy="847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FAB09E4-897B-46B2-8B85-EFAA3EDF68EF}"/>
              </a:ext>
            </a:extLst>
          </p:cNvPr>
          <p:cNvSpPr/>
          <p:nvPr/>
        </p:nvSpPr>
        <p:spPr>
          <a:xfrm flipH="1" flipV="1">
            <a:off x="8247739" y="57296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244870-6160-4812-9798-9BF8D789DA5A}"/>
              </a:ext>
            </a:extLst>
          </p:cNvPr>
          <p:cNvSpPr txBox="1"/>
          <p:nvPr/>
        </p:nvSpPr>
        <p:spPr>
          <a:xfrm rot="19736141">
            <a:off x="8100782" y="5262991"/>
            <a:ext cx="92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A86ED4"/>
                </a:solidFill>
              </a:rPr>
              <a:t>Malaka</a:t>
            </a:r>
            <a:endParaRPr lang="es-ES" dirty="0">
              <a:solidFill>
                <a:srgbClr val="A86ED4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E491882-4727-43F2-B081-10BF36D0D7B7}"/>
              </a:ext>
            </a:extLst>
          </p:cNvPr>
          <p:cNvSpPr/>
          <p:nvPr/>
        </p:nvSpPr>
        <p:spPr>
          <a:xfrm flipH="1" flipV="1">
            <a:off x="7592036" y="57422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651607-6DA8-47BD-B26E-7B595C311DB5}"/>
              </a:ext>
            </a:extLst>
          </p:cNvPr>
          <p:cNvSpPr txBox="1"/>
          <p:nvPr/>
        </p:nvSpPr>
        <p:spPr>
          <a:xfrm rot="19981559">
            <a:off x="7565243" y="5465848"/>
            <a:ext cx="6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A86ED4"/>
                </a:solidFill>
              </a:rPr>
              <a:t>Gadir</a:t>
            </a:r>
            <a:endParaRPr lang="es-ES" sz="1400" dirty="0">
              <a:solidFill>
                <a:srgbClr val="A86ED4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5C99ADF-D834-4D5D-9F8D-0DA4931A8BAF}"/>
              </a:ext>
            </a:extLst>
          </p:cNvPr>
          <p:cNvSpPr/>
          <p:nvPr/>
        </p:nvSpPr>
        <p:spPr>
          <a:xfrm flipH="1" flipV="1">
            <a:off x="8569775" y="56839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A79E2A-A80D-4807-A95E-5F2EB687ABA1}"/>
              </a:ext>
            </a:extLst>
          </p:cNvPr>
          <p:cNvSpPr txBox="1"/>
          <p:nvPr/>
        </p:nvSpPr>
        <p:spPr>
          <a:xfrm rot="641848">
            <a:off x="8541947" y="5723184"/>
            <a:ext cx="99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A86ED4"/>
                </a:solidFill>
              </a:rPr>
              <a:t>Sexi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3BF0FFA-AC9E-4FE3-9242-D5719C69E2BE}"/>
              </a:ext>
            </a:extLst>
          </p:cNvPr>
          <p:cNvSpPr/>
          <p:nvPr/>
        </p:nvSpPr>
        <p:spPr>
          <a:xfrm flipH="1" flipV="1">
            <a:off x="10939243" y="313370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767D2D-4526-4890-9DD5-64D76D9D9DFD}"/>
              </a:ext>
            </a:extLst>
          </p:cNvPr>
          <p:cNvSpPr txBox="1"/>
          <p:nvPr/>
        </p:nvSpPr>
        <p:spPr>
          <a:xfrm rot="732226">
            <a:off x="10713384" y="3139212"/>
            <a:ext cx="95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accent5">
                    <a:lumMod val="75000"/>
                  </a:schemeClr>
                </a:solidFill>
              </a:rPr>
              <a:t>Emporion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51671F5-7751-4407-9DF6-0D19FA807AC5}"/>
              </a:ext>
            </a:extLst>
          </p:cNvPr>
          <p:cNvSpPr/>
          <p:nvPr/>
        </p:nvSpPr>
        <p:spPr>
          <a:xfrm flipH="1" flipV="1">
            <a:off x="9731228" y="45302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F1EFB8-4F85-49F4-96F5-F15F8D2057A2}"/>
              </a:ext>
            </a:extLst>
          </p:cNvPr>
          <p:cNvSpPr txBox="1"/>
          <p:nvPr/>
        </p:nvSpPr>
        <p:spPr>
          <a:xfrm>
            <a:off x="9731228" y="4362487"/>
            <a:ext cx="100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accent5">
                    <a:lumMod val="75000"/>
                  </a:schemeClr>
                </a:solidFill>
              </a:rPr>
              <a:t>Dénia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00687A8-0681-459B-BDA9-EFBDB5ED696D}"/>
              </a:ext>
            </a:extLst>
          </p:cNvPr>
          <p:cNvSpPr/>
          <p:nvPr/>
        </p:nvSpPr>
        <p:spPr>
          <a:xfrm flipH="1" flipV="1">
            <a:off x="9512100" y="526127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9B103A-7BC5-4AB7-9F89-1EEA55F8D930}"/>
              </a:ext>
            </a:extLst>
          </p:cNvPr>
          <p:cNvSpPr txBox="1"/>
          <p:nvPr/>
        </p:nvSpPr>
        <p:spPr>
          <a:xfrm>
            <a:off x="9512100" y="5130240"/>
            <a:ext cx="174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FF33CC"/>
                </a:solidFill>
              </a:rPr>
              <a:t>Carthago</a:t>
            </a:r>
            <a:r>
              <a:rPr lang="es-ES" sz="1400" dirty="0">
                <a:solidFill>
                  <a:srgbClr val="FF33CC"/>
                </a:solidFill>
              </a:rPr>
              <a:t> Nova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B346E21-0BA5-4175-93BF-8DD704CA5D58}"/>
              </a:ext>
            </a:extLst>
          </p:cNvPr>
          <p:cNvSpPr/>
          <p:nvPr/>
        </p:nvSpPr>
        <p:spPr>
          <a:xfrm flipH="1" flipV="1">
            <a:off x="6887360" y="32931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962FE0-769F-41E7-9806-B6136B4DBAD8}"/>
              </a:ext>
            </a:extLst>
          </p:cNvPr>
          <p:cNvSpPr txBox="1"/>
          <p:nvPr/>
        </p:nvSpPr>
        <p:spPr>
          <a:xfrm>
            <a:off x="6887360" y="3179428"/>
            <a:ext cx="162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7030A0"/>
                </a:solidFill>
              </a:rPr>
              <a:t>Santa Tecla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D4B4E6B-C3C6-497D-A18D-57E45395FA5F}"/>
              </a:ext>
            </a:extLst>
          </p:cNvPr>
          <p:cNvSpPr/>
          <p:nvPr/>
        </p:nvSpPr>
        <p:spPr>
          <a:xfrm flipH="1" flipV="1">
            <a:off x="7367840" y="251292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14A1E8D-FD77-45D2-826F-9AD7B9D00039}"/>
              </a:ext>
            </a:extLst>
          </p:cNvPr>
          <p:cNvSpPr txBox="1"/>
          <p:nvPr/>
        </p:nvSpPr>
        <p:spPr>
          <a:xfrm rot="589152">
            <a:off x="7355179" y="2619796"/>
            <a:ext cx="2576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7030A0"/>
                </a:solidFill>
              </a:rPr>
              <a:t>Coaña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EEC35C5-C03F-4066-BE69-955E2255292B}"/>
              </a:ext>
            </a:extLst>
          </p:cNvPr>
          <p:cNvSpPr/>
          <p:nvPr/>
        </p:nvSpPr>
        <p:spPr>
          <a:xfrm flipH="1" flipV="1">
            <a:off x="10645979" y="346434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0CAB52A-0CC2-44B0-84CE-89AC681D62B0}"/>
              </a:ext>
            </a:extLst>
          </p:cNvPr>
          <p:cNvSpPr txBox="1"/>
          <p:nvPr/>
        </p:nvSpPr>
        <p:spPr>
          <a:xfrm rot="453152">
            <a:off x="10615539" y="3458396"/>
            <a:ext cx="144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D1000D"/>
                </a:solidFill>
              </a:rPr>
              <a:t>Ullastret</a:t>
            </a:r>
            <a:endParaRPr lang="es-ES" sz="1400" dirty="0">
              <a:solidFill>
                <a:srgbClr val="D1000D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DEAAD99-66BF-4519-B308-163EA929F798}"/>
              </a:ext>
            </a:extLst>
          </p:cNvPr>
          <p:cNvSpPr/>
          <p:nvPr/>
        </p:nvSpPr>
        <p:spPr>
          <a:xfrm flipH="1" flipV="1">
            <a:off x="9137916" y="464992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BA6508F-4F44-4891-8872-E6F59B199498}"/>
              </a:ext>
            </a:extLst>
          </p:cNvPr>
          <p:cNvSpPr txBox="1"/>
          <p:nvPr/>
        </p:nvSpPr>
        <p:spPr>
          <a:xfrm>
            <a:off x="9137916" y="4511482"/>
            <a:ext cx="100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D1000D"/>
                </a:solidFill>
              </a:rPr>
              <a:t>Edeta</a:t>
            </a:r>
            <a:endParaRPr lang="es-ES" sz="1400" dirty="0">
              <a:solidFill>
                <a:srgbClr val="D1000D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BD0505C-F985-4993-9B17-FE789DCA5D5D}"/>
              </a:ext>
            </a:extLst>
          </p:cNvPr>
          <p:cNvSpPr/>
          <p:nvPr/>
        </p:nvSpPr>
        <p:spPr>
          <a:xfrm flipH="1" flipV="1">
            <a:off x="9060108" y="314134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ABB8317-DC35-45DE-AE42-877BB83532A1}"/>
              </a:ext>
            </a:extLst>
          </p:cNvPr>
          <p:cNvSpPr txBox="1"/>
          <p:nvPr/>
        </p:nvSpPr>
        <p:spPr>
          <a:xfrm>
            <a:off x="9024653" y="3018038"/>
            <a:ext cx="2030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CC00"/>
                </a:solidFill>
              </a:rPr>
              <a:t>Cortes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1CD3ECB-0D69-4087-BAA0-C37D468DA55D}"/>
              </a:ext>
            </a:extLst>
          </p:cNvPr>
          <p:cNvSpPr/>
          <p:nvPr/>
        </p:nvSpPr>
        <p:spPr>
          <a:xfrm flipH="1" flipV="1">
            <a:off x="8797215" y="32624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822E76-C3CC-4675-927B-4F458AFE20F9}"/>
              </a:ext>
            </a:extLst>
          </p:cNvPr>
          <p:cNvSpPr txBox="1"/>
          <p:nvPr/>
        </p:nvSpPr>
        <p:spPr>
          <a:xfrm rot="661084">
            <a:off x="8776316" y="3317294"/>
            <a:ext cx="1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CC00"/>
                </a:solidFill>
              </a:rPr>
              <a:t>Numancia</a:t>
            </a:r>
          </a:p>
        </p:txBody>
      </p:sp>
    </p:spTree>
    <p:extLst>
      <p:ext uri="{BB962C8B-B14F-4D97-AF65-F5344CB8AC3E}">
        <p14:creationId xmlns:p14="http://schemas.microsoft.com/office/powerpoint/2010/main" val="118253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71A0C-3B65-4FC5-A010-A26D2113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/>
          <a:lstStyle/>
          <a:p>
            <a:r>
              <a:rPr lang="es-ES" dirty="0" err="1"/>
              <a:t>Pobles</a:t>
            </a:r>
            <a:r>
              <a:rPr lang="es-ES" dirty="0"/>
              <a:t> en la península Ibérica: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E985F-EF32-462B-B388-393C400B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927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·Tartessos: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primers</a:t>
            </a:r>
            <a:r>
              <a:rPr lang="es-ES" dirty="0"/>
              <a:t> que </a:t>
            </a:r>
            <a:r>
              <a:rPr lang="es-ES" dirty="0" err="1"/>
              <a:t>vivien</a:t>
            </a:r>
            <a:r>
              <a:rPr lang="es-ES" dirty="0"/>
              <a:t> en la península Ibérica. Es van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cap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anys</a:t>
            </a:r>
            <a:r>
              <a:rPr lang="es-ES" dirty="0"/>
              <a:t> 1000-1500 a.C.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Indoeuropeus</a:t>
            </a:r>
            <a:r>
              <a:rPr lang="es-ES" dirty="0"/>
              <a:t>: arribaren </a:t>
            </a:r>
            <a:r>
              <a:rPr lang="es-ES" dirty="0" err="1"/>
              <a:t>cap</a:t>
            </a:r>
            <a:r>
              <a:rPr lang="es-ES" dirty="0"/>
              <a:t> al </a:t>
            </a:r>
            <a:r>
              <a:rPr lang="es-ES" dirty="0" err="1"/>
              <a:t>segle</a:t>
            </a:r>
            <a:r>
              <a:rPr lang="es-ES" dirty="0"/>
              <a:t> 11-6 a.C.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Fenicis</a:t>
            </a:r>
            <a:r>
              <a:rPr lang="es-ES" dirty="0"/>
              <a:t>: arribaren al </a:t>
            </a:r>
            <a:r>
              <a:rPr lang="es-ES" dirty="0" err="1"/>
              <a:t>segle</a:t>
            </a:r>
            <a:r>
              <a:rPr lang="es-ES" dirty="0"/>
              <a:t> 7 a.C.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Grecs</a:t>
            </a:r>
            <a:r>
              <a:rPr lang="es-ES" dirty="0"/>
              <a:t>: arribaren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segles</a:t>
            </a:r>
            <a:r>
              <a:rPr lang="es-ES" dirty="0"/>
              <a:t> 8-6 a.C.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Cartaginesos</a:t>
            </a:r>
            <a:r>
              <a:rPr lang="es-ES" dirty="0"/>
              <a:t>: </a:t>
            </a:r>
            <a:r>
              <a:rPr lang="es-ES" dirty="0" err="1"/>
              <a:t>fenicis</a:t>
            </a:r>
            <a:r>
              <a:rPr lang="es-ES" dirty="0"/>
              <a:t> </a:t>
            </a:r>
            <a:r>
              <a:rPr lang="es-ES" dirty="0" err="1"/>
              <a:t>antics</a:t>
            </a:r>
            <a:r>
              <a:rPr lang="es-ES" dirty="0"/>
              <a:t> que conquisten les antigües </a:t>
            </a:r>
            <a:r>
              <a:rPr lang="es-ES" dirty="0" err="1"/>
              <a:t>ciutats</a:t>
            </a:r>
            <a:r>
              <a:rPr lang="es-ES" dirty="0"/>
              <a:t> </a:t>
            </a:r>
            <a:r>
              <a:rPr lang="es-ES" dirty="0" err="1"/>
              <a:t>fenicies</a:t>
            </a:r>
            <a:r>
              <a:rPr lang="es-ES" dirty="0"/>
              <a:t> al </a:t>
            </a:r>
            <a:r>
              <a:rPr lang="es-ES" dirty="0" err="1"/>
              <a:t>segle</a:t>
            </a:r>
            <a:r>
              <a:rPr lang="es-ES" dirty="0"/>
              <a:t> 5 a.C.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Celtes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Pobles</a:t>
            </a:r>
            <a:r>
              <a:rPr lang="es-ES" dirty="0"/>
              <a:t> </a:t>
            </a:r>
            <a:r>
              <a:rPr lang="es-ES" dirty="0" err="1"/>
              <a:t>Ibérics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02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F5C28-153B-4984-9202-1316422C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/>
          <a:lstStyle/>
          <a:p>
            <a:r>
              <a:rPr lang="es-ES" b="1" u="sng" dirty="0">
                <a:solidFill>
                  <a:schemeClr val="accent2">
                    <a:lumMod val="75000"/>
                  </a:schemeClr>
                </a:solidFill>
              </a:rPr>
              <a:t>Tartessos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AA323-A43B-423C-88E6-FD64B10B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Tartessos eren una cultura  que es va </a:t>
            </a:r>
            <a:r>
              <a:rPr lang="es-ES" dirty="0" err="1"/>
              <a:t>desenvolupar</a:t>
            </a:r>
            <a:r>
              <a:rPr lang="es-ES" dirty="0"/>
              <a:t> entre </a:t>
            </a:r>
            <a:r>
              <a:rPr lang="es-ES" b="1" dirty="0" err="1"/>
              <a:t>l’any</a:t>
            </a:r>
            <a:r>
              <a:rPr lang="es-ES" b="1" dirty="0"/>
              <a:t> 1000 i el 1500</a:t>
            </a:r>
            <a:r>
              <a:rPr lang="es-ES" dirty="0"/>
              <a:t> a.C. Vivien al </a:t>
            </a:r>
            <a:r>
              <a:rPr lang="es-ES" b="1" dirty="0" err="1"/>
              <a:t>sudest</a:t>
            </a:r>
            <a:r>
              <a:rPr lang="es-ES" dirty="0"/>
              <a:t> (</a:t>
            </a:r>
            <a:r>
              <a:rPr lang="es-ES" dirty="0" err="1"/>
              <a:t>baix</a:t>
            </a:r>
            <a:r>
              <a:rPr lang="es-ES" dirty="0"/>
              <a:t> a </a:t>
            </a:r>
            <a:r>
              <a:rPr lang="es-ES" dirty="0" err="1"/>
              <a:t>l’esquerra</a:t>
            </a:r>
            <a:r>
              <a:rPr lang="es-ES" dirty="0"/>
              <a:t>) de la península Ibérica. Va estar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b="1" dirty="0"/>
              <a:t>influenciada</a:t>
            </a:r>
            <a:r>
              <a:rPr lang="es-ES" dirty="0"/>
              <a:t> per </a:t>
            </a:r>
            <a:r>
              <a:rPr lang="es-ES" dirty="0" err="1"/>
              <a:t>Fenicis</a:t>
            </a:r>
            <a:r>
              <a:rPr lang="es-ES" dirty="0"/>
              <a:t> i </a:t>
            </a:r>
            <a:r>
              <a:rPr lang="es-ES" dirty="0" err="1"/>
              <a:t>Grecs</a:t>
            </a:r>
            <a:r>
              <a:rPr lang="es-ES" dirty="0"/>
              <a:t> </a:t>
            </a:r>
            <a:r>
              <a:rPr lang="es-ES" dirty="0" err="1"/>
              <a:t>perque</a:t>
            </a:r>
            <a:r>
              <a:rPr lang="es-ES" dirty="0"/>
              <a:t> es </a:t>
            </a:r>
            <a:r>
              <a:rPr lang="es-ES" dirty="0" err="1"/>
              <a:t>trobava</a:t>
            </a:r>
            <a:r>
              <a:rPr lang="es-ES" dirty="0"/>
              <a:t> al </a:t>
            </a:r>
            <a:r>
              <a:rPr lang="es-ES" dirty="0" err="1"/>
              <a:t>costat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Fenicis</a:t>
            </a:r>
            <a:r>
              <a:rPr lang="es-ES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61FB4E-45F2-49ED-B713-A993EBDFF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45872"/>
            <a:ext cx="8419259" cy="37121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490437-E098-420E-A987-CADA41B8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95" y="2575421"/>
            <a:ext cx="5047127" cy="42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980B2-7827-497B-ADBA-0A869B0E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es-ES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Indoeuropeus</a:t>
            </a:r>
            <a:endParaRPr lang="es-ES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9ADCCF-2906-406C-A983-62430DDE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164424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indoeuropeus</a:t>
            </a:r>
            <a:r>
              <a:rPr lang="es-ES" dirty="0"/>
              <a:t> </a:t>
            </a:r>
            <a:r>
              <a:rPr lang="es-ES" b="1" dirty="0" err="1"/>
              <a:t>són</a:t>
            </a:r>
            <a:r>
              <a:rPr lang="es-ES" b="1" dirty="0"/>
              <a:t> </a:t>
            </a:r>
            <a:r>
              <a:rPr lang="es-ES" b="1" dirty="0" err="1"/>
              <a:t>pobles</a:t>
            </a:r>
            <a:r>
              <a:rPr lang="es-ES" b="1" dirty="0"/>
              <a:t> </a:t>
            </a:r>
            <a:r>
              <a:rPr lang="es-ES" b="1" dirty="0" err="1"/>
              <a:t>d’Europa</a:t>
            </a:r>
            <a:r>
              <a:rPr lang="es-ES" dirty="0"/>
              <a:t> que han </a:t>
            </a:r>
            <a:r>
              <a:rPr lang="es-ES" dirty="0" err="1"/>
              <a:t>arribat</a:t>
            </a:r>
            <a:r>
              <a:rPr lang="es-ES" dirty="0"/>
              <a:t> a la península Ibérica (</a:t>
            </a:r>
            <a:r>
              <a:rPr lang="es-ES" dirty="0" err="1"/>
              <a:t>s’assenten</a:t>
            </a:r>
            <a:r>
              <a:rPr lang="es-ES" dirty="0"/>
              <a:t> al </a:t>
            </a:r>
            <a:r>
              <a:rPr lang="es-ES" b="1" dirty="0" err="1"/>
              <a:t>nord</a:t>
            </a:r>
            <a:r>
              <a:rPr lang="es-ES" dirty="0"/>
              <a:t>) </a:t>
            </a:r>
            <a:r>
              <a:rPr lang="es-ES" dirty="0" err="1"/>
              <a:t>buscant</a:t>
            </a:r>
            <a:r>
              <a:rPr lang="es-ES" dirty="0"/>
              <a:t> un </a:t>
            </a:r>
            <a:r>
              <a:rPr lang="es-ES" b="1" dirty="0" err="1"/>
              <a:t>lloc</a:t>
            </a:r>
            <a:r>
              <a:rPr lang="es-ES" b="1" dirty="0"/>
              <a:t> per a </a:t>
            </a:r>
            <a:r>
              <a:rPr lang="es-ES" b="1" dirty="0" err="1"/>
              <a:t>viure</a:t>
            </a:r>
            <a:r>
              <a:rPr lang="es-ES" b="1" dirty="0"/>
              <a:t> </a:t>
            </a:r>
            <a:r>
              <a:rPr lang="es-ES" dirty="0"/>
              <a:t>(entre el </a:t>
            </a:r>
            <a:r>
              <a:rPr lang="es-ES" b="1" dirty="0" err="1"/>
              <a:t>segle</a:t>
            </a:r>
            <a:r>
              <a:rPr lang="es-ES" b="1" dirty="0"/>
              <a:t> 11-6 </a:t>
            </a:r>
            <a:r>
              <a:rPr lang="es-ES" b="1" dirty="0" err="1"/>
              <a:t>a.C</a:t>
            </a:r>
            <a:r>
              <a:rPr lang="es-ES" dirty="0"/>
              <a:t>). Aporten </a:t>
            </a:r>
            <a:r>
              <a:rPr lang="es-ES" b="1" dirty="0" err="1"/>
              <a:t>metal·lúrgia</a:t>
            </a:r>
            <a:r>
              <a:rPr lang="es-ES" b="1" dirty="0"/>
              <a:t> del ferro </a:t>
            </a:r>
            <a:r>
              <a:rPr lang="es-ES" dirty="0"/>
              <a:t>i el </a:t>
            </a:r>
            <a:r>
              <a:rPr lang="es-ES" dirty="0" err="1"/>
              <a:t>seu</a:t>
            </a:r>
            <a:r>
              <a:rPr lang="es-ES" dirty="0"/>
              <a:t> ritual </a:t>
            </a:r>
            <a:r>
              <a:rPr lang="es-ES" dirty="0" err="1"/>
              <a:t>funerari</a:t>
            </a:r>
            <a:r>
              <a:rPr lang="es-ES" dirty="0"/>
              <a:t> (</a:t>
            </a:r>
            <a:r>
              <a:rPr lang="es-ES" b="1" dirty="0" err="1"/>
              <a:t>incineració</a:t>
            </a:r>
            <a:r>
              <a:rPr lang="es-ES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66BEAD-C921-4525-89DE-6DCC86C0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80" y="2581214"/>
            <a:ext cx="4990814" cy="41781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272014-C8BB-433C-A271-3D7CB8F1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6" y="2466312"/>
            <a:ext cx="6006689" cy="44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43DD8-5332-49DB-9727-D9CD7A79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72" y="239290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es-ES" b="1" u="sng" dirty="0" err="1">
                <a:solidFill>
                  <a:srgbClr val="A86ED4"/>
                </a:solidFill>
              </a:rPr>
              <a:t>Fenicis</a:t>
            </a:r>
            <a:endParaRPr lang="es-ES" b="1" u="sng" dirty="0">
              <a:solidFill>
                <a:srgbClr val="A86ED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19AA4-FD52-46DB-AA72-B3D2343B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889233"/>
            <a:ext cx="10515600" cy="243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·</a:t>
            </a:r>
            <a:r>
              <a:rPr lang="es-ES" dirty="0" err="1">
                <a:sym typeface="Wingdings" panose="05000000000000000000" pitchFamily="2" charset="2"/>
              </a:rPr>
              <a:t>Els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Fenicis</a:t>
            </a:r>
            <a:r>
              <a:rPr lang="es-ES" dirty="0">
                <a:sym typeface="Wingdings" panose="05000000000000000000" pitchFamily="2" charset="2"/>
              </a:rPr>
              <a:t> eren una </a:t>
            </a:r>
            <a:r>
              <a:rPr lang="es-ES" dirty="0" err="1">
                <a:sym typeface="Wingdings" panose="05000000000000000000" pitchFamily="2" charset="2"/>
              </a:rPr>
              <a:t>població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provenient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d’Àsia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dirty="0">
                <a:sym typeface="Wingdings" panose="05000000000000000000" pitchFamily="2" charset="2"/>
              </a:rPr>
              <a:t>que arriben a la península Ibérica (al </a:t>
            </a:r>
            <a:r>
              <a:rPr lang="es-ES" b="1" dirty="0" err="1">
                <a:sym typeface="Wingdings" panose="05000000000000000000" pitchFamily="2" charset="2"/>
              </a:rPr>
              <a:t>segle</a:t>
            </a:r>
            <a:r>
              <a:rPr lang="es-ES" b="1" dirty="0">
                <a:sym typeface="Wingdings" panose="05000000000000000000" pitchFamily="2" charset="2"/>
              </a:rPr>
              <a:t> 7 </a:t>
            </a:r>
            <a:r>
              <a:rPr lang="es-ES" b="1" dirty="0" err="1">
                <a:sym typeface="Wingdings" panose="05000000000000000000" pitchFamily="2" charset="2"/>
              </a:rPr>
              <a:t>a.C</a:t>
            </a:r>
            <a:r>
              <a:rPr lang="es-ES" dirty="0">
                <a:sym typeface="Wingdings" panose="05000000000000000000" pitchFamily="2" charset="2"/>
              </a:rPr>
              <a:t>) </a:t>
            </a:r>
            <a:r>
              <a:rPr lang="es-ES" b="1" dirty="0" err="1">
                <a:sym typeface="Wingdings" panose="05000000000000000000" pitchFamily="2" charset="2"/>
              </a:rPr>
              <a:t>buscant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minerals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com</a:t>
            </a:r>
            <a:r>
              <a:rPr lang="es-ES" dirty="0">
                <a:sym typeface="Wingdings" panose="05000000000000000000" pitchFamily="2" charset="2"/>
              </a:rPr>
              <a:t> argent (plata) i ferro (</a:t>
            </a:r>
            <a:r>
              <a:rPr lang="es-ES" b="1" dirty="0" err="1">
                <a:sym typeface="Wingdings" panose="05000000000000000000" pitchFamily="2" charset="2"/>
              </a:rPr>
              <a:t>s’establiren</a:t>
            </a:r>
            <a:r>
              <a:rPr lang="es-ES" b="1" dirty="0">
                <a:sym typeface="Wingdings" panose="05000000000000000000" pitchFamily="2" charset="2"/>
              </a:rPr>
              <a:t> al Sud Peninsular</a:t>
            </a:r>
            <a:r>
              <a:rPr lang="es-ES" dirty="0">
                <a:sym typeface="Wingdings" panose="05000000000000000000" pitchFamily="2" charset="2"/>
              </a:rPr>
              <a:t>). També </a:t>
            </a:r>
            <a:r>
              <a:rPr lang="es-ES" dirty="0" err="1">
                <a:sym typeface="Wingdings" panose="05000000000000000000" pitchFamily="2" charset="2"/>
              </a:rPr>
              <a:t>volien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b="1" dirty="0">
                <a:sym typeface="Wingdings" panose="05000000000000000000" pitchFamily="2" charset="2"/>
              </a:rPr>
              <a:t>comerciar</a:t>
            </a:r>
            <a:r>
              <a:rPr lang="es-ES" dirty="0">
                <a:sym typeface="Wingdings" panose="05000000000000000000" pitchFamily="2" charset="2"/>
              </a:rPr>
              <a:t>, i </a:t>
            </a:r>
            <a:r>
              <a:rPr lang="es-ES" b="1" dirty="0" err="1">
                <a:sym typeface="Wingdings" panose="05000000000000000000" pitchFamily="2" charset="2"/>
              </a:rPr>
              <a:t>utilitzaven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ports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pel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comerç</a:t>
            </a:r>
            <a:r>
              <a:rPr lang="es-ES" dirty="0">
                <a:sym typeface="Wingdings" panose="05000000000000000000" pitchFamily="2" charset="2"/>
              </a:rPr>
              <a:t>. </a:t>
            </a:r>
            <a:r>
              <a:rPr lang="es-ES" b="1" dirty="0" err="1">
                <a:sym typeface="Wingdings" panose="05000000000000000000" pitchFamily="2" charset="2"/>
              </a:rPr>
              <a:t>Establiren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relacions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comercials</a:t>
            </a:r>
            <a:r>
              <a:rPr lang="es-ES" dirty="0">
                <a:sym typeface="Wingdings" panose="05000000000000000000" pitchFamily="2" charset="2"/>
              </a:rPr>
              <a:t>, es a </a:t>
            </a:r>
            <a:r>
              <a:rPr lang="es-ES" dirty="0" err="1">
                <a:sym typeface="Wingdings" panose="05000000000000000000" pitchFamily="2" charset="2"/>
              </a:rPr>
              <a:t>dir</a:t>
            </a:r>
            <a:r>
              <a:rPr lang="es-ES" dirty="0">
                <a:sym typeface="Wingdings" panose="05000000000000000000" pitchFamily="2" charset="2"/>
              </a:rPr>
              <a:t>, </a:t>
            </a:r>
            <a:r>
              <a:rPr lang="es-ES" dirty="0" err="1">
                <a:sym typeface="Wingdings" panose="05000000000000000000" pitchFamily="2" charset="2"/>
              </a:rPr>
              <a:t>començaren</a:t>
            </a:r>
            <a:r>
              <a:rPr lang="es-ES" dirty="0">
                <a:sym typeface="Wingdings" panose="05000000000000000000" pitchFamily="2" charset="2"/>
              </a:rPr>
              <a:t> a comerciar </a:t>
            </a:r>
            <a:r>
              <a:rPr lang="es-ES" dirty="0" err="1">
                <a:sym typeface="Wingdings" panose="05000000000000000000" pitchFamily="2" charset="2"/>
              </a:rPr>
              <a:t>amb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altres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pobles</a:t>
            </a:r>
            <a:r>
              <a:rPr lang="es-ES" dirty="0">
                <a:sym typeface="Wingdings" panose="05000000000000000000" pitchFamily="2" charset="2"/>
              </a:rPr>
              <a:t>, </a:t>
            </a:r>
            <a:r>
              <a:rPr lang="es-ES" dirty="0" err="1">
                <a:sym typeface="Wingdings" panose="05000000000000000000" pitchFamily="2" charset="2"/>
              </a:rPr>
              <a:t>perque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abans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únicament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ho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feien</a:t>
            </a:r>
            <a:r>
              <a:rPr lang="es-ES" dirty="0">
                <a:sym typeface="Wingdings" panose="05000000000000000000" pitchFamily="2" charset="2"/>
              </a:rPr>
              <a:t> en un </a:t>
            </a:r>
            <a:r>
              <a:rPr lang="es-ES" dirty="0" err="1">
                <a:sym typeface="Wingdings" panose="05000000000000000000" pitchFamily="2" charset="2"/>
              </a:rPr>
              <a:t>mateix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poble</a:t>
            </a:r>
            <a:r>
              <a:rPr lang="es-ES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C99E79-1023-418D-969D-C5230E92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28" y="2810312"/>
            <a:ext cx="4946753" cy="41147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4F4260-41BB-4854-9846-D75F120F1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49" y="2877424"/>
            <a:ext cx="4809246" cy="398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2E6E0-54BF-446A-9F0F-3C22731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/>
          <a:lstStyle/>
          <a:p>
            <a:r>
              <a:rPr lang="es-ES" b="1" u="sng" dirty="0" err="1">
                <a:solidFill>
                  <a:schemeClr val="accent5">
                    <a:lumMod val="75000"/>
                  </a:schemeClr>
                </a:solidFill>
              </a:rPr>
              <a:t>Grecs</a:t>
            </a:r>
            <a:endParaRPr lang="es-E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55FF4-8ADC-4658-A341-B07FB6AC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238"/>
            <a:ext cx="10515600" cy="1191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Grecs</a:t>
            </a:r>
            <a:r>
              <a:rPr lang="es-ES" dirty="0"/>
              <a:t> van arribar a la península Ibérica </a:t>
            </a:r>
            <a:r>
              <a:rPr lang="es-ES" b="1" dirty="0" err="1"/>
              <a:t>buscant</a:t>
            </a:r>
            <a:r>
              <a:rPr lang="es-ES" b="1" dirty="0"/>
              <a:t> </a:t>
            </a:r>
            <a:r>
              <a:rPr lang="es-ES" b="1" dirty="0" err="1"/>
              <a:t>minerals</a:t>
            </a:r>
            <a:r>
              <a:rPr lang="es-ES" b="1" dirty="0"/>
              <a:t> </a:t>
            </a:r>
            <a:r>
              <a:rPr lang="es-ES" dirty="0"/>
              <a:t>i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viure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s’establiren</a:t>
            </a:r>
            <a:r>
              <a:rPr lang="es-ES" dirty="0"/>
              <a:t> a la </a:t>
            </a:r>
            <a:r>
              <a:rPr lang="es-ES" b="1" dirty="0"/>
              <a:t>costa </a:t>
            </a:r>
            <a:r>
              <a:rPr lang="es-ES" b="1" dirty="0" err="1"/>
              <a:t>mediterránia</a:t>
            </a:r>
            <a:r>
              <a:rPr lang="es-ES" dirty="0"/>
              <a:t>, </a:t>
            </a:r>
            <a:r>
              <a:rPr lang="es-ES" dirty="0" err="1"/>
              <a:t>sobretot</a:t>
            </a:r>
            <a:r>
              <a:rPr lang="es-ES" dirty="0"/>
              <a:t> a </a:t>
            </a:r>
            <a:r>
              <a:rPr lang="es-ES" b="1" dirty="0" err="1"/>
              <a:t>l’actual</a:t>
            </a:r>
            <a:r>
              <a:rPr lang="es-ES" b="1" dirty="0"/>
              <a:t> Catalunya</a:t>
            </a:r>
            <a:r>
              <a:rPr lang="es-ES" dirty="0"/>
              <a:t>), entre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b="1" dirty="0" err="1"/>
              <a:t>segles</a:t>
            </a:r>
            <a:r>
              <a:rPr lang="es-ES" b="1" dirty="0"/>
              <a:t> 8-6 a.C.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C94B2A-A382-4E6B-ACE0-25A0915C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3" y="2222947"/>
            <a:ext cx="8462919" cy="42699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BD6407-7DEF-4C10-A93C-B9EC5EF8C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49" y="2347037"/>
            <a:ext cx="4819119" cy="40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645AD-DB5E-4764-B045-F0A6A94D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 fontScale="90000"/>
          </a:bodyPr>
          <a:lstStyle/>
          <a:p>
            <a:r>
              <a:rPr lang="es-ES" b="1" u="sng" dirty="0" err="1">
                <a:solidFill>
                  <a:srgbClr val="FF33CC"/>
                </a:solidFill>
              </a:rPr>
              <a:t>Cartaginesos</a:t>
            </a:r>
            <a:endParaRPr lang="es-ES" b="1" u="sng" dirty="0">
              <a:solidFill>
                <a:srgbClr val="FF33C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206F8-6C48-4A4F-B1F8-F17687B8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3"/>
            <a:ext cx="10515600" cy="171974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cartaginesos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b="1" dirty="0" err="1"/>
              <a:t>antics</a:t>
            </a:r>
            <a:r>
              <a:rPr lang="es-ES" b="1" dirty="0"/>
              <a:t> </a:t>
            </a:r>
            <a:r>
              <a:rPr lang="es-ES" b="1" dirty="0" err="1"/>
              <a:t>fenicis</a:t>
            </a:r>
            <a:r>
              <a:rPr lang="es-ES" dirty="0"/>
              <a:t>, que desde la </a:t>
            </a:r>
            <a:r>
              <a:rPr lang="es-ES" dirty="0" err="1"/>
              <a:t>ciutat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(</a:t>
            </a:r>
            <a:r>
              <a:rPr lang="es-ES" b="1" dirty="0"/>
              <a:t>Cartago</a:t>
            </a:r>
            <a:r>
              <a:rPr lang="es-ES" dirty="0"/>
              <a:t>, al </a:t>
            </a:r>
            <a:r>
              <a:rPr lang="es-ES" b="1" dirty="0" err="1"/>
              <a:t>segle</a:t>
            </a:r>
            <a:r>
              <a:rPr lang="es-ES" b="1" dirty="0"/>
              <a:t> 5 </a:t>
            </a:r>
            <a:r>
              <a:rPr lang="es-ES" b="1" dirty="0" err="1"/>
              <a:t>a.C</a:t>
            </a:r>
            <a:r>
              <a:rPr lang="es-ES" dirty="0"/>
              <a:t>) </a:t>
            </a:r>
            <a:r>
              <a:rPr lang="es-ES" b="1" dirty="0"/>
              <a:t>conquisten</a:t>
            </a:r>
            <a:r>
              <a:rPr lang="es-ES" dirty="0"/>
              <a:t> les antigües </a:t>
            </a:r>
            <a:r>
              <a:rPr lang="es-ES" dirty="0" err="1"/>
              <a:t>ciutats</a:t>
            </a:r>
            <a:r>
              <a:rPr lang="es-ES" dirty="0"/>
              <a:t> </a:t>
            </a:r>
            <a:r>
              <a:rPr lang="es-ES" b="1" dirty="0" err="1"/>
              <a:t>fenicies</a:t>
            </a:r>
            <a:r>
              <a:rPr lang="es-ES" dirty="0"/>
              <a:t>, </a:t>
            </a:r>
            <a:r>
              <a:rPr lang="es-ES" dirty="0" err="1"/>
              <a:t>convertint</a:t>
            </a:r>
            <a:r>
              <a:rPr lang="es-ES" dirty="0"/>
              <a:t>-se </a:t>
            </a:r>
            <a:r>
              <a:rPr lang="es-ES" dirty="0" err="1"/>
              <a:t>així</a:t>
            </a:r>
            <a:r>
              <a:rPr lang="es-ES" dirty="0"/>
              <a:t> en </a:t>
            </a:r>
            <a:r>
              <a:rPr lang="es-ES" dirty="0" err="1"/>
              <a:t>cartaginesos</a:t>
            </a:r>
            <a:r>
              <a:rPr lang="es-ES" dirty="0"/>
              <a:t>. </a:t>
            </a:r>
            <a:r>
              <a:rPr lang="es-ES" dirty="0" err="1"/>
              <a:t>Tenien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b="1" dirty="0"/>
              <a:t>control comercial</a:t>
            </a:r>
            <a:r>
              <a:rPr lang="es-ES" dirty="0"/>
              <a:t>. </a:t>
            </a:r>
            <a:r>
              <a:rPr lang="es-ES" dirty="0" err="1"/>
              <a:t>S’assentaren</a:t>
            </a:r>
            <a:r>
              <a:rPr lang="es-ES" dirty="0"/>
              <a:t> al </a:t>
            </a:r>
            <a:r>
              <a:rPr lang="es-ES" b="1" dirty="0"/>
              <a:t>Sud peninsular</a:t>
            </a:r>
            <a:r>
              <a:rPr lang="es-ES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7A4EF6-F27D-46BC-B50C-308B5EC01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5" y="2801663"/>
            <a:ext cx="9352152" cy="41234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41FD9C-5576-48D5-A436-4674CBAD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77" y="2583550"/>
            <a:ext cx="5099715" cy="42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69B82-6122-429F-89DF-B03D3BF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/>
          <a:lstStyle/>
          <a:p>
            <a:r>
              <a:rPr lang="es-ES" b="1" u="sng" dirty="0" err="1">
                <a:solidFill>
                  <a:srgbClr val="7030A0"/>
                </a:solidFill>
              </a:rPr>
              <a:t>Celtes</a:t>
            </a:r>
            <a:endParaRPr lang="es-ES" b="1" u="sng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C6CE06-CF16-40D0-8157-7F98FCB0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2"/>
            <a:ext cx="10515600" cy="510317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celtes</a:t>
            </a:r>
            <a:r>
              <a:rPr lang="es-ES" dirty="0"/>
              <a:t> </a:t>
            </a:r>
            <a:r>
              <a:rPr lang="es-ES" b="1" dirty="0" err="1"/>
              <a:t>són</a:t>
            </a:r>
            <a:r>
              <a:rPr lang="es-ES" b="1" dirty="0"/>
              <a:t> </a:t>
            </a:r>
            <a:r>
              <a:rPr lang="es-ES" b="1" dirty="0" err="1"/>
              <a:t>descendents</a:t>
            </a:r>
            <a:r>
              <a:rPr lang="es-ES" b="1" dirty="0"/>
              <a:t>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pobles</a:t>
            </a:r>
            <a:r>
              <a:rPr lang="es-ES" b="1" dirty="0"/>
              <a:t> </a:t>
            </a:r>
            <a:r>
              <a:rPr lang="es-ES" b="1" dirty="0" err="1"/>
              <a:t>indoeuropeus</a:t>
            </a:r>
            <a:r>
              <a:rPr lang="es-ES" dirty="0"/>
              <a:t>, es a </a:t>
            </a:r>
            <a:r>
              <a:rPr lang="es-ES" dirty="0" err="1"/>
              <a:t>dir</a:t>
            </a:r>
            <a:r>
              <a:rPr lang="es-ES" dirty="0"/>
              <a:t>, 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pobles</a:t>
            </a:r>
            <a:r>
              <a:rPr lang="es-ES" dirty="0"/>
              <a:t> </a:t>
            </a:r>
            <a:r>
              <a:rPr lang="es-ES" dirty="0" err="1"/>
              <a:t>indoeuropeus</a:t>
            </a:r>
            <a:r>
              <a:rPr lang="es-ES" dirty="0"/>
              <a:t> mesclen cultures, es creen </a:t>
            </a:r>
            <a:r>
              <a:rPr lang="es-ES" dirty="0" err="1"/>
              <a:t>els</a:t>
            </a:r>
            <a:r>
              <a:rPr lang="es-ES" dirty="0"/>
              <a:t> que </a:t>
            </a:r>
            <a:r>
              <a:rPr lang="es-ES" dirty="0" err="1"/>
              <a:t>anomenem</a:t>
            </a:r>
            <a:r>
              <a:rPr lang="es-ES" dirty="0"/>
              <a:t> </a:t>
            </a:r>
            <a:r>
              <a:rPr lang="es-ES" dirty="0" err="1"/>
              <a:t>celtes</a:t>
            </a:r>
            <a:r>
              <a:rPr lang="es-ES" dirty="0"/>
              <a:t>, que encara </a:t>
            </a:r>
            <a:r>
              <a:rPr lang="es-ES" dirty="0" err="1"/>
              <a:t>són</a:t>
            </a:r>
            <a:r>
              <a:rPr lang="es-ES" dirty="0"/>
              <a:t> les </a:t>
            </a:r>
            <a:r>
              <a:rPr lang="es-ES" dirty="0" err="1"/>
              <a:t>mateixes</a:t>
            </a:r>
            <a:r>
              <a:rPr lang="es-ES" dirty="0"/>
              <a:t> persones </a:t>
            </a:r>
            <a:r>
              <a:rPr lang="es-ES" dirty="0" err="1"/>
              <a:t>però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costums</a:t>
            </a:r>
            <a:r>
              <a:rPr lang="es-ES" dirty="0"/>
              <a:t> (totes juntes). Es situaren al </a:t>
            </a:r>
            <a:r>
              <a:rPr lang="es-ES" b="1" dirty="0"/>
              <a:t>centre, </a:t>
            </a:r>
            <a:r>
              <a:rPr lang="es-ES" b="1" dirty="0" err="1"/>
              <a:t>est</a:t>
            </a:r>
            <a:r>
              <a:rPr lang="es-ES" b="1" dirty="0"/>
              <a:t> i </a:t>
            </a:r>
            <a:r>
              <a:rPr lang="es-ES" b="1" dirty="0" err="1"/>
              <a:t>nord</a:t>
            </a:r>
            <a:r>
              <a:rPr lang="es-ES" b="1" dirty="0"/>
              <a:t> </a:t>
            </a:r>
            <a:r>
              <a:rPr lang="es-ES" dirty="0"/>
              <a:t>de la península Ibérica. Vivien en </a:t>
            </a:r>
            <a:r>
              <a:rPr lang="es-ES" b="1" dirty="0" err="1"/>
              <a:t>poblats</a:t>
            </a:r>
            <a:r>
              <a:rPr lang="es-ES" b="1" dirty="0"/>
              <a:t> </a:t>
            </a:r>
            <a:r>
              <a:rPr lang="es-ES" b="1" dirty="0" err="1"/>
              <a:t>elevats</a:t>
            </a:r>
            <a:r>
              <a:rPr lang="es-ES" b="1" dirty="0"/>
              <a:t> i </a:t>
            </a:r>
            <a:r>
              <a:rPr lang="es-ES" b="1" dirty="0" err="1"/>
              <a:t>enmurallats</a:t>
            </a:r>
            <a:r>
              <a:rPr lang="es-ES" dirty="0"/>
              <a:t>, eren </a:t>
            </a:r>
            <a:r>
              <a:rPr lang="es-ES" b="1" dirty="0" err="1"/>
              <a:t>autosuficients</a:t>
            </a:r>
            <a:r>
              <a:rPr lang="es-ES" dirty="0"/>
              <a:t> (no </a:t>
            </a:r>
            <a:r>
              <a:rPr lang="es-ES" dirty="0" err="1"/>
              <a:t>necessitaven</a:t>
            </a:r>
            <a:r>
              <a:rPr lang="es-ES" dirty="0"/>
              <a:t>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pobles</a:t>
            </a:r>
            <a:r>
              <a:rPr lang="es-ES" dirty="0"/>
              <a:t> per a </a:t>
            </a:r>
            <a:r>
              <a:rPr lang="es-ES" dirty="0" err="1"/>
              <a:t>viure</a:t>
            </a:r>
            <a:r>
              <a:rPr lang="es-ES" dirty="0"/>
              <a:t>), </a:t>
            </a:r>
            <a:r>
              <a:rPr lang="es-ES" dirty="0" err="1"/>
              <a:t>tenien</a:t>
            </a:r>
            <a:r>
              <a:rPr lang="es-ES" dirty="0"/>
              <a:t> </a:t>
            </a:r>
            <a:r>
              <a:rPr lang="es-ES" b="1" dirty="0" err="1"/>
              <a:t>poc</a:t>
            </a:r>
            <a:r>
              <a:rPr lang="es-ES" b="1" dirty="0"/>
              <a:t> </a:t>
            </a:r>
            <a:r>
              <a:rPr lang="es-ES" b="1" dirty="0" err="1"/>
              <a:t>comerç</a:t>
            </a:r>
            <a:r>
              <a:rPr lang="es-ES" b="1" dirty="0"/>
              <a:t> </a:t>
            </a:r>
            <a:r>
              <a:rPr lang="es-ES" dirty="0"/>
              <a:t>(per </a:t>
            </a:r>
            <a:r>
              <a:rPr lang="es-ES" dirty="0" err="1"/>
              <a:t>aquesta</a:t>
            </a:r>
            <a:r>
              <a:rPr lang="es-ES" dirty="0"/>
              <a:t> raó </a:t>
            </a:r>
            <a:r>
              <a:rPr lang="es-ES" b="1" dirty="0"/>
              <a:t>no </a:t>
            </a:r>
            <a:r>
              <a:rPr lang="es-ES" b="1" dirty="0" err="1"/>
              <a:t>tenien</a:t>
            </a:r>
            <a:r>
              <a:rPr lang="es-ES" b="1" dirty="0"/>
              <a:t> moneda</a:t>
            </a:r>
            <a:r>
              <a:rPr lang="es-ES" dirty="0"/>
              <a:t>), i es </a:t>
            </a:r>
            <a:r>
              <a:rPr lang="es-ES" b="1" dirty="0" err="1"/>
              <a:t>centraven</a:t>
            </a:r>
            <a:r>
              <a:rPr lang="es-ES" b="1" dirty="0"/>
              <a:t> </a:t>
            </a:r>
            <a:r>
              <a:rPr lang="es-ES" b="1" dirty="0" err="1"/>
              <a:t>més</a:t>
            </a:r>
            <a:r>
              <a:rPr lang="es-ES" b="1" dirty="0"/>
              <a:t> en la guerra</a:t>
            </a:r>
            <a:r>
              <a:rPr lang="es-ES" dirty="0"/>
              <a:t>. </a:t>
            </a:r>
            <a:r>
              <a:rPr lang="es-ES" dirty="0" err="1"/>
              <a:t>S’organitzaven</a:t>
            </a:r>
            <a:r>
              <a:rPr lang="es-ES" dirty="0"/>
              <a:t> en </a:t>
            </a:r>
            <a:r>
              <a:rPr lang="es-ES" b="1" dirty="0" err="1"/>
              <a:t>clans</a:t>
            </a:r>
            <a:r>
              <a:rPr lang="es-ES" b="1" dirty="0"/>
              <a:t> </a:t>
            </a:r>
            <a:r>
              <a:rPr lang="es-ES" b="1" dirty="0" err="1"/>
              <a:t>familiars</a:t>
            </a:r>
            <a:r>
              <a:rPr lang="es-ES" dirty="0"/>
              <a:t>, i </a:t>
            </a:r>
            <a:r>
              <a:rPr lang="es-ES" dirty="0" err="1"/>
              <a:t>tenien</a:t>
            </a:r>
            <a:r>
              <a:rPr lang="es-ES" dirty="0"/>
              <a:t> </a:t>
            </a:r>
            <a:r>
              <a:rPr lang="es-ES" dirty="0" err="1"/>
              <a:t>assemblees</a:t>
            </a:r>
            <a:r>
              <a:rPr lang="es-ES" dirty="0"/>
              <a:t>. Les </a:t>
            </a:r>
            <a:r>
              <a:rPr lang="es-ES" b="1" dirty="0"/>
              <a:t>cases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pobles</a:t>
            </a:r>
            <a:r>
              <a:rPr lang="es-ES" b="1" dirty="0"/>
              <a:t> eren </a:t>
            </a:r>
            <a:r>
              <a:rPr lang="es-ES" b="1" dirty="0" err="1"/>
              <a:t>redones</a:t>
            </a:r>
            <a:r>
              <a:rPr lang="es-ES" dirty="0"/>
              <a:t>, </a:t>
            </a:r>
            <a:r>
              <a:rPr lang="es-ES" dirty="0" err="1"/>
              <a:t>menys</a:t>
            </a:r>
            <a:r>
              <a:rPr lang="es-ES" dirty="0"/>
              <a:t> </a:t>
            </a:r>
            <a:r>
              <a:rPr lang="es-ES" dirty="0" err="1"/>
              <a:t>alguns</a:t>
            </a:r>
            <a:r>
              <a:rPr lang="es-ES" dirty="0"/>
              <a:t> </a:t>
            </a:r>
            <a:r>
              <a:rPr lang="es-ES" dirty="0" err="1"/>
              <a:t>edificis</a:t>
            </a:r>
            <a:r>
              <a:rPr lang="es-ES" dirty="0"/>
              <a:t> que eren </a:t>
            </a:r>
            <a:r>
              <a:rPr lang="es-ES" dirty="0" err="1"/>
              <a:t>rectangulars</a:t>
            </a:r>
            <a:r>
              <a:rPr lang="es-ES" dirty="0"/>
              <a:t>. </a:t>
            </a:r>
            <a:r>
              <a:rPr lang="es-ES" dirty="0" err="1"/>
              <a:t>Algunes</a:t>
            </a:r>
            <a:r>
              <a:rPr lang="es-ES" dirty="0"/>
              <a:t> de les </a:t>
            </a:r>
            <a:r>
              <a:rPr lang="es-ES" dirty="0" err="1"/>
              <a:t>seues</a:t>
            </a:r>
            <a:r>
              <a:rPr lang="es-ES" dirty="0"/>
              <a:t> </a:t>
            </a:r>
            <a:r>
              <a:rPr lang="es-ES" dirty="0" err="1"/>
              <a:t>característiques</a:t>
            </a:r>
            <a:r>
              <a:rPr lang="es-ES" dirty="0"/>
              <a:t> es que </a:t>
            </a:r>
            <a:r>
              <a:rPr lang="es-ES" b="1" dirty="0"/>
              <a:t>no </a:t>
            </a:r>
            <a:r>
              <a:rPr lang="es-ES" b="1" dirty="0" err="1"/>
              <a:t>tenien</a:t>
            </a:r>
            <a:r>
              <a:rPr lang="es-ES" b="1" dirty="0"/>
              <a:t> escriptura</a:t>
            </a:r>
            <a:r>
              <a:rPr lang="es-ES" dirty="0"/>
              <a:t>, </a:t>
            </a:r>
            <a:r>
              <a:rPr lang="es-ES" b="1" dirty="0" err="1"/>
              <a:t>incineraven</a:t>
            </a:r>
            <a:r>
              <a:rPr lang="es-ES" b="1" dirty="0"/>
              <a:t> </a:t>
            </a:r>
            <a:r>
              <a:rPr lang="es-ES" b="1" dirty="0" err="1"/>
              <a:t>els</a:t>
            </a:r>
            <a:r>
              <a:rPr lang="es-ES" b="1" dirty="0"/>
              <a:t> cosos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morts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aportació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indoeuropeus</a:t>
            </a:r>
            <a:r>
              <a:rPr lang="es-ES" dirty="0"/>
              <a:t>) i </a:t>
            </a:r>
            <a:r>
              <a:rPr lang="es-ES" b="1" dirty="0" err="1"/>
              <a:t>tenien</a:t>
            </a:r>
            <a:r>
              <a:rPr lang="es-ES" b="1" dirty="0"/>
              <a:t> gran </a:t>
            </a:r>
            <a:r>
              <a:rPr lang="es-ES" b="1" dirty="0" err="1"/>
              <a:t>orfebreria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fer</a:t>
            </a:r>
            <a:r>
              <a:rPr lang="es-ES" dirty="0"/>
              <a:t> </a:t>
            </a:r>
            <a:r>
              <a:rPr lang="es-ES" dirty="0" err="1"/>
              <a:t>objectes</a:t>
            </a:r>
            <a:r>
              <a:rPr lang="es-ES" dirty="0"/>
              <a:t> de ferro).</a:t>
            </a:r>
          </a:p>
        </p:txBody>
      </p:sp>
    </p:spTree>
    <p:extLst>
      <p:ext uri="{BB962C8B-B14F-4D97-AF65-F5344CB8AC3E}">
        <p14:creationId xmlns:p14="http://schemas.microsoft.com/office/powerpoint/2010/main" val="35225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8D517-10D2-4AE3-BAD3-1770160C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r>
              <a:rPr lang="es-ES" b="1" u="sng" dirty="0" err="1">
                <a:solidFill>
                  <a:srgbClr val="7030A0"/>
                </a:solidFill>
              </a:rPr>
              <a:t>Celtes</a:t>
            </a:r>
            <a:endParaRPr lang="es-ES" b="1" u="sng" dirty="0">
              <a:solidFill>
                <a:srgbClr val="7030A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F18709-61E4-44DF-A0D3-AD502F1B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9" y="796954"/>
            <a:ext cx="8830664" cy="6061046"/>
          </a:xfrm>
          <a:prstGeom prst="rect">
            <a:avLst/>
          </a:prstGeom>
        </p:spPr>
      </p:pic>
      <p:pic>
        <p:nvPicPr>
          <p:cNvPr id="1026" name="Picture 2" descr="Resultado de imagen de pobles celtes&quot;">
            <a:extLst>
              <a:ext uri="{FF2B5EF4-FFF2-40B4-BE49-F238E27FC236}">
                <a16:creationId xmlns:a16="http://schemas.microsoft.com/office/drawing/2014/main" id="{29B005EA-D942-4358-BBE0-A839E4B1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66" y="151000"/>
            <a:ext cx="3998412" cy="30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8BFAF9-A0DB-4EF8-9D14-B63D8A8EF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23" y="3304094"/>
            <a:ext cx="4594733" cy="384653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0E3766-8B71-41FF-8B3C-81DD626C143A}"/>
              </a:ext>
            </a:extLst>
          </p:cNvPr>
          <p:cNvSpPr/>
          <p:nvPr/>
        </p:nvSpPr>
        <p:spPr>
          <a:xfrm>
            <a:off x="4438737" y="906011"/>
            <a:ext cx="738231" cy="42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/>
                </a:solidFill>
              </a:rPr>
              <a:t>Nord, </a:t>
            </a:r>
            <a:r>
              <a:rPr lang="es-ES" sz="700" dirty="0" err="1">
                <a:solidFill>
                  <a:schemeClr val="tx1"/>
                </a:solidFill>
              </a:rPr>
              <a:t>est</a:t>
            </a:r>
            <a:r>
              <a:rPr lang="es-ES" sz="700" dirty="0">
                <a:solidFill>
                  <a:schemeClr val="tx1"/>
                </a:solidFill>
              </a:rPr>
              <a:t> i centre de la península Ibérica</a:t>
            </a:r>
          </a:p>
        </p:txBody>
      </p:sp>
    </p:spTree>
    <p:extLst>
      <p:ext uri="{BB962C8B-B14F-4D97-AF65-F5344CB8AC3E}">
        <p14:creationId xmlns:p14="http://schemas.microsoft.com/office/powerpoint/2010/main" val="916176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874</Words>
  <Application>Microsoft Office PowerPoint</Application>
  <PresentationFormat>Panorámica</PresentationFormat>
  <Paragraphs>78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Tema 12: colonitzacions i pobles preromans</vt:lpstr>
      <vt:lpstr>Pobles en la península Ibérica:</vt:lpstr>
      <vt:lpstr>Tartessos</vt:lpstr>
      <vt:lpstr>Indoeuropeus</vt:lpstr>
      <vt:lpstr>Fenicis</vt:lpstr>
      <vt:lpstr>Grecs</vt:lpstr>
      <vt:lpstr>Cartaginesos</vt:lpstr>
      <vt:lpstr>Celtes</vt:lpstr>
      <vt:lpstr>Celtes</vt:lpstr>
      <vt:lpstr>Iberics</vt:lpstr>
      <vt:lpstr>Presentación de PowerPoint</vt:lpstr>
      <vt:lpstr>Celtibèrics</vt:lpstr>
      <vt:lpstr>APORTACIONS: Fenicis, Grecs, Cartaginesos</vt:lpstr>
      <vt:lpstr>Ciutats més importants: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12: colonitzacions i pobles preromans</dc:title>
  <dc:creator>Eva</dc:creator>
  <cp:lastModifiedBy>Eva</cp:lastModifiedBy>
  <cp:revision>43</cp:revision>
  <dcterms:created xsi:type="dcterms:W3CDTF">2020-01-13T17:05:16Z</dcterms:created>
  <dcterms:modified xsi:type="dcterms:W3CDTF">2020-01-19T17:41:28Z</dcterms:modified>
</cp:coreProperties>
</file>