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5AB3C-CB87-4A4D-9ED2-B965C2103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DE74940-31CC-4921-AB7F-0B2AD4B01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4E854F-3379-476A-99DB-60DC6C86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F1A0D0-8F77-48A1-97ED-AF405C8F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9118EF-66C0-4806-96B1-85B2DDAF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85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ACE07B-2346-4BB5-8204-9FB95E7A7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A74C06-1387-4C47-801A-72C8C970B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CA262-2957-409D-8BB4-C737A1DB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88D658-0C08-446B-ACC0-F10A78E4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EE6236-1F32-4789-9ED2-F0DBA44F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15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A87C07-E97C-4D49-A7FE-4889A15AE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BFE0B0-6B4D-46B4-B065-8CD224C3D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321CBD-47C2-4CB7-B735-5C6B9704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1E6E1-FB58-486E-B772-DE991DAE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FFE0FA-8C75-4223-B42B-0161912E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73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FA80BA-9CEF-4E75-8F2F-11EDEEE0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D4D76E-EE08-4BDE-BCEA-5A364D1D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A7A289-74CE-4CF8-949B-9F903AD3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B38FB7-031D-49E1-B6F8-629270AFF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7E82B2-7ACA-4A45-B866-AFCFDF9C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75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A560C-37A6-479A-BB71-384872AB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ABB9A-4E12-459B-9B91-88CE31339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63A00B-A903-4D2E-877C-2CEA90E13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3324D3-D2C2-47F8-9414-AD150C85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6A81E-A66F-4CE4-940C-8BEBC7606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8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8269B-B52A-4C9A-AF69-33C99AE96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E483A6-FD0A-430F-B2E3-B4A06B9DBE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5E37D5-4C75-43BA-B381-CA517EFF0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06A4E0-41F3-4BF0-8D14-153A7396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2D56D0-8251-4BB8-BB9A-F8A23C78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14EBC8-DEEB-4DDE-9FE9-DE152CD7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36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1BE22-C5E5-4422-931D-FADF7C44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927F5-A614-48BE-AD36-26D0404D4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405B6-6EC8-4B52-A7A5-360905A0C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E9AC21-4B57-4589-981D-351C6EEF4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68FF58-6894-405B-AFC7-E82584CAC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8B4C186-B2B8-4985-81B2-796E92FC3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49BF1-8211-48D3-910E-D4B551C65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1DD0B4-6449-4B18-B69D-13E54C33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082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48ECEE-8CDC-4E94-A2CF-09F35D764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1687ED-04C8-4D52-BE75-5E6E00970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6FF3BCA-3E63-405B-9F4F-44C6DF584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4A76C0-4972-4F13-B1F6-D23BD304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8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7346860-67D6-4AF1-B2E8-AE372B01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E5EA7F-C8F8-4DEF-9B62-C5C2B5D2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CEACFF-5EB8-472C-8368-54DE9610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21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2937F-AA18-4D33-BB75-9B38AE83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B5746-490E-45C3-9199-6354FC3C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BE5580-3CDA-4497-970D-6D1DAFB7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517A92-F82F-4873-81AA-615E231EA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2C955D-0829-4AFF-B803-39695756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449F9-E40E-4756-BDA2-027AD9DD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73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CC834-895E-4A0B-82D5-735F32C2D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BAC6457-503F-464C-859C-62CDDB326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F8CD1F-C8C9-4B15-A43E-A8FF20B5B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73B8D8-4E92-4E6E-9049-478D7A4B1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D587CB-3999-408F-B2B1-97BC65225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ACB0BC-1F81-4B78-9E81-5C011E4E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93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BCD5E80-46C8-4EC4-9536-0ACA8C2B3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D6B5A8-2C3F-47F2-9809-46459BD73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C8FAE2-9E84-42CD-A785-6594C52410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179E-CD81-44C5-9B02-5E723C9A55A0}" type="datetimeFigureOut">
              <a:rPr lang="es-ES" smtClean="0"/>
              <a:t>18/06/2020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55CBB1-5F50-4912-AB4F-958224423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2786FE-CD87-4322-AC9F-16A0B6F32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BE66-D402-4E33-9A0F-3D8A4F9BA2C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667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tonehenge,_Condado_de_Wiltshire,_Inglaterra,_2014-08-12,_DD_02.JPG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fif"/><Relationship Id="rId5" Type="http://schemas.openxmlformats.org/officeDocument/2006/relationships/hyperlink" Target="https://fr.wikipedia.org/wiki/Dolmen_de_Qu%C3%A9larn" TargetMode="External"/><Relationship Id="rId4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venus-of-willendorf/" TargetMode="External"/><Relationship Id="rId7" Type="http://schemas.openxmlformats.org/officeDocument/2006/relationships/hyperlink" Target="https://www.aboutespanol.com/el-origen-del-arte-en-la-prehistoria-18029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hyperlink" Target="http://aprendersociales.blogspot.com/2010/09/la-pintura-levantina.html" TargetMode="Externa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3BE0A-7EA2-4A31-8993-A076DB7DF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Historia Tema 1 “La </a:t>
            </a:r>
            <a:r>
              <a:rPr lang="es-ES" dirty="0" err="1"/>
              <a:t>Prehistòria</a:t>
            </a:r>
            <a:r>
              <a:rPr lang="es-ES" dirty="0"/>
              <a:t>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49B4CD0-042C-41DD-A713-852C738174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rgbClr val="7030A0"/>
                </a:solidFill>
              </a:rPr>
              <a:t>Examen lunes 7 octubre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AA39FEA-A39A-491E-8BBF-345C3696BFB3}"/>
              </a:ext>
            </a:extLst>
          </p:cNvPr>
          <p:cNvSpPr/>
          <p:nvPr/>
        </p:nvSpPr>
        <p:spPr>
          <a:xfrm>
            <a:off x="4121727" y="3509963"/>
            <a:ext cx="3948546" cy="595601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43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1B7A02C-2C55-4AEF-9F21-A93397DD1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59"/>
          <a:stretch/>
        </p:blipFill>
        <p:spPr>
          <a:xfrm>
            <a:off x="0" y="0"/>
            <a:ext cx="12192000" cy="68554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457C49F-6843-4E2D-9B5F-C5D09FED3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bg1"/>
                </a:solidFill>
              </a:rPr>
              <a:t>Canvis</a:t>
            </a:r>
            <a:r>
              <a:rPr lang="es-ES" dirty="0">
                <a:solidFill>
                  <a:schemeClr val="bg1"/>
                </a:solidFill>
              </a:rPr>
              <a:t> del </a:t>
            </a:r>
            <a:r>
              <a:rPr lang="es-ES" dirty="0" err="1">
                <a:solidFill>
                  <a:schemeClr val="bg1"/>
                </a:solidFill>
              </a:rPr>
              <a:t>paleolític</a:t>
            </a:r>
            <a:r>
              <a:rPr lang="es-ES" dirty="0">
                <a:solidFill>
                  <a:schemeClr val="bg1"/>
                </a:solidFill>
              </a:rPr>
              <a:t> al </a:t>
            </a:r>
            <a:r>
              <a:rPr lang="es-ES" dirty="0" err="1">
                <a:solidFill>
                  <a:schemeClr val="bg1"/>
                </a:solidFill>
              </a:rPr>
              <a:t>neolític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7845A3-C09F-4EF2-BEAE-6EECF420C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836" y="184803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·Es </a:t>
            </a:r>
            <a:r>
              <a:rPr lang="es-ES" dirty="0" err="1">
                <a:solidFill>
                  <a:schemeClr val="bg1"/>
                </a:solidFill>
              </a:rPr>
              <a:t>desenvolupa</a:t>
            </a:r>
            <a:r>
              <a:rPr lang="es-ES" dirty="0">
                <a:solidFill>
                  <a:schemeClr val="bg1"/>
                </a:solidFill>
              </a:rPr>
              <a:t> la </a:t>
            </a:r>
            <a:r>
              <a:rPr lang="es-ES" dirty="0" err="1">
                <a:solidFill>
                  <a:schemeClr val="bg1"/>
                </a:solidFill>
              </a:rPr>
              <a:t>artesania</a:t>
            </a:r>
            <a:r>
              <a:rPr lang="es-ES" dirty="0">
                <a:solidFill>
                  <a:schemeClr val="bg1"/>
                </a:solidFill>
              </a:rPr>
              <a:t> (</a:t>
            </a:r>
            <a:r>
              <a:rPr lang="es-ES" dirty="0" err="1">
                <a:solidFill>
                  <a:schemeClr val="bg1"/>
                </a:solidFill>
              </a:rPr>
              <a:t>començaren</a:t>
            </a:r>
            <a:r>
              <a:rPr lang="es-ES" dirty="0">
                <a:solidFill>
                  <a:schemeClr val="bg1"/>
                </a:solidFill>
              </a:rPr>
              <a:t> a </a:t>
            </a:r>
            <a:r>
              <a:rPr lang="es-ES" dirty="0" err="1">
                <a:solidFill>
                  <a:schemeClr val="bg1"/>
                </a:solidFill>
              </a:rPr>
              <a:t>fer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collars</a:t>
            </a:r>
            <a:r>
              <a:rPr lang="es-ES" dirty="0">
                <a:solidFill>
                  <a:schemeClr val="bg1"/>
                </a:solidFill>
              </a:rPr>
              <a:t>, a usar </a:t>
            </a:r>
            <a:r>
              <a:rPr lang="es-ES" dirty="0" err="1">
                <a:solidFill>
                  <a:schemeClr val="bg1"/>
                </a:solidFill>
              </a:rPr>
              <a:t>telers</a:t>
            </a:r>
            <a:r>
              <a:rPr lang="es-ES" dirty="0">
                <a:solidFill>
                  <a:schemeClr val="bg1"/>
                </a:solidFill>
              </a:rPr>
              <a:t>, a fabricar </a:t>
            </a:r>
            <a:r>
              <a:rPr lang="es-ES" dirty="0" err="1">
                <a:solidFill>
                  <a:schemeClr val="bg1"/>
                </a:solidFill>
              </a:rPr>
              <a:t>cestes</a:t>
            </a:r>
            <a:r>
              <a:rPr lang="es-ES" dirty="0">
                <a:solidFill>
                  <a:schemeClr val="bg1"/>
                </a:solidFill>
              </a:rPr>
              <a:t>, a crear </a:t>
            </a:r>
            <a:r>
              <a:rPr lang="es-ES" dirty="0" err="1">
                <a:solidFill>
                  <a:schemeClr val="bg1"/>
                </a:solidFill>
              </a:rPr>
              <a:t>ceràmica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·Agricultura i </a:t>
            </a:r>
            <a:r>
              <a:rPr lang="es-ES" dirty="0" err="1">
                <a:solidFill>
                  <a:schemeClr val="bg1"/>
                </a:solidFill>
              </a:rPr>
              <a:t>ramaderia</a:t>
            </a:r>
            <a:r>
              <a:rPr lang="es-ES" dirty="0">
                <a:solidFill>
                  <a:schemeClr val="bg1"/>
                </a:solidFill>
              </a:rPr>
              <a:t> (i per </a:t>
            </a:r>
            <a:r>
              <a:rPr lang="es-ES" dirty="0" err="1">
                <a:solidFill>
                  <a:schemeClr val="bg1"/>
                </a:solidFill>
              </a:rPr>
              <a:t>això</a:t>
            </a:r>
            <a:r>
              <a:rPr lang="es-ES" dirty="0">
                <a:solidFill>
                  <a:schemeClr val="bg1"/>
                </a:solidFill>
              </a:rPr>
              <a:t> eren </a:t>
            </a:r>
            <a:r>
              <a:rPr lang="es-ES" dirty="0" err="1">
                <a:solidFill>
                  <a:schemeClr val="bg1"/>
                </a:solidFill>
              </a:rPr>
              <a:t>sedentaris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·</a:t>
            </a:r>
            <a:r>
              <a:rPr lang="es-ES" dirty="0" err="1">
                <a:solidFill>
                  <a:schemeClr val="bg1"/>
                </a:solidFill>
              </a:rPr>
              <a:t>Començaren</a:t>
            </a:r>
            <a:r>
              <a:rPr lang="es-ES" dirty="0">
                <a:solidFill>
                  <a:schemeClr val="bg1"/>
                </a:solidFill>
              </a:rPr>
              <a:t> a fabricar </a:t>
            </a:r>
            <a:r>
              <a:rPr lang="es-ES" dirty="0" err="1">
                <a:solidFill>
                  <a:schemeClr val="bg1"/>
                </a:solidFill>
              </a:rPr>
              <a:t>tombes</a:t>
            </a:r>
            <a:r>
              <a:rPr lang="es-ES" dirty="0">
                <a:solidFill>
                  <a:schemeClr val="bg1"/>
                </a:solidFill>
              </a:rPr>
              <a:t> (i crear </a:t>
            </a:r>
            <a:r>
              <a:rPr lang="es-ES" dirty="0" err="1">
                <a:solidFill>
                  <a:schemeClr val="bg1"/>
                </a:solidFill>
              </a:rPr>
              <a:t>cementeris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·</a:t>
            </a:r>
            <a:r>
              <a:rPr lang="es-ES" dirty="0" err="1">
                <a:solidFill>
                  <a:schemeClr val="bg1"/>
                </a:solidFill>
              </a:rPr>
              <a:t>Construien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poblats</a:t>
            </a:r>
            <a:r>
              <a:rPr lang="es-ES" dirty="0">
                <a:solidFill>
                  <a:schemeClr val="bg1"/>
                </a:solidFill>
              </a:rPr>
              <a:t> al costad </a:t>
            </a:r>
            <a:r>
              <a:rPr lang="es-ES" dirty="0" err="1">
                <a:solidFill>
                  <a:schemeClr val="bg1"/>
                </a:solidFill>
              </a:rPr>
              <a:t>d’aigua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·Crearen Sitges (per a </a:t>
            </a:r>
            <a:r>
              <a:rPr lang="es-ES" dirty="0" err="1">
                <a:solidFill>
                  <a:schemeClr val="bg1"/>
                </a:solidFill>
              </a:rPr>
              <a:t>emmagatzemar</a:t>
            </a:r>
            <a:r>
              <a:rPr lang="es-ES" dirty="0">
                <a:solidFill>
                  <a:schemeClr val="bg1"/>
                </a:solidFill>
              </a:rPr>
              <a:t>), </a:t>
            </a:r>
            <a:r>
              <a:rPr lang="es-ES" dirty="0" err="1">
                <a:solidFill>
                  <a:schemeClr val="bg1"/>
                </a:solidFill>
              </a:rPr>
              <a:t>basurers</a:t>
            </a:r>
            <a:r>
              <a:rPr lang="es-ES" dirty="0">
                <a:solidFill>
                  <a:schemeClr val="bg1"/>
                </a:solidFill>
              </a:rPr>
              <a:t>…</a:t>
            </a:r>
          </a:p>
          <a:p>
            <a:pPr marL="0" indent="0">
              <a:buNone/>
            </a:pPr>
            <a:endParaRPr lang="es-E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·</a:t>
            </a:r>
            <a:r>
              <a:rPr lang="es-ES" dirty="0" err="1">
                <a:solidFill>
                  <a:schemeClr val="bg1"/>
                </a:solidFill>
              </a:rPr>
              <a:t>Amb</a:t>
            </a:r>
            <a:r>
              <a:rPr lang="es-ES" dirty="0">
                <a:solidFill>
                  <a:schemeClr val="bg1"/>
                </a:solidFill>
              </a:rPr>
              <a:t> la </a:t>
            </a:r>
            <a:r>
              <a:rPr lang="es-ES" dirty="0" err="1">
                <a:solidFill>
                  <a:schemeClr val="bg1"/>
                </a:solidFill>
              </a:rPr>
              <a:t>pedra</a:t>
            </a:r>
            <a:r>
              <a:rPr lang="es-ES" dirty="0">
                <a:solidFill>
                  <a:schemeClr val="bg1"/>
                </a:solidFill>
              </a:rPr>
              <a:t> polida, </a:t>
            </a:r>
            <a:r>
              <a:rPr lang="es-ES" dirty="0" err="1">
                <a:solidFill>
                  <a:schemeClr val="bg1"/>
                </a:solidFill>
              </a:rPr>
              <a:t>construien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molís</a:t>
            </a:r>
            <a:r>
              <a:rPr lang="es-ES" dirty="0">
                <a:solidFill>
                  <a:schemeClr val="bg1"/>
                </a:solidFill>
              </a:rPr>
              <a:t> (per </a:t>
            </a:r>
            <a:r>
              <a:rPr lang="es-ES" dirty="0" err="1">
                <a:solidFill>
                  <a:schemeClr val="bg1"/>
                </a:solidFill>
              </a:rPr>
              <a:t>exemple</a:t>
            </a:r>
            <a:r>
              <a:rPr lang="es-ES" dirty="0">
                <a:solidFill>
                  <a:schemeClr val="bg1"/>
                </a:solidFill>
              </a:rPr>
              <a:t>) </a:t>
            </a:r>
            <a:r>
              <a:rPr lang="es-ES" dirty="0" err="1">
                <a:solidFill>
                  <a:schemeClr val="bg1"/>
                </a:solidFill>
              </a:rPr>
              <a:t>amb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els</a:t>
            </a:r>
            <a:r>
              <a:rPr lang="es-ES" dirty="0">
                <a:solidFill>
                  <a:schemeClr val="bg1"/>
                </a:solidFill>
              </a:rPr>
              <a:t> que </a:t>
            </a:r>
            <a:r>
              <a:rPr lang="es-ES" dirty="0" err="1">
                <a:solidFill>
                  <a:schemeClr val="bg1"/>
                </a:solidFill>
              </a:rPr>
              <a:t>feien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err="1">
                <a:solidFill>
                  <a:schemeClr val="bg1"/>
                </a:solidFill>
              </a:rPr>
              <a:t>farina</a:t>
            </a:r>
            <a:r>
              <a:rPr lang="es-ES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73373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C6E93F-39B7-4A1D-8F99-11E5E895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13" y="60623"/>
            <a:ext cx="11973083" cy="6582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               </a:t>
            </a:r>
          </a:p>
          <a:p>
            <a:pPr marL="0" indent="0">
              <a:buNone/>
            </a:pPr>
            <a:r>
              <a:rPr lang="es-ES" sz="2400" dirty="0"/>
              <a:t>                 Fi de </a:t>
            </a:r>
            <a:r>
              <a:rPr lang="es-ES" sz="2400" dirty="0" err="1"/>
              <a:t>l’última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                    </a:t>
            </a:r>
            <a:r>
              <a:rPr lang="es-ES" sz="2400" dirty="0" err="1"/>
              <a:t>glaciació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                       </a:t>
            </a:r>
            <a:r>
              <a:rPr lang="es-ES" sz="2400" dirty="0" err="1"/>
              <a:t>Domesticació</a:t>
            </a:r>
            <a:r>
              <a:rPr lang="es-ES" sz="2400" dirty="0"/>
              <a:t>  plantes                                                               </a:t>
            </a:r>
            <a:r>
              <a:rPr lang="es-ES" sz="2400" dirty="0" err="1"/>
              <a:t>Domestiació</a:t>
            </a:r>
            <a:r>
              <a:rPr lang="es-ES" sz="2400" dirty="0"/>
              <a:t> </a:t>
            </a:r>
            <a:r>
              <a:rPr lang="es-ES" sz="2400" dirty="0" err="1"/>
              <a:t>animals</a:t>
            </a:r>
            <a:endParaRPr lang="es-ES" sz="2400" dirty="0"/>
          </a:p>
          <a:p>
            <a:pPr marL="0" indent="0">
              <a:buNone/>
            </a:pPr>
            <a:r>
              <a:rPr lang="es-ES" sz="2400" dirty="0"/>
              <a:t>                           ·</a:t>
            </a:r>
            <a:r>
              <a:rPr lang="es-ES" sz="2400" dirty="0" err="1"/>
              <a:t>Blat</a:t>
            </a:r>
            <a:r>
              <a:rPr lang="es-ES" sz="2400" dirty="0"/>
              <a:t> </a:t>
            </a:r>
            <a:r>
              <a:rPr lang="es-ES" sz="2400" dirty="0">
                <a:sym typeface="Wingdings" panose="05000000000000000000" pitchFamily="2" charset="2"/>
              </a:rPr>
              <a:t> 8.500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r>
              <a:rPr lang="es-ES" sz="2400" dirty="0">
                <a:sym typeface="Wingdings" panose="05000000000000000000" pitchFamily="2" charset="2"/>
              </a:rPr>
              <a:t>                                                                       ·</a:t>
            </a:r>
            <a:r>
              <a:rPr lang="es-ES" sz="2400" dirty="0" err="1">
                <a:sym typeface="Wingdings" panose="05000000000000000000" pitchFamily="2" charset="2"/>
              </a:rPr>
              <a:t>Ovella</a:t>
            </a:r>
            <a:r>
              <a:rPr lang="es-ES" sz="2400" dirty="0">
                <a:sym typeface="Wingdings" panose="05000000000000000000" pitchFamily="2" charset="2"/>
              </a:rPr>
              <a:t> 8.500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endParaRPr lang="es-E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2400" dirty="0">
                <a:sym typeface="Wingdings" panose="05000000000000000000" pitchFamily="2" charset="2"/>
              </a:rPr>
              <a:t>                           ·Oliva  8.500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r>
              <a:rPr lang="es-ES" sz="2400" dirty="0">
                <a:sym typeface="Wingdings" panose="05000000000000000000" pitchFamily="2" charset="2"/>
              </a:rPr>
              <a:t>                                                                     ·</a:t>
            </a:r>
            <a:r>
              <a:rPr lang="es-ES" sz="2400" dirty="0" err="1">
                <a:sym typeface="Wingdings" panose="05000000000000000000" pitchFamily="2" charset="2"/>
              </a:rPr>
              <a:t>Cavall</a:t>
            </a:r>
            <a:r>
              <a:rPr lang="es-ES" sz="2400" dirty="0">
                <a:sym typeface="Wingdings" panose="05000000000000000000" pitchFamily="2" charset="2"/>
              </a:rPr>
              <a:t> 3.000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endParaRPr lang="es-E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2400" dirty="0">
                <a:sym typeface="Wingdings" panose="05000000000000000000" pitchFamily="2" charset="2"/>
              </a:rPr>
              <a:t>                           ·</a:t>
            </a:r>
            <a:r>
              <a:rPr lang="es-ES" sz="2400" dirty="0" err="1">
                <a:sym typeface="Wingdings" panose="05000000000000000000" pitchFamily="2" charset="2"/>
              </a:rPr>
              <a:t>Arròs</a:t>
            </a:r>
            <a:r>
              <a:rPr lang="es-ES" sz="2400" dirty="0">
                <a:sym typeface="Wingdings" panose="05000000000000000000" pitchFamily="2" charset="2"/>
              </a:rPr>
              <a:t>  7.000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r>
              <a:rPr lang="es-ES" sz="2400" dirty="0">
                <a:sym typeface="Wingdings" panose="05000000000000000000" pitchFamily="2" charset="2"/>
              </a:rPr>
              <a:t>                                                                     ·</a:t>
            </a:r>
            <a:r>
              <a:rPr lang="es-ES" sz="2400" dirty="0" err="1">
                <a:sym typeface="Wingdings" panose="05000000000000000000" pitchFamily="2" charset="2"/>
              </a:rPr>
              <a:t>Gos</a:t>
            </a:r>
            <a:r>
              <a:rPr lang="es-ES" sz="2400" dirty="0">
                <a:sym typeface="Wingdings" panose="05000000000000000000" pitchFamily="2" charset="2"/>
              </a:rPr>
              <a:t>  15.000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endParaRPr lang="es-E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ES" sz="2400" dirty="0">
                <a:sym typeface="Wingdings" panose="05000000000000000000" pitchFamily="2" charset="2"/>
              </a:rPr>
              <a:t>                           ·Dacsa  3.500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r>
              <a:rPr lang="es-ES" sz="2400" dirty="0">
                <a:sym typeface="Wingdings" panose="05000000000000000000" pitchFamily="2" charset="2"/>
              </a:rPr>
              <a:t>                                                                    ·</a:t>
            </a:r>
            <a:r>
              <a:rPr lang="es-ES" sz="2400" dirty="0" err="1">
                <a:sym typeface="Wingdings" panose="05000000000000000000" pitchFamily="2" charset="2"/>
              </a:rPr>
              <a:t>Gat</a:t>
            </a:r>
            <a:r>
              <a:rPr lang="es-ES" sz="2400" dirty="0">
                <a:sym typeface="Wingdings" panose="05000000000000000000" pitchFamily="2" charset="2"/>
              </a:rPr>
              <a:t>  1.600 </a:t>
            </a:r>
            <a:r>
              <a:rPr lang="es-ES" sz="2400" dirty="0" err="1">
                <a:sym typeface="Wingdings" panose="05000000000000000000" pitchFamily="2" charset="2"/>
              </a:rPr>
              <a:t>a.C</a:t>
            </a:r>
            <a:endParaRPr lang="es-ES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ES" sz="2400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4786C10-4441-48E5-B5B4-205659FAC4D3}"/>
              </a:ext>
            </a:extLst>
          </p:cNvPr>
          <p:cNvSpPr/>
          <p:nvPr/>
        </p:nvSpPr>
        <p:spPr>
          <a:xfrm>
            <a:off x="838621" y="277857"/>
            <a:ext cx="2728044" cy="140443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DD3FC2CD-3289-4F89-9888-0951925736E3}"/>
              </a:ext>
            </a:extLst>
          </p:cNvPr>
          <p:cNvCxnSpPr>
            <a:cxnSpLocks/>
            <a:stCxn id="4" idx="6"/>
            <a:endCxn id="7" idx="1"/>
          </p:cNvCxnSpPr>
          <p:nvPr/>
        </p:nvCxnSpPr>
        <p:spPr>
          <a:xfrm>
            <a:off x="3566665" y="980076"/>
            <a:ext cx="12579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9F2625D-2AFD-43BD-8C36-B88C6B4F8E24}"/>
              </a:ext>
            </a:extLst>
          </p:cNvPr>
          <p:cNvSpPr/>
          <p:nvPr/>
        </p:nvSpPr>
        <p:spPr>
          <a:xfrm>
            <a:off x="4824597" y="469830"/>
            <a:ext cx="2187487" cy="1020491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Neolític</a:t>
            </a:r>
            <a:endParaRPr lang="es-ES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DD720638-9A45-459E-A59A-6514B96FE7A4}"/>
              </a:ext>
            </a:extLst>
          </p:cNvPr>
          <p:cNvSpPr/>
          <p:nvPr/>
        </p:nvSpPr>
        <p:spPr>
          <a:xfrm>
            <a:off x="8997494" y="2334835"/>
            <a:ext cx="2162227" cy="41930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err="1"/>
              <a:t>Ramaderia</a:t>
            </a:r>
            <a:endParaRPr lang="es-ES" dirty="0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83A1B7FF-244A-40A3-AFFA-7D7E9C47F7B1}"/>
              </a:ext>
            </a:extLst>
          </p:cNvPr>
          <p:cNvSpPr/>
          <p:nvPr/>
        </p:nvSpPr>
        <p:spPr>
          <a:xfrm>
            <a:off x="1920577" y="2334835"/>
            <a:ext cx="2162227" cy="41930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Agricultura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9F6DE29-D088-4D6D-B4A5-181A3D069404}"/>
              </a:ext>
            </a:extLst>
          </p:cNvPr>
          <p:cNvCxnSpPr>
            <a:stCxn id="7" idx="2"/>
            <a:endCxn id="12" idx="0"/>
          </p:cNvCxnSpPr>
          <p:nvPr/>
        </p:nvCxnSpPr>
        <p:spPr>
          <a:xfrm flipH="1">
            <a:off x="3001691" y="1490321"/>
            <a:ext cx="2916650" cy="84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3F22B66-DC94-489F-B3F8-B328F8EF8EC1}"/>
              </a:ext>
            </a:extLst>
          </p:cNvPr>
          <p:cNvCxnSpPr>
            <a:stCxn id="7" idx="2"/>
            <a:endCxn id="10" idx="0"/>
          </p:cNvCxnSpPr>
          <p:nvPr/>
        </p:nvCxnSpPr>
        <p:spPr>
          <a:xfrm>
            <a:off x="5918341" y="1490321"/>
            <a:ext cx="4160267" cy="844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66824296-2822-4362-9BD7-BC43FEDC097A}"/>
              </a:ext>
            </a:extLst>
          </p:cNvPr>
          <p:cNvSpPr/>
          <p:nvPr/>
        </p:nvSpPr>
        <p:spPr>
          <a:xfrm>
            <a:off x="1680902" y="3059366"/>
            <a:ext cx="3067265" cy="260679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F6B9FA92-60CC-4313-BDEC-FE01A24CB2EC}"/>
              </a:ext>
            </a:extLst>
          </p:cNvPr>
          <p:cNvSpPr/>
          <p:nvPr/>
        </p:nvSpPr>
        <p:spPr>
          <a:xfrm>
            <a:off x="8607104" y="3059366"/>
            <a:ext cx="3196205" cy="2606798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750F48F-5012-4D2D-9316-D0F220AA5E5E}"/>
              </a:ext>
            </a:extLst>
          </p:cNvPr>
          <p:cNvCxnSpPr>
            <a:stCxn id="12" idx="2"/>
          </p:cNvCxnSpPr>
          <p:nvPr/>
        </p:nvCxnSpPr>
        <p:spPr>
          <a:xfrm flipH="1">
            <a:off x="3001690" y="2754139"/>
            <a:ext cx="1" cy="30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96EFFE1-A6D5-49FF-B3BC-A8C2C8757ED6}"/>
              </a:ext>
            </a:extLst>
          </p:cNvPr>
          <p:cNvCxnSpPr/>
          <p:nvPr/>
        </p:nvCxnSpPr>
        <p:spPr>
          <a:xfrm>
            <a:off x="10078607" y="2754139"/>
            <a:ext cx="0" cy="3052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968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DF113-6615-4078-B1EF-09CFCDCB8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L’edat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metalls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7CBE6B-8718-4572-AFB4-5A6809B0E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90" y="1788252"/>
            <a:ext cx="6621710" cy="506974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EDB7B4-47EA-4198-82AD-12580E11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·COURE: </a:t>
            </a:r>
            <a:r>
              <a:rPr lang="es-ES" dirty="0" err="1"/>
              <a:t>S’utilitza</a:t>
            </a:r>
            <a:r>
              <a:rPr lang="es-ES" dirty="0"/>
              <a:t> per </a:t>
            </a:r>
            <a:r>
              <a:rPr lang="es-ES" dirty="0" err="1"/>
              <a:t>adorns</a:t>
            </a:r>
            <a:r>
              <a:rPr lang="es-ES" dirty="0"/>
              <a:t> i armes </a:t>
            </a:r>
            <a:r>
              <a:rPr lang="es-ES" dirty="0" err="1"/>
              <a:t>com</a:t>
            </a:r>
            <a:r>
              <a:rPr lang="es-ES" dirty="0"/>
              <a:t> </a:t>
            </a:r>
            <a:r>
              <a:rPr lang="es-ES" dirty="0" err="1"/>
              <a:t>fletxas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·BRONZE: </a:t>
            </a:r>
            <a:r>
              <a:rPr lang="es-ES" dirty="0" err="1"/>
              <a:t>S’utilitza</a:t>
            </a:r>
            <a:r>
              <a:rPr lang="es-ES" dirty="0"/>
              <a:t> per </a:t>
            </a:r>
            <a:r>
              <a:rPr lang="es-ES" dirty="0" err="1"/>
              <a:t>joies</a:t>
            </a:r>
            <a:r>
              <a:rPr lang="es-ES" dirty="0"/>
              <a:t> i </a:t>
            </a:r>
            <a:r>
              <a:rPr lang="es-ES" dirty="0" err="1"/>
              <a:t>ornaments</a:t>
            </a:r>
            <a:r>
              <a:rPr lang="es-ES" dirty="0"/>
              <a:t> (es fabrica </a:t>
            </a:r>
            <a:r>
              <a:rPr lang="es-ES" dirty="0" err="1"/>
              <a:t>mezclant</a:t>
            </a:r>
            <a:r>
              <a:rPr lang="es-ES" dirty="0"/>
              <a:t> </a:t>
            </a:r>
            <a:r>
              <a:rPr lang="es-ES" dirty="0" err="1"/>
              <a:t>estany</a:t>
            </a:r>
            <a:r>
              <a:rPr lang="es-ES" dirty="0"/>
              <a:t> i coure).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·FERRO: </a:t>
            </a:r>
            <a:r>
              <a:rPr lang="es-ES" dirty="0" err="1"/>
              <a:t>S’utilitza</a:t>
            </a:r>
            <a:r>
              <a:rPr lang="es-ES" dirty="0"/>
              <a:t> per la fabricación </a:t>
            </a:r>
            <a:r>
              <a:rPr lang="es-ES" dirty="0" err="1"/>
              <a:t>d’armes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resistents</a:t>
            </a:r>
            <a:r>
              <a:rPr lang="es-ES" dirty="0"/>
              <a:t> i per a </a:t>
            </a:r>
            <a:r>
              <a:rPr lang="es-ES" dirty="0" err="1"/>
              <a:t>ferramentes</a:t>
            </a:r>
            <a:r>
              <a:rPr lang="es-ES" dirty="0"/>
              <a:t> per al camp.</a:t>
            </a:r>
          </a:p>
        </p:txBody>
      </p:sp>
    </p:spTree>
    <p:extLst>
      <p:ext uri="{BB962C8B-B14F-4D97-AF65-F5344CB8AC3E}">
        <p14:creationId xmlns:p14="http://schemas.microsoft.com/office/powerpoint/2010/main" val="136175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A907C2-E0CF-4796-910D-252FB70B2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76" r="502"/>
          <a:stretch/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3D08D0C-D227-4EF8-B44E-12CB810D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MEGÀLIT (</a:t>
            </a:r>
            <a:r>
              <a:rPr lang="es-ES" dirty="0" err="1"/>
              <a:t>Pedra</a:t>
            </a:r>
            <a:r>
              <a:rPr lang="es-ES" dirty="0"/>
              <a:t> gran)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6EA2C-F89A-4019-863F-BE570F518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-Un </a:t>
            </a:r>
            <a:r>
              <a:rPr lang="es-ES" dirty="0" err="1"/>
              <a:t>megálit</a:t>
            </a:r>
            <a:r>
              <a:rPr lang="es-ES" dirty="0"/>
              <a:t> es una </a:t>
            </a:r>
            <a:r>
              <a:rPr lang="es-ES" dirty="0" err="1"/>
              <a:t>pedra</a:t>
            </a:r>
            <a:r>
              <a:rPr lang="es-ES" dirty="0"/>
              <a:t> gran que </a:t>
            </a:r>
            <a:r>
              <a:rPr lang="es-ES" dirty="0" err="1"/>
              <a:t>s’utilitza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</a:t>
            </a:r>
            <a:r>
              <a:rPr lang="es-ES" dirty="0" err="1"/>
              <a:t>monument</a:t>
            </a:r>
            <a:r>
              <a:rPr lang="es-ES" dirty="0"/>
              <a:t> </a:t>
            </a:r>
            <a:r>
              <a:rPr lang="es-ES" dirty="0" err="1"/>
              <a:t>funerari</a:t>
            </a:r>
            <a:r>
              <a:rPr lang="es-ES" dirty="0"/>
              <a:t> </a:t>
            </a:r>
            <a:r>
              <a:rPr lang="es-ES" dirty="0" err="1"/>
              <a:t>lloc</a:t>
            </a:r>
            <a:r>
              <a:rPr lang="es-ES" dirty="0"/>
              <a:t> de </a:t>
            </a:r>
            <a:r>
              <a:rPr lang="es-ES" dirty="0" err="1"/>
              <a:t>culte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Pedra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·Gran</a:t>
            </a:r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Monument</a:t>
            </a:r>
            <a:r>
              <a:rPr lang="es-ES" dirty="0"/>
              <a:t> </a:t>
            </a:r>
            <a:r>
              <a:rPr lang="es-ES" dirty="0" err="1"/>
              <a:t>funerari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Lloc</a:t>
            </a:r>
            <a:r>
              <a:rPr lang="es-ES" dirty="0"/>
              <a:t> de </a:t>
            </a:r>
            <a:r>
              <a:rPr lang="es-ES" dirty="0" err="1"/>
              <a:t>culte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Neolític</a:t>
            </a:r>
            <a:r>
              <a:rPr lang="es-ES" dirty="0"/>
              <a:t> i </a:t>
            </a:r>
            <a:r>
              <a:rPr lang="es-ES" dirty="0" err="1"/>
              <a:t>edat</a:t>
            </a:r>
            <a:r>
              <a:rPr lang="es-ES" dirty="0"/>
              <a:t> del </a:t>
            </a:r>
            <a:r>
              <a:rPr lang="es-ES" dirty="0" err="1"/>
              <a:t>metalls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a origen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726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F776710-4061-47E6-A521-91B221DDC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0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128FCF-9B0E-4FFD-BCF8-113EF353A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Tipus</a:t>
            </a:r>
            <a:r>
              <a:rPr lang="es-ES" dirty="0"/>
              <a:t> de </a:t>
            </a:r>
            <a:r>
              <a:rPr lang="es-ES" dirty="0" err="1"/>
              <a:t>Megálits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19336-63FE-45BC-8565-4A5A9722E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·MENHIR: </a:t>
            </a:r>
            <a:r>
              <a:rPr lang="es-ES" dirty="0" err="1"/>
              <a:t>Monument</a:t>
            </a:r>
            <a:r>
              <a:rPr lang="es-ES" dirty="0"/>
              <a:t> </a:t>
            </a:r>
            <a:r>
              <a:rPr lang="es-ES" dirty="0" err="1"/>
              <a:t>conmemoratiu</a:t>
            </a:r>
            <a:r>
              <a:rPr lang="es-ES" dirty="0"/>
              <a:t> (</a:t>
            </a:r>
            <a:r>
              <a:rPr lang="es-ES" dirty="0" err="1"/>
              <a:t>és</a:t>
            </a:r>
            <a:r>
              <a:rPr lang="es-ES" dirty="0"/>
              <a:t> una sola </a:t>
            </a:r>
            <a:r>
              <a:rPr lang="es-ES" dirty="0" err="1"/>
              <a:t>pedra</a:t>
            </a:r>
            <a:r>
              <a:rPr lang="es-ES" dirty="0"/>
              <a:t> </a:t>
            </a:r>
            <a:r>
              <a:rPr lang="es-ES" dirty="0" err="1"/>
              <a:t>molt</a:t>
            </a:r>
            <a:r>
              <a:rPr lang="es-ES" dirty="0"/>
              <a:t> gran) per a celebrar que </a:t>
            </a:r>
            <a:r>
              <a:rPr lang="es-ES" dirty="0" err="1"/>
              <a:t>havien</a:t>
            </a:r>
            <a:r>
              <a:rPr lang="es-ES" dirty="0"/>
              <a:t> </a:t>
            </a:r>
            <a:r>
              <a:rPr lang="es-ES" dirty="0" err="1"/>
              <a:t>guanyat</a:t>
            </a:r>
            <a:r>
              <a:rPr lang="es-ES" dirty="0"/>
              <a:t> una batalla.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·DOLMEN: </a:t>
            </a:r>
            <a:r>
              <a:rPr lang="es-ES" dirty="0" err="1"/>
              <a:t>Monument</a:t>
            </a:r>
            <a:r>
              <a:rPr lang="es-ES" dirty="0"/>
              <a:t> </a:t>
            </a:r>
            <a:r>
              <a:rPr lang="es-ES" dirty="0" err="1"/>
              <a:t>funerari</a:t>
            </a:r>
            <a:r>
              <a:rPr lang="es-ES" dirty="0"/>
              <a:t> (</a:t>
            </a:r>
            <a:r>
              <a:rPr lang="es-ES" dirty="0" err="1"/>
              <a:t>dues</a:t>
            </a:r>
            <a:r>
              <a:rPr lang="es-ES" dirty="0"/>
              <a:t> </a:t>
            </a:r>
            <a:r>
              <a:rPr lang="es-ES" dirty="0" err="1"/>
              <a:t>pedres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altra</a:t>
            </a:r>
            <a:r>
              <a:rPr lang="es-ES" dirty="0"/>
              <a:t> </a:t>
            </a:r>
            <a:r>
              <a:rPr lang="es-ES" dirty="0" err="1"/>
              <a:t>pedra</a:t>
            </a:r>
            <a:r>
              <a:rPr lang="es-ES" dirty="0"/>
              <a:t> </a:t>
            </a:r>
            <a:r>
              <a:rPr lang="es-ES" dirty="0" err="1"/>
              <a:t>damunt</a:t>
            </a:r>
            <a:r>
              <a:rPr lang="es-ES" dirty="0"/>
              <a:t>).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·CROMLEC: </a:t>
            </a:r>
            <a:r>
              <a:rPr lang="es-ES" dirty="0" err="1"/>
              <a:t>Conjunt</a:t>
            </a:r>
            <a:r>
              <a:rPr lang="es-ES" dirty="0"/>
              <a:t> de </a:t>
            </a:r>
            <a:r>
              <a:rPr lang="es-ES" dirty="0" err="1"/>
              <a:t>pedres</a:t>
            </a:r>
            <a:r>
              <a:rPr lang="es-ES" dirty="0"/>
              <a:t> que formen un </a:t>
            </a:r>
            <a:r>
              <a:rPr lang="es-ES" dirty="0" err="1"/>
              <a:t>cercle</a:t>
            </a:r>
            <a:r>
              <a:rPr lang="es-ES" dirty="0"/>
              <a:t>, </a:t>
            </a:r>
            <a:r>
              <a:rPr lang="es-ES" dirty="0" err="1"/>
              <a:t>rituals</a:t>
            </a:r>
            <a:r>
              <a:rPr lang="es-ES" dirty="0"/>
              <a:t> del Sol. Significa </a:t>
            </a:r>
            <a:r>
              <a:rPr lang="es-ES" dirty="0" err="1"/>
              <a:t>culte</a:t>
            </a:r>
            <a:r>
              <a:rPr lang="es-ES" dirty="0"/>
              <a:t> </a:t>
            </a:r>
            <a:r>
              <a:rPr lang="es-ES" dirty="0" err="1"/>
              <a:t>agrari</a:t>
            </a:r>
            <a:r>
              <a:rPr lang="es-ES" dirty="0"/>
              <a:t> al Sol.</a:t>
            </a:r>
          </a:p>
        </p:txBody>
      </p:sp>
    </p:spTree>
    <p:extLst>
      <p:ext uri="{BB962C8B-B14F-4D97-AF65-F5344CB8AC3E}">
        <p14:creationId xmlns:p14="http://schemas.microsoft.com/office/powerpoint/2010/main" val="326050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282CBF21-466F-4067-B7AA-AA36EBD7E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9666"/>
            <a:ext cx="6011253" cy="306198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CB56679-D8F9-4051-9C54-58575D1A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Megálits</a:t>
            </a:r>
            <a:r>
              <a:rPr lang="es-ES" dirty="0"/>
              <a:t>: imágenes:</a:t>
            </a:r>
          </a:p>
        </p:txBody>
      </p:sp>
      <p:pic>
        <p:nvPicPr>
          <p:cNvPr id="12" name="Marcador de contenido 11">
            <a:extLst>
              <a:ext uri="{FF2B5EF4-FFF2-40B4-BE49-F238E27FC236}">
                <a16:creationId xmlns:a16="http://schemas.microsoft.com/office/drawing/2014/main" id="{5D2EB8EC-6DC3-41A9-84FC-4C5527EC7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3626330"/>
            <a:ext cx="4308893" cy="3231670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4B212D-1950-4F08-B143-031B8C6C8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75" y="486561"/>
            <a:ext cx="2779354" cy="4176625"/>
          </a:xfrm>
          <a:prstGeom prst="rect">
            <a:avLst/>
          </a:prstGeom>
        </p:spPr>
      </p:pic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4E65F41B-5734-43B1-9003-E2EE2FE7FEBF}"/>
              </a:ext>
            </a:extLst>
          </p:cNvPr>
          <p:cNvSpPr/>
          <p:nvPr/>
        </p:nvSpPr>
        <p:spPr>
          <a:xfrm>
            <a:off x="7315200" y="2574873"/>
            <a:ext cx="1350627" cy="16778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D78646A-0C05-42ED-8214-20709BEE3D64}"/>
              </a:ext>
            </a:extLst>
          </p:cNvPr>
          <p:cNvSpPr/>
          <p:nvPr/>
        </p:nvSpPr>
        <p:spPr>
          <a:xfrm>
            <a:off x="6259068" y="2347946"/>
            <a:ext cx="1093168" cy="6459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MENHIR</a:t>
            </a:r>
          </a:p>
        </p:txBody>
      </p:sp>
      <p:sp>
        <p:nvSpPr>
          <p:cNvPr id="14" name="Flecha: a la derecha con bandas 13">
            <a:extLst>
              <a:ext uri="{FF2B5EF4-FFF2-40B4-BE49-F238E27FC236}">
                <a16:creationId xmlns:a16="http://schemas.microsoft.com/office/drawing/2014/main" id="{DC286B97-6048-4F2B-9660-77E7C4813204}"/>
              </a:ext>
            </a:extLst>
          </p:cNvPr>
          <p:cNvSpPr/>
          <p:nvPr/>
        </p:nvSpPr>
        <p:spPr>
          <a:xfrm rot="10800000">
            <a:off x="4317112" y="4549935"/>
            <a:ext cx="1535186" cy="226503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C6F2F35-5B4B-44E3-933E-8F4FC78C7F9A}"/>
              </a:ext>
            </a:extLst>
          </p:cNvPr>
          <p:cNvSpPr/>
          <p:nvPr/>
        </p:nvSpPr>
        <p:spPr>
          <a:xfrm>
            <a:off x="5812832" y="4394738"/>
            <a:ext cx="1434576" cy="53689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DOLMEN</a:t>
            </a:r>
          </a:p>
        </p:txBody>
      </p:sp>
      <p:sp>
        <p:nvSpPr>
          <p:cNvPr id="19" name="Flecha: a la derecha con bandas 18">
            <a:extLst>
              <a:ext uri="{FF2B5EF4-FFF2-40B4-BE49-F238E27FC236}">
                <a16:creationId xmlns:a16="http://schemas.microsoft.com/office/drawing/2014/main" id="{1E61D8C8-8909-407A-BD6A-0CA55BAA372B}"/>
              </a:ext>
            </a:extLst>
          </p:cNvPr>
          <p:cNvSpPr/>
          <p:nvPr/>
        </p:nvSpPr>
        <p:spPr>
          <a:xfrm rot="10800000">
            <a:off x="6096000" y="486561"/>
            <a:ext cx="1080880" cy="17915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2B54DADE-A4E9-43B6-ABD0-AB6DCEF91DF5}"/>
              </a:ext>
            </a:extLst>
          </p:cNvPr>
          <p:cNvSpPr/>
          <p:nvPr/>
        </p:nvSpPr>
        <p:spPr>
          <a:xfrm>
            <a:off x="7124933" y="327578"/>
            <a:ext cx="1312142" cy="57884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CROMLEC</a:t>
            </a:r>
          </a:p>
        </p:txBody>
      </p:sp>
    </p:spTree>
    <p:extLst>
      <p:ext uri="{BB962C8B-B14F-4D97-AF65-F5344CB8AC3E}">
        <p14:creationId xmlns:p14="http://schemas.microsoft.com/office/powerpoint/2010/main" val="141815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3CBCD3-190F-4328-93CE-C7FD8A0E9F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048" t="7771" r="31281" b="-1490"/>
          <a:stretch/>
        </p:blipFill>
        <p:spPr>
          <a:xfrm>
            <a:off x="9630561" y="2893230"/>
            <a:ext cx="2561439" cy="407282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000D1E4-96A1-46B4-BDD7-FABCE8149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0" y="2613608"/>
            <a:ext cx="2797873" cy="42443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1A97F5-8BFD-431B-A749-EB3E15258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03207" y="-16677"/>
            <a:ext cx="3288793" cy="2483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1074FAD-4BE9-469D-AB6E-D5156871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90"/>
            <a:ext cx="10515600" cy="1325563"/>
          </a:xfrm>
        </p:spPr>
        <p:txBody>
          <a:bodyPr/>
          <a:lstStyle/>
          <a:p>
            <a:r>
              <a:rPr lang="es-ES" dirty="0"/>
              <a:t>ART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9D1F2-BFEB-4555-B063-56D1E927B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95" y="18434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Pintures</a:t>
            </a:r>
            <a:r>
              <a:rPr lang="es-ES" dirty="0"/>
              <a:t> rupestres: es </a:t>
            </a:r>
            <a:r>
              <a:rPr lang="es-ES" dirty="0" err="1"/>
              <a:t>pintaven</a:t>
            </a:r>
            <a:r>
              <a:rPr lang="es-ES" dirty="0"/>
              <a:t> a les coves i es </a:t>
            </a:r>
            <a:r>
              <a:rPr lang="es-ES" dirty="0" err="1"/>
              <a:t>pensa</a:t>
            </a:r>
            <a:r>
              <a:rPr lang="es-ES" dirty="0"/>
              <a:t> que </a:t>
            </a:r>
            <a:r>
              <a:rPr lang="es-ES" dirty="0" err="1"/>
              <a:t>representaven</a:t>
            </a:r>
            <a:r>
              <a:rPr lang="es-ES" dirty="0"/>
              <a:t>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animals</a:t>
            </a:r>
            <a:r>
              <a:rPr lang="es-ES" dirty="0"/>
              <a:t> que </a:t>
            </a:r>
            <a:r>
              <a:rPr lang="es-ES" dirty="0" err="1"/>
              <a:t>volien</a:t>
            </a:r>
            <a:r>
              <a:rPr lang="es-ES" dirty="0"/>
              <a:t> </a:t>
            </a:r>
            <a:r>
              <a:rPr lang="es-ES" dirty="0" err="1"/>
              <a:t>caçar</a:t>
            </a:r>
            <a:r>
              <a:rPr lang="es-ES" dirty="0"/>
              <a:t>. </a:t>
            </a:r>
            <a:r>
              <a:rPr lang="es-ES" dirty="0" err="1"/>
              <a:t>Aprofitaven</a:t>
            </a:r>
            <a:r>
              <a:rPr lang="es-ES" dirty="0"/>
              <a:t> el relieve de les roques per a donar-hi sensación de </a:t>
            </a:r>
            <a:r>
              <a:rPr lang="es-ES" dirty="0" err="1"/>
              <a:t>volum</a:t>
            </a:r>
            <a:r>
              <a:rPr lang="es-ES" dirty="0"/>
              <a:t> a les </a:t>
            </a:r>
            <a:r>
              <a:rPr lang="es-ES" dirty="0" err="1"/>
              <a:t>pintures</a:t>
            </a:r>
            <a:r>
              <a:rPr lang="es-ES" dirty="0"/>
              <a:t>. També han encontrar </a:t>
            </a:r>
            <a:r>
              <a:rPr lang="es-ES" dirty="0" err="1"/>
              <a:t>perfils</a:t>
            </a:r>
            <a:r>
              <a:rPr lang="es-ES" dirty="0"/>
              <a:t> de </a:t>
            </a:r>
            <a:r>
              <a:rPr lang="es-ES" dirty="0" err="1"/>
              <a:t>mans</a:t>
            </a:r>
            <a:r>
              <a:rPr lang="es-ES" dirty="0"/>
              <a:t> i </a:t>
            </a:r>
            <a:r>
              <a:rPr lang="es-ES" dirty="0" err="1"/>
              <a:t>símbols</a:t>
            </a:r>
            <a:r>
              <a:rPr lang="es-ES" dirty="0"/>
              <a:t> </a:t>
            </a:r>
            <a:r>
              <a:rPr lang="es-ES" dirty="0" err="1"/>
              <a:t>geomètris</a:t>
            </a:r>
            <a:r>
              <a:rPr lang="es-ES" dirty="0"/>
              <a:t> </a:t>
            </a:r>
            <a:r>
              <a:rPr lang="es-ES" dirty="0" err="1"/>
              <a:t>estranys</a:t>
            </a:r>
            <a:r>
              <a:rPr lang="es-ES" dirty="0"/>
              <a:t>. Al </a:t>
            </a:r>
            <a:r>
              <a:rPr lang="es-ES" dirty="0" err="1"/>
              <a:t>paleolític</a:t>
            </a:r>
            <a:r>
              <a:rPr lang="es-ES" dirty="0"/>
              <a:t>, les </a:t>
            </a:r>
            <a:r>
              <a:rPr lang="es-ES" dirty="0" err="1"/>
              <a:t>pintures</a:t>
            </a:r>
            <a:r>
              <a:rPr lang="es-ES" dirty="0"/>
              <a:t> rupestres eren </a:t>
            </a:r>
            <a:r>
              <a:rPr lang="es-ES" dirty="0" err="1"/>
              <a:t>més</a:t>
            </a:r>
            <a:r>
              <a:rPr lang="es-ES" dirty="0"/>
              <a:t> detalladas; al </a:t>
            </a:r>
            <a:r>
              <a:rPr lang="es-ES" dirty="0" err="1"/>
              <a:t>neolític</a:t>
            </a:r>
            <a:r>
              <a:rPr lang="es-ES" dirty="0"/>
              <a:t>, eren </a:t>
            </a:r>
            <a:r>
              <a:rPr lang="es-ES" dirty="0" err="1"/>
              <a:t>més</a:t>
            </a:r>
            <a:r>
              <a:rPr lang="es-ES" dirty="0"/>
              <a:t> </a:t>
            </a:r>
            <a:r>
              <a:rPr lang="es-ES" dirty="0" err="1"/>
              <a:t>esquemàtiques</a:t>
            </a:r>
            <a:r>
              <a:rPr lang="es-ES" dirty="0"/>
              <a:t> i simples.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Escultures</a:t>
            </a:r>
            <a:r>
              <a:rPr lang="es-ES" dirty="0"/>
              <a:t>: estén fetes de </a:t>
            </a:r>
            <a:r>
              <a:rPr lang="es-ES" dirty="0" err="1"/>
              <a:t>pedra</a:t>
            </a:r>
            <a:r>
              <a:rPr lang="es-ES" dirty="0"/>
              <a:t>, os i </a:t>
            </a:r>
            <a:r>
              <a:rPr lang="es-ES" dirty="0" err="1"/>
              <a:t>banya</a:t>
            </a:r>
            <a:r>
              <a:rPr lang="es-ES" dirty="0"/>
              <a:t>, i es </a:t>
            </a:r>
            <a:r>
              <a:rPr lang="es-ES" dirty="0" err="1"/>
              <a:t>pensa</a:t>
            </a:r>
            <a:r>
              <a:rPr lang="es-ES" dirty="0"/>
              <a:t> que </a:t>
            </a:r>
            <a:r>
              <a:rPr lang="es-ES" dirty="0" err="1"/>
              <a:t>representaven</a:t>
            </a:r>
            <a:r>
              <a:rPr lang="es-ES" dirty="0"/>
              <a:t> dones </a:t>
            </a:r>
            <a:r>
              <a:rPr lang="es-ES" dirty="0" err="1"/>
              <a:t>amb</a:t>
            </a:r>
            <a:r>
              <a:rPr lang="es-ES" dirty="0"/>
              <a:t> una </a:t>
            </a:r>
            <a:r>
              <a:rPr lang="es-ES" dirty="0" err="1"/>
              <a:t>exageració</a:t>
            </a:r>
            <a:r>
              <a:rPr lang="es-ES" dirty="0"/>
              <a:t> de les </a:t>
            </a:r>
            <a:r>
              <a:rPr lang="es-ES" dirty="0" err="1"/>
              <a:t>parts</a:t>
            </a:r>
            <a:r>
              <a:rPr lang="es-ES" dirty="0"/>
              <a:t> del cos </a:t>
            </a:r>
            <a:r>
              <a:rPr lang="es-ES" dirty="0" err="1"/>
              <a:t>relacionades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la </a:t>
            </a:r>
            <a:r>
              <a:rPr lang="es-ES" dirty="0" err="1"/>
              <a:t>maternitat</a:t>
            </a:r>
            <a:r>
              <a:rPr lang="es-ES" dirty="0"/>
              <a:t>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693CF87-ED62-496D-8FD3-635602AC498C}"/>
              </a:ext>
            </a:extLst>
          </p:cNvPr>
          <p:cNvSpPr/>
          <p:nvPr/>
        </p:nvSpPr>
        <p:spPr>
          <a:xfrm>
            <a:off x="656510" y="6302798"/>
            <a:ext cx="1484851" cy="4935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Pintura rupestre </a:t>
            </a:r>
            <a:r>
              <a:rPr lang="es-ES" sz="1400" dirty="0" err="1"/>
              <a:t>neolític</a:t>
            </a:r>
            <a:endParaRPr lang="es-ES" sz="1400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7F9F13B-1B99-4D24-B451-E0D9D95E06D5}"/>
              </a:ext>
            </a:extLst>
          </p:cNvPr>
          <p:cNvSpPr/>
          <p:nvPr/>
        </p:nvSpPr>
        <p:spPr>
          <a:xfrm>
            <a:off x="9426429" y="1820820"/>
            <a:ext cx="1484851" cy="4935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Pintura rupestre </a:t>
            </a:r>
            <a:r>
              <a:rPr lang="es-ES" sz="1400" dirty="0" err="1"/>
              <a:t>paleolític</a:t>
            </a:r>
            <a:endParaRPr lang="es-ES" sz="1400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4511A0B-213A-46BB-9D0A-60C67E8D5A65}"/>
              </a:ext>
            </a:extLst>
          </p:cNvPr>
          <p:cNvSpPr/>
          <p:nvPr/>
        </p:nvSpPr>
        <p:spPr>
          <a:xfrm>
            <a:off x="9982723" y="6084517"/>
            <a:ext cx="1857113" cy="7734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Venus de Willendorf (</a:t>
            </a:r>
            <a:r>
              <a:rPr lang="es-ES" sz="1400" dirty="0" err="1"/>
              <a:t>exemple</a:t>
            </a:r>
            <a:r>
              <a:rPr lang="es-ES" sz="1400" dirty="0"/>
              <a:t> de escultura)</a:t>
            </a:r>
          </a:p>
        </p:txBody>
      </p:sp>
    </p:spTree>
    <p:extLst>
      <p:ext uri="{BB962C8B-B14F-4D97-AF65-F5344CB8AC3E}">
        <p14:creationId xmlns:p14="http://schemas.microsoft.com/office/powerpoint/2010/main" val="106196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80410-7BF0-4A45-B24F-3366F28A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SEGLES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D93140-650A-4154-B645-AB042196D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8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segles</a:t>
            </a:r>
            <a:r>
              <a:rPr lang="es-ES" dirty="0"/>
              <a:t> es representen en nombres </a:t>
            </a:r>
            <a:r>
              <a:rPr lang="es-ES" dirty="0" err="1"/>
              <a:t>romans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·El </a:t>
            </a:r>
            <a:r>
              <a:rPr lang="es-ES" dirty="0" err="1"/>
              <a:t>segle</a:t>
            </a:r>
            <a:r>
              <a:rPr lang="es-ES" dirty="0"/>
              <a:t> I </a:t>
            </a:r>
            <a:r>
              <a:rPr lang="es-ES" dirty="0" err="1"/>
              <a:t>comença</a:t>
            </a:r>
            <a:r>
              <a:rPr lang="es-ES" dirty="0"/>
              <a:t> a </a:t>
            </a:r>
            <a:r>
              <a:rPr lang="es-ES" dirty="0" err="1"/>
              <a:t>l’any</a:t>
            </a:r>
            <a:r>
              <a:rPr lang="es-ES" dirty="0"/>
              <a:t> 1 </a:t>
            </a:r>
            <a:r>
              <a:rPr lang="es-ES" dirty="0" err="1"/>
              <a:t>d.C</a:t>
            </a:r>
            <a:r>
              <a:rPr lang="es-ES" dirty="0"/>
              <a:t> i </a:t>
            </a:r>
          </a:p>
          <a:p>
            <a:pPr marL="0" indent="0">
              <a:buNone/>
            </a:pPr>
            <a:r>
              <a:rPr lang="es-ES" dirty="0"/>
              <a:t>dura </a:t>
            </a:r>
            <a:r>
              <a:rPr lang="es-ES" dirty="0" err="1"/>
              <a:t>fins</a:t>
            </a:r>
            <a:r>
              <a:rPr lang="es-ES" dirty="0"/>
              <a:t> </a:t>
            </a:r>
            <a:r>
              <a:rPr lang="es-ES" dirty="0" err="1"/>
              <a:t>l’any</a:t>
            </a:r>
            <a:r>
              <a:rPr lang="es-ES" dirty="0"/>
              <a:t> 100 </a:t>
            </a:r>
            <a:r>
              <a:rPr lang="es-ES" dirty="0" err="1"/>
              <a:t>d.C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E34B6BC-E447-472E-A42B-2ABC0392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84" y="1892276"/>
            <a:ext cx="6345384" cy="47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05BCB-FC0F-4076-8399-7C7795EDA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línea de </a:t>
            </a:r>
            <a:r>
              <a:rPr lang="es-ES" dirty="0" err="1"/>
              <a:t>temps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04CFCB-C762-4A10-B529-3F61CB6F5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·Una línea de </a:t>
            </a:r>
            <a:r>
              <a:rPr lang="es-ES" dirty="0" err="1"/>
              <a:t>tiemps</a:t>
            </a:r>
            <a:r>
              <a:rPr lang="es-ES" dirty="0"/>
              <a:t> </a:t>
            </a:r>
            <a:r>
              <a:rPr lang="es-ES" dirty="0" err="1"/>
              <a:t>s’utilitza</a:t>
            </a:r>
            <a:r>
              <a:rPr lang="es-ES" dirty="0"/>
              <a:t> per a </a:t>
            </a:r>
            <a:r>
              <a:rPr lang="es-ES" dirty="0" err="1"/>
              <a:t>expressar</a:t>
            </a:r>
            <a:r>
              <a:rPr lang="es-ES" dirty="0"/>
              <a:t> un </a:t>
            </a:r>
            <a:r>
              <a:rPr lang="es-ES" dirty="0" err="1"/>
              <a:t>periode</a:t>
            </a:r>
            <a:r>
              <a:rPr lang="es-ES" dirty="0"/>
              <a:t> de </a:t>
            </a:r>
            <a:r>
              <a:rPr lang="es-ES" dirty="0" err="1"/>
              <a:t>temps</a:t>
            </a:r>
            <a:r>
              <a:rPr lang="es-ES" dirty="0"/>
              <a:t> de manera </a:t>
            </a:r>
            <a:r>
              <a:rPr lang="es-ES" dirty="0" err="1"/>
              <a:t>gràfica</a:t>
            </a:r>
            <a:r>
              <a:rPr lang="es-ES" dirty="0"/>
              <a:t>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301BF1-17F9-46DA-907F-647F5CC27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9" t="28194" r="1089" b="21702"/>
          <a:stretch/>
        </p:blipFill>
        <p:spPr>
          <a:xfrm>
            <a:off x="2233468" y="2972192"/>
            <a:ext cx="8214591" cy="30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4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F6C2B-A741-4B9B-ACC3-9C3BF6987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927" y="-41562"/>
            <a:ext cx="10515600" cy="900979"/>
          </a:xfrm>
        </p:spPr>
        <p:txBody>
          <a:bodyPr/>
          <a:lstStyle/>
          <a:p>
            <a:r>
              <a:rPr lang="es-ES" dirty="0" err="1"/>
              <a:t>Espècies</a:t>
            </a:r>
            <a:r>
              <a:rPr lang="es-ES" dirty="0"/>
              <a:t> de </a:t>
            </a:r>
            <a:r>
              <a:rPr lang="es-ES" dirty="0" err="1"/>
              <a:t>homínids</a:t>
            </a:r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D00E7A9F-6398-4421-81C7-7BFA522AF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585151"/>
              </p:ext>
            </p:extLst>
          </p:nvPr>
        </p:nvGraphicFramePr>
        <p:xfrm>
          <a:off x="1183410" y="859417"/>
          <a:ext cx="9825180" cy="580146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65036">
                  <a:extLst>
                    <a:ext uri="{9D8B030D-6E8A-4147-A177-3AD203B41FA5}">
                      <a16:colId xmlns:a16="http://schemas.microsoft.com/office/drawing/2014/main" val="3073611512"/>
                    </a:ext>
                  </a:extLst>
                </a:gridCol>
                <a:gridCol w="1965036">
                  <a:extLst>
                    <a:ext uri="{9D8B030D-6E8A-4147-A177-3AD203B41FA5}">
                      <a16:colId xmlns:a16="http://schemas.microsoft.com/office/drawing/2014/main" val="1714191123"/>
                    </a:ext>
                  </a:extLst>
                </a:gridCol>
                <a:gridCol w="1965036">
                  <a:extLst>
                    <a:ext uri="{9D8B030D-6E8A-4147-A177-3AD203B41FA5}">
                      <a16:colId xmlns:a16="http://schemas.microsoft.com/office/drawing/2014/main" val="773434779"/>
                    </a:ext>
                  </a:extLst>
                </a:gridCol>
                <a:gridCol w="1965036">
                  <a:extLst>
                    <a:ext uri="{9D8B030D-6E8A-4147-A177-3AD203B41FA5}">
                      <a16:colId xmlns:a16="http://schemas.microsoft.com/office/drawing/2014/main" val="2018115408"/>
                    </a:ext>
                  </a:extLst>
                </a:gridCol>
                <a:gridCol w="1965036">
                  <a:extLst>
                    <a:ext uri="{9D8B030D-6E8A-4147-A177-3AD203B41FA5}">
                      <a16:colId xmlns:a16="http://schemas.microsoft.com/office/drawing/2014/main" val="2036182401"/>
                    </a:ext>
                  </a:extLst>
                </a:gridCol>
              </a:tblGrid>
              <a:tr h="680823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ESPÈCIE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CRONOLOGIA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 ÚTILS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CARACTERÍSTIQUES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657457"/>
                  </a:ext>
                </a:extLst>
              </a:tr>
              <a:tr h="854478">
                <a:tc>
                  <a:txBody>
                    <a:bodyPr/>
                    <a:lstStyle/>
                    <a:p>
                      <a:r>
                        <a:rPr lang="es-ES" dirty="0" err="1"/>
                        <a:t>Australopithecus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3’5 </a:t>
                      </a:r>
                      <a:r>
                        <a:rPr lang="es-ES" dirty="0" err="1"/>
                        <a:t>milions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d’anys</a:t>
                      </a:r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Vall del Rift </a:t>
                      </a:r>
                    </a:p>
                    <a:p>
                      <a:r>
                        <a:rPr lang="es-ES" dirty="0"/>
                        <a:t>(</a:t>
                      </a:r>
                      <a:r>
                        <a:rPr lang="es-ES" dirty="0" err="1"/>
                        <a:t>Àfrica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·Pals i </a:t>
                      </a:r>
                      <a:r>
                        <a:rPr lang="es-ES" dirty="0" err="1"/>
                        <a:t>pedres</a:t>
                      </a:r>
                      <a:endParaRPr lang="es-ES" dirty="0"/>
                    </a:p>
                    <a:p>
                      <a:r>
                        <a:rPr lang="es-ES" dirty="0"/>
                        <a:t>·No fabriquen, </a:t>
                      </a:r>
                      <a:r>
                        <a:rPr lang="es-ES" dirty="0" err="1"/>
                        <a:t>utilitzen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Bipedisme</a:t>
                      </a:r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355398"/>
                  </a:ext>
                </a:extLst>
              </a:tr>
              <a:tr h="1110821">
                <a:tc>
                  <a:txBody>
                    <a:bodyPr/>
                    <a:lstStyle/>
                    <a:p>
                      <a:r>
                        <a:rPr lang="es-ES" dirty="0"/>
                        <a:t>Homo </a:t>
                      </a:r>
                      <a:r>
                        <a:rPr lang="es-ES" dirty="0" err="1"/>
                        <a:t>Habilis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2’3 </a:t>
                      </a:r>
                      <a:r>
                        <a:rPr lang="es-ES" dirty="0" err="1"/>
                        <a:t>milions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d’anys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Àfrica</a:t>
                      </a:r>
                      <a:r>
                        <a:rPr lang="es-ES" dirty="0"/>
                        <a:t> Oriental </a:t>
                      </a:r>
                    </a:p>
                    <a:p>
                      <a:r>
                        <a:rPr lang="es-ES" dirty="0"/>
                        <a:t>(i no va abandonar </a:t>
                      </a:r>
                      <a:r>
                        <a:rPr lang="es-ES" dirty="0" err="1"/>
                        <a:t>aquest</a:t>
                      </a:r>
                      <a:r>
                        <a:rPr lang="es-ES" dirty="0"/>
                        <a:t> continente </a:t>
                      </a:r>
                      <a:r>
                        <a:rPr lang="es-ES" dirty="0" err="1"/>
                        <a:t>mai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·Primer </a:t>
                      </a:r>
                      <a:r>
                        <a:rPr lang="es-ES" dirty="0" err="1"/>
                        <a:t>fabricant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d’instruments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Podia</a:t>
                      </a:r>
                      <a:r>
                        <a:rPr lang="es-ES" dirty="0"/>
                        <a:t> parlar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05083"/>
                  </a:ext>
                </a:extLst>
              </a:tr>
              <a:tr h="854478">
                <a:tc>
                  <a:txBody>
                    <a:bodyPr/>
                    <a:lstStyle/>
                    <a:p>
                      <a:r>
                        <a:rPr lang="es-ES" dirty="0"/>
                        <a:t>Homo </a:t>
                      </a:r>
                      <a:r>
                        <a:rPr lang="es-ES" dirty="0" err="1"/>
                        <a:t>Erectus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1’6 </a:t>
                      </a:r>
                      <a:r>
                        <a:rPr lang="es-ES" dirty="0" err="1"/>
                        <a:t>milions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d’anys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Àfrica</a:t>
                      </a:r>
                      <a:r>
                        <a:rPr lang="es-ES" dirty="0"/>
                        <a:t> Oriental (i va </a:t>
                      </a:r>
                      <a:r>
                        <a:rPr lang="es-ES" dirty="0" err="1"/>
                        <a:t>colonitzar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tot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Àfrica</a:t>
                      </a:r>
                      <a:r>
                        <a:rPr lang="es-ES" dirty="0"/>
                        <a:t> i </a:t>
                      </a:r>
                      <a:r>
                        <a:rPr lang="es-ES" dirty="0" err="1"/>
                        <a:t>Euràsia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·</a:t>
                      </a:r>
                      <a:r>
                        <a:rPr lang="es-ES" dirty="0" err="1"/>
                        <a:t>Pedra</a:t>
                      </a:r>
                      <a:r>
                        <a:rPr lang="es-ES" dirty="0"/>
                        <a:t> de sílex </a:t>
                      </a:r>
                      <a:r>
                        <a:rPr lang="es-ES" dirty="0" err="1"/>
                        <a:t>esmolada</a:t>
                      </a:r>
                      <a:r>
                        <a:rPr lang="es-ES" dirty="0"/>
                        <a:t> per </a:t>
                      </a:r>
                      <a:r>
                        <a:rPr lang="es-ES" dirty="0" err="1"/>
                        <a:t>dues</a:t>
                      </a:r>
                      <a:r>
                        <a:rPr lang="es-ES" dirty="0"/>
                        <a:t> cares (</a:t>
                      </a:r>
                      <a:r>
                        <a:rPr lang="es-ES" dirty="0" err="1"/>
                        <a:t>bifaç</a:t>
                      </a:r>
                      <a:r>
                        <a:rPr lang="es-E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Caceres</a:t>
                      </a:r>
                      <a:r>
                        <a:rPr lang="es-ES" dirty="0"/>
                        <a:t> en </a:t>
                      </a:r>
                      <a:r>
                        <a:rPr lang="es-ES" dirty="0" err="1"/>
                        <a:t>grup</a:t>
                      </a:r>
                      <a:r>
                        <a:rPr lang="es-ES" dirty="0"/>
                        <a:t> i </a:t>
                      </a:r>
                      <a:r>
                        <a:rPr lang="es-ES" dirty="0" err="1"/>
                        <a:t>ús</a:t>
                      </a:r>
                      <a:r>
                        <a:rPr lang="es-ES" dirty="0"/>
                        <a:t> del </a:t>
                      </a:r>
                      <a:r>
                        <a:rPr lang="es-ES" dirty="0" err="1"/>
                        <a:t>foc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74739"/>
                  </a:ext>
                </a:extLst>
              </a:tr>
              <a:tr h="854478">
                <a:tc>
                  <a:txBody>
                    <a:bodyPr/>
                    <a:lstStyle/>
                    <a:p>
                      <a:r>
                        <a:rPr lang="es-ES" dirty="0"/>
                        <a:t>Homo </a:t>
                      </a:r>
                      <a:r>
                        <a:rPr lang="es-ES" dirty="0" err="1"/>
                        <a:t>Neanderthalensis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300.000 </a:t>
                      </a:r>
                      <a:r>
                        <a:rPr lang="es-ES" dirty="0" err="1"/>
                        <a:t>anys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Europa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Atifells</a:t>
                      </a:r>
                      <a:r>
                        <a:rPr lang="es-ES" dirty="0"/>
                        <a:t> de sílex (</a:t>
                      </a:r>
                      <a:r>
                        <a:rPr lang="es-ES" dirty="0" err="1"/>
                        <a:t>fletxa</a:t>
                      </a:r>
                      <a:r>
                        <a:rPr lang="es-ES" dirty="0"/>
                        <a:t>, raspador, perforador…)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Primers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enterraments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913289"/>
                  </a:ext>
                </a:extLst>
              </a:tr>
              <a:tr h="1110821">
                <a:tc>
                  <a:txBody>
                    <a:bodyPr/>
                    <a:lstStyle/>
                    <a:p>
                      <a:r>
                        <a:rPr lang="es-ES" dirty="0"/>
                        <a:t>Homo Sapiens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Àfrica</a:t>
                      </a:r>
                      <a:r>
                        <a:rPr lang="es-ES" dirty="0"/>
                        <a:t> Orientas (es va expandir per </a:t>
                      </a:r>
                      <a:r>
                        <a:rPr lang="es-ES" dirty="0" err="1"/>
                        <a:t>Àsia</a:t>
                      </a:r>
                      <a:r>
                        <a:rPr lang="es-ES" dirty="0"/>
                        <a:t>, </a:t>
                      </a:r>
                      <a:r>
                        <a:rPr lang="es-ES" dirty="0" err="1"/>
                        <a:t>Oceania</a:t>
                      </a:r>
                      <a:r>
                        <a:rPr lang="es-ES" dirty="0"/>
                        <a:t>, Europa i </a:t>
                      </a:r>
                      <a:r>
                        <a:rPr lang="es-ES" dirty="0" err="1"/>
                        <a:t>Amèrica</a:t>
                      </a:r>
                      <a:r>
                        <a:rPr lang="es-ES" dirty="0"/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Atifells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d’os</a:t>
                      </a:r>
                      <a:r>
                        <a:rPr lang="es-ES" dirty="0"/>
                        <a:t> i </a:t>
                      </a:r>
                      <a:r>
                        <a:rPr lang="es-ES" dirty="0" err="1"/>
                        <a:t>banya</a:t>
                      </a:r>
                      <a:r>
                        <a:rPr lang="es-ES" dirty="0"/>
                        <a:t> (propulsor, arpó…).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Primeres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mostres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d’art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53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814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AAEBCC-3411-47E0-8EC9-B03A32012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2" y="-98138"/>
            <a:ext cx="12284364" cy="690995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CCFAFB9-F077-431F-A061-D88EC3C0B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Paleolític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FF090-B7C6-44EA-A971-353FCA0B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·El </a:t>
            </a:r>
            <a:r>
              <a:rPr lang="es-ES" dirty="0" err="1"/>
              <a:t>paleolític</a:t>
            </a:r>
            <a:r>
              <a:rPr lang="es-ES" dirty="0"/>
              <a:t> es </a:t>
            </a:r>
            <a:r>
              <a:rPr lang="es-ES" dirty="0" err="1"/>
              <a:t>dividix</a:t>
            </a:r>
            <a:r>
              <a:rPr lang="es-ES" dirty="0"/>
              <a:t> en tres </a:t>
            </a:r>
            <a:r>
              <a:rPr lang="es-ES" dirty="0" err="1"/>
              <a:t>etapes</a:t>
            </a:r>
            <a:r>
              <a:rPr lang="es-ES" dirty="0"/>
              <a:t>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-PALEOLÍTIC INFERIOR (Fa 2’5 </a:t>
            </a:r>
            <a:r>
              <a:rPr lang="es-ES" dirty="0" err="1"/>
              <a:t>milions</a:t>
            </a:r>
            <a:r>
              <a:rPr lang="es-ES" dirty="0"/>
              <a:t> </a:t>
            </a:r>
            <a:r>
              <a:rPr lang="es-ES" dirty="0" err="1"/>
              <a:t>d’anys</a:t>
            </a:r>
            <a:r>
              <a:rPr lang="es-ES" dirty="0"/>
              <a:t>)</a:t>
            </a:r>
          </a:p>
          <a:p>
            <a:pPr marL="0" indent="0">
              <a:buNone/>
            </a:pPr>
            <a:r>
              <a:rPr lang="es-ES" dirty="0"/>
              <a:t>-PALEOLÍTIC MITJÀ (Fa 180.000 </a:t>
            </a:r>
            <a:r>
              <a:rPr lang="es-ES" dirty="0" err="1"/>
              <a:t>anys</a:t>
            </a:r>
            <a:r>
              <a:rPr lang="es-ES" dirty="0"/>
              <a:t>)</a:t>
            </a:r>
          </a:p>
          <a:p>
            <a:pPr marL="0" indent="0">
              <a:buNone/>
            </a:pPr>
            <a:r>
              <a:rPr lang="es-ES" dirty="0"/>
              <a:t>-PALEOLÍTIC SUPEROPR (Fa 35.000 </a:t>
            </a:r>
            <a:r>
              <a:rPr lang="es-ES" dirty="0" err="1"/>
              <a:t>anys</a:t>
            </a:r>
            <a:r>
              <a:rPr lang="es-ES" dirty="0"/>
              <a:t>)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626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643FC-C7EB-4F71-841B-68FAFE2B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Paleolític</a:t>
            </a:r>
            <a:r>
              <a:rPr lang="es-ES" dirty="0"/>
              <a:t> inferior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118D97D-598C-4E68-99A4-3F80D3B9E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82" y="645673"/>
            <a:ext cx="6537202" cy="519422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97E283-F6FE-4B2B-8714-2BEB71889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09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-</a:t>
            </a:r>
            <a:r>
              <a:rPr lang="es-ES" dirty="0" err="1"/>
              <a:t>Què</a:t>
            </a:r>
            <a:r>
              <a:rPr lang="es-ES" dirty="0"/>
              <a:t> fan?</a:t>
            </a:r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Caça</a:t>
            </a:r>
            <a:r>
              <a:rPr lang="es-ES" dirty="0"/>
              <a:t> i </a:t>
            </a:r>
            <a:r>
              <a:rPr lang="es-ES" dirty="0" err="1"/>
              <a:t>recolecció</a:t>
            </a: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Útils</a:t>
            </a:r>
            <a:r>
              <a:rPr lang="es-ES" dirty="0"/>
              <a:t> de </a:t>
            </a:r>
            <a:r>
              <a:rPr lang="es-ES" dirty="0" err="1"/>
              <a:t>pedra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·Nómades</a:t>
            </a:r>
          </a:p>
          <a:p>
            <a:pPr marL="0" indent="0">
              <a:buNone/>
            </a:pPr>
            <a:r>
              <a:rPr lang="es-ES" dirty="0"/>
              <a:t>·Vivien cerca de </a:t>
            </a:r>
            <a:r>
              <a:rPr lang="es-ES" dirty="0" err="1"/>
              <a:t>rius</a:t>
            </a:r>
            <a:r>
              <a:rPr lang="es-ES" dirty="0"/>
              <a:t>, </a:t>
            </a:r>
            <a:r>
              <a:rPr lang="es-ES" dirty="0" err="1"/>
              <a:t>perque</a:t>
            </a:r>
            <a:r>
              <a:rPr lang="es-ES" dirty="0"/>
              <a:t> </a:t>
            </a:r>
            <a:r>
              <a:rPr lang="es-ES" dirty="0" err="1"/>
              <a:t>l’aigua</a:t>
            </a:r>
            <a:r>
              <a:rPr lang="es-ES" dirty="0"/>
              <a:t> era esencial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0929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1251D-D6DA-4E6C-93A2-DCBBF9A1D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Paleolític</a:t>
            </a:r>
            <a:r>
              <a:rPr lang="es-ES" dirty="0"/>
              <a:t> </a:t>
            </a:r>
            <a:r>
              <a:rPr lang="es-ES" dirty="0" err="1"/>
              <a:t>Mitjà</a:t>
            </a:r>
            <a:r>
              <a:rPr lang="es-ES" dirty="0"/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4FB124F-8C0C-41AA-8DC6-13F9504C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87" y="1266165"/>
            <a:ext cx="8270126" cy="554098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2B9B29-A6B3-4AE5-9410-DCDF677E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-</a:t>
            </a:r>
            <a:r>
              <a:rPr lang="es-ES" dirty="0" err="1"/>
              <a:t>Què</a:t>
            </a:r>
            <a:r>
              <a:rPr lang="es-ES" dirty="0"/>
              <a:t> fan?</a:t>
            </a:r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Ús</a:t>
            </a:r>
            <a:r>
              <a:rPr lang="es-ES" dirty="0"/>
              <a:t> del </a:t>
            </a:r>
            <a:r>
              <a:rPr lang="es-ES" dirty="0" err="1"/>
              <a:t>foc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Rituals</a:t>
            </a:r>
            <a:r>
              <a:rPr lang="es-ES" dirty="0"/>
              <a:t> </a:t>
            </a:r>
            <a:r>
              <a:rPr lang="es-ES" dirty="0" err="1"/>
              <a:t>funeraris</a:t>
            </a:r>
            <a:r>
              <a:rPr lang="es-ES" dirty="0"/>
              <a:t> a les coves</a:t>
            </a:r>
          </a:p>
        </p:txBody>
      </p:sp>
    </p:spTree>
    <p:extLst>
      <p:ext uri="{BB962C8B-B14F-4D97-AF65-F5344CB8AC3E}">
        <p14:creationId xmlns:p14="http://schemas.microsoft.com/office/powerpoint/2010/main" val="906346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B5B88-1AD9-4208-BF6D-95555FFB7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Paleolític</a:t>
            </a:r>
            <a:r>
              <a:rPr lang="es-ES" dirty="0"/>
              <a:t> Superior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B71D1E-AE0A-4177-9949-A4EFCAC40B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44" y="1732812"/>
            <a:ext cx="6654954" cy="4989389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BE5EB1-B583-4661-99E7-0E580E9C9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-</a:t>
            </a:r>
            <a:r>
              <a:rPr lang="es-ES" dirty="0" err="1"/>
              <a:t>Què</a:t>
            </a:r>
            <a:r>
              <a:rPr lang="es-ES" dirty="0"/>
              <a:t> fan?</a:t>
            </a:r>
          </a:p>
          <a:p>
            <a:pPr marL="0" indent="0">
              <a:buNone/>
            </a:pPr>
            <a:r>
              <a:rPr lang="es-ES" dirty="0"/>
              <a:t>·Viven en coves per la </a:t>
            </a:r>
            <a:r>
              <a:rPr lang="es-ES" dirty="0" err="1"/>
              <a:t>glaciació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Útils</a:t>
            </a:r>
            <a:r>
              <a:rPr lang="es-ES" dirty="0"/>
              <a:t> </a:t>
            </a:r>
            <a:r>
              <a:rPr lang="es-ES" dirty="0" err="1"/>
              <a:t>menuts</a:t>
            </a:r>
            <a:r>
              <a:rPr lang="es-ES" dirty="0"/>
              <a:t> i </a:t>
            </a:r>
            <a:r>
              <a:rPr lang="es-ES" dirty="0" err="1"/>
              <a:t>junt</a:t>
            </a:r>
            <a:r>
              <a:rPr lang="es-ES" dirty="0"/>
              <a:t> a la </a:t>
            </a:r>
            <a:r>
              <a:rPr lang="es-ES" dirty="0" err="1"/>
              <a:t>pedra</a:t>
            </a:r>
            <a:r>
              <a:rPr lang="es-ES" dirty="0"/>
              <a:t> </a:t>
            </a:r>
            <a:r>
              <a:rPr lang="es-ES" dirty="0" err="1"/>
              <a:t>apareixen</a:t>
            </a:r>
            <a:r>
              <a:rPr lang="es-ES" dirty="0"/>
              <a:t> </a:t>
            </a:r>
            <a:r>
              <a:rPr lang="es-ES" dirty="0" err="1"/>
              <a:t>fets</a:t>
            </a:r>
            <a:r>
              <a:rPr lang="es-ES" dirty="0"/>
              <a:t> en </a:t>
            </a:r>
            <a:r>
              <a:rPr lang="es-ES" dirty="0" err="1"/>
              <a:t>ós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dirty="0"/>
              <a:t>·Art </a:t>
            </a:r>
            <a:r>
              <a:rPr lang="es-ES" dirty="0" err="1"/>
              <a:t>ruperstre</a:t>
            </a:r>
            <a:r>
              <a:rPr lang="es-ES" dirty="0"/>
              <a:t> (</a:t>
            </a:r>
            <a:r>
              <a:rPr lang="es-ES" dirty="0" err="1"/>
              <a:t>pintures</a:t>
            </a:r>
            <a:r>
              <a:rPr lang="es-ES" dirty="0"/>
              <a:t> a les coves)</a:t>
            </a:r>
          </a:p>
        </p:txBody>
      </p:sp>
    </p:spTree>
    <p:extLst>
      <p:ext uri="{BB962C8B-B14F-4D97-AF65-F5344CB8AC3E}">
        <p14:creationId xmlns:p14="http://schemas.microsoft.com/office/powerpoint/2010/main" val="181507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DFF08-603E-4E55-86F2-F1DE3CB27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</a:t>
            </a:r>
            <a:r>
              <a:rPr lang="es-ES" dirty="0" err="1"/>
              <a:t>Neolític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0E03B9-538C-452D-AEE8-9C1A48C26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53733"/>
            <a:ext cx="6652896" cy="4583932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3319E-50E5-4AC0-A509-5A36A46F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dirty="0"/>
              <a:t>-</a:t>
            </a:r>
            <a:r>
              <a:rPr lang="es-ES" dirty="0" err="1"/>
              <a:t>Què</a:t>
            </a:r>
            <a:r>
              <a:rPr lang="es-ES" dirty="0"/>
              <a:t> va </a:t>
            </a:r>
            <a:r>
              <a:rPr lang="es-ES" dirty="0" err="1"/>
              <a:t>ocorrer</a:t>
            </a:r>
            <a:r>
              <a:rPr lang="es-ES" dirty="0"/>
              <a:t>?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Augment</a:t>
            </a:r>
            <a:r>
              <a:rPr lang="es-ES" dirty="0"/>
              <a:t> temperaturas</a:t>
            </a:r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Augment</a:t>
            </a:r>
            <a:r>
              <a:rPr lang="es-ES" dirty="0"/>
              <a:t> población</a:t>
            </a:r>
          </a:p>
          <a:p>
            <a:pPr marL="0" indent="0">
              <a:buNone/>
            </a:pPr>
            <a:r>
              <a:rPr lang="es-ES" dirty="0"/>
              <a:t>·No hi ha </a:t>
            </a:r>
            <a:r>
              <a:rPr lang="es-ES" dirty="0" err="1"/>
              <a:t>prou</a:t>
            </a:r>
            <a:r>
              <a:rPr lang="es-ES" dirty="0"/>
              <a:t> </a:t>
            </a:r>
            <a:r>
              <a:rPr lang="es-ES" dirty="0" err="1"/>
              <a:t>menjar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--------------------------------</a:t>
            </a:r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Començaren</a:t>
            </a:r>
            <a:r>
              <a:rPr lang="es-ES" dirty="0"/>
              <a:t> a domesticar </a:t>
            </a:r>
            <a:r>
              <a:rPr lang="es-ES" dirty="0" err="1"/>
              <a:t>animals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·</a:t>
            </a:r>
            <a:r>
              <a:rPr lang="es-ES" dirty="0" err="1"/>
              <a:t>Desenvolupen</a:t>
            </a:r>
            <a:r>
              <a:rPr lang="es-ES" dirty="0"/>
              <a:t> agricultura</a:t>
            </a:r>
          </a:p>
          <a:p>
            <a:pPr marL="0" indent="0">
              <a:buNone/>
            </a:pPr>
            <a:r>
              <a:rPr lang="es-ES" dirty="0"/>
              <a:t>·Es </a:t>
            </a:r>
            <a:r>
              <a:rPr lang="es-ES" dirty="0" err="1"/>
              <a:t>converteixen</a:t>
            </a:r>
            <a:r>
              <a:rPr lang="es-ES" dirty="0"/>
              <a:t> en </a:t>
            </a:r>
            <a:r>
              <a:rPr lang="es-ES" dirty="0" err="1"/>
              <a:t>sedentaris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9858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734</Words>
  <Application>Microsoft Office PowerPoint</Application>
  <PresentationFormat>Panorámica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Historia Tema 1 “La Prehistòria”</vt:lpstr>
      <vt:lpstr>SEGLES</vt:lpstr>
      <vt:lpstr>La línea de temps</vt:lpstr>
      <vt:lpstr>Espècies de homínids</vt:lpstr>
      <vt:lpstr>Paleolític</vt:lpstr>
      <vt:lpstr>Paleolític inferior</vt:lpstr>
      <vt:lpstr>Paleolític Mitjà </vt:lpstr>
      <vt:lpstr>Paleolític Superior</vt:lpstr>
      <vt:lpstr>El Neolític</vt:lpstr>
      <vt:lpstr>Canvis del paleolític al neolític</vt:lpstr>
      <vt:lpstr>Presentación de PowerPoint</vt:lpstr>
      <vt:lpstr>L’edat dels metalls</vt:lpstr>
      <vt:lpstr>MEGÀLIT (Pedra gran)</vt:lpstr>
      <vt:lpstr>Tipus de Megálits</vt:lpstr>
      <vt:lpstr>Megálits: imágenes:</vt:lpstr>
      <vt:lpstr>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Tema 1 “La Prehistòria”</dc:title>
  <dc:creator>Eva</dc:creator>
  <cp:lastModifiedBy>Eva</cp:lastModifiedBy>
  <cp:revision>18</cp:revision>
  <dcterms:created xsi:type="dcterms:W3CDTF">2019-10-03T14:12:39Z</dcterms:created>
  <dcterms:modified xsi:type="dcterms:W3CDTF">2020-06-18T18:37:56Z</dcterms:modified>
</cp:coreProperties>
</file>