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4B72-B5EE-468F-8186-3EF2474AB74E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6546-A2CC-41D9-BE9B-5CC0550B6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4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5580B-E50F-437E-A1BD-44A6052D1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18511C-E6B0-46AE-8B4B-A6E3ABAD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4BAFC-E8CB-45FB-91A3-8AC38724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53854-9D77-4246-82D8-19A0BB67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8C94E7-0B3A-4443-AEBF-30EE49C6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12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0EDC-D1DF-44FC-913B-F9BC8C34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86A760-CCC8-41DC-88AB-653EFE775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737B0-5917-48C6-8643-74270CD5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E0EAE1-C2A3-4AB0-A541-431FD11D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F40AB9-0C20-40B9-84DC-41CEF57D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3EB0D8-B340-4EE7-A397-7DEE75D57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EC0414-BBA8-4729-9E59-453F3454C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F0643-083F-4E43-91A6-774705F9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145E6-4E85-4A1E-9590-6819F895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5BBB62-B33C-4CE0-9529-3C4AFC3B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91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47510-DA58-4944-AFD0-6A7F66C0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42C48-6AA1-46A6-BF5B-94772D49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7AC0D-826D-4250-A0BF-DC999E8E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7CEA7-ADAB-4868-ADE8-712125F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1236B9-C85A-4D3E-B0BD-F65075E7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8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AE6AA-CF3C-4672-BD6B-526ED453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29771-FF1E-4704-9DB4-4EAA9008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7A54E-AC42-4DC0-8D72-FC771677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61546-58E0-4DA1-AE2A-85582A92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A8E22-547C-498B-AC5D-C290F547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2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74537-82D7-4D5F-9DA0-F3777028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F16B5-CD58-4705-9D72-E715E39C3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1DFEE-E81F-409E-BF92-54F1B7C5F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028FF-979A-46E8-9EC1-C3BD1749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04FE-6FDE-4BA7-B465-779CFAAD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DF2218-6D15-4CE3-8C5F-4FBEC5C8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52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C0A88-E652-45B8-BF20-6E1B666E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176FE-9D0A-4890-8FF9-6300E1C85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DD7BC-1BE8-41B8-8FAB-23CD9B666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29C23E-0ABF-4E16-A6F2-2D9598C02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9DFB99-8B67-4B0C-AD2E-421AB7D57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83686-B4FB-4A3D-BDE7-82E7117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F6F4D1-A03B-4BE3-AAA2-ACD5C888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A8D2DA-00EC-45BA-93C2-26BB828E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36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DBCE5-88CC-42F0-9737-C7ACD87B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92532-80AF-4D46-B1BC-BC0E9A5E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810556-6DE3-4C9D-8AF2-D56989FE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138239-A725-48D9-87C9-93B53950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8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0CF85D-EF51-4D6F-9121-B2E91125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71406D-BB64-4E58-8665-77A75AA3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284C18-2E5D-4D61-9E42-A7CC25BF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02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C3C5D-0284-4A6D-8DAD-BDD77AA5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E860B-AA4A-47FA-9865-188827A8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344F80-E85F-4DAD-B662-2B38F890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DFA9-267D-4B82-B5C0-00ADC77C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8CD2F-35FD-42B6-A5B9-D45C8302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F1ED4-F24B-4AEB-9AFC-8D5E9F1E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764C8-ADE5-4E5D-9910-FECAE4BC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E555BB-50A0-4C8C-96F0-41D7502C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CFF5B2-6F93-4260-87D8-B68609CA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525F6-D932-4287-9274-C25F561B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AB7BD5-329F-4C0D-A36B-29155A5B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9554F-E964-4FDC-AAF5-317CC059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9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2B5DC7-A2FC-48DB-B809-2E7B3FF3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E3EFE-7E74-446A-AF22-FF0D9BC4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AEF172-3C57-48BD-9D85-6D3E85F94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E66B-3C00-4A7E-902E-63E0C6560D23}" type="datetimeFigureOut">
              <a:rPr lang="es-ES" smtClean="0"/>
              <a:t>19/06/2020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94F9CE-25FA-461D-AF5F-84ACD6E5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097F7-096C-4331-AAE1-5683FF12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C73B-ECF2-4E84-8B89-D1196CD43C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830CB-0C1A-4566-A1C3-EB79C597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2" y="21288"/>
            <a:ext cx="3837063" cy="1521151"/>
          </a:xfrm>
        </p:spPr>
        <p:txBody>
          <a:bodyPr>
            <a:normAutofit fontScale="90000"/>
          </a:bodyPr>
          <a:lstStyle/>
          <a:p>
            <a:r>
              <a:rPr lang="es-ES" dirty="0"/>
              <a:t>HISTORIA</a:t>
            </a:r>
            <a:br>
              <a:rPr lang="es-ES" dirty="0"/>
            </a:b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GRÈCIA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315FC-777A-4CA5-A450-9CE2F77A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11" y="1542439"/>
            <a:ext cx="2971220" cy="680995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Examen Tema 3 (libro 1.2) </a:t>
            </a:r>
          </a:p>
          <a:p>
            <a:r>
              <a:rPr lang="es-ES" dirty="0"/>
              <a:t>*Lunes 9 diciembre*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F488FE87-DC8C-4B5D-B8B5-FD51CE49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45" y="893702"/>
            <a:ext cx="4860273" cy="45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55EC59-B8A4-4974-8E1E-F7B007F813F7}"/>
              </a:ext>
            </a:extLst>
          </p:cNvPr>
          <p:cNvSpPr txBox="1"/>
          <p:nvPr/>
        </p:nvSpPr>
        <p:spPr>
          <a:xfrm>
            <a:off x="7480135" y="320199"/>
            <a:ext cx="424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On</a:t>
            </a:r>
            <a:r>
              <a:rPr lang="es-ES" sz="2400" b="1" dirty="0"/>
              <a:t> es </a:t>
            </a:r>
            <a:r>
              <a:rPr lang="es-ES" sz="2400" b="1" dirty="0" err="1"/>
              <a:t>trobava</a:t>
            </a:r>
            <a:r>
              <a:rPr lang="es-ES" sz="2400" b="1" dirty="0"/>
              <a:t> la </a:t>
            </a:r>
            <a:r>
              <a:rPr lang="es-ES" sz="2400" b="1" dirty="0" err="1"/>
              <a:t>Grècia</a:t>
            </a:r>
            <a:r>
              <a:rPr lang="es-ES" sz="2400" b="1" dirty="0"/>
              <a:t> </a:t>
            </a:r>
            <a:r>
              <a:rPr lang="es-ES" sz="2400" b="1" dirty="0" err="1"/>
              <a:t>Antiga</a:t>
            </a:r>
            <a:r>
              <a:rPr lang="es-ES" sz="2400" b="1" dirty="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CEA226-2449-43D0-AD8F-3E444FF6B669}"/>
              </a:ext>
            </a:extLst>
          </p:cNvPr>
          <p:cNvSpPr txBox="1"/>
          <p:nvPr/>
        </p:nvSpPr>
        <p:spPr>
          <a:xfrm>
            <a:off x="7172345" y="5538504"/>
            <a:ext cx="470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TRADUCCIONES MÁS IMPORTANTES:</a:t>
            </a:r>
          </a:p>
          <a:p>
            <a:r>
              <a:rPr lang="es-ES" dirty="0"/>
              <a:t>·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Atenes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dirty="0"/>
              <a:t>·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Esparta</a:t>
            </a:r>
            <a:r>
              <a:rPr lang="es-ES" dirty="0"/>
              <a:t> </a:t>
            </a:r>
          </a:p>
          <a:p>
            <a:r>
              <a:rPr lang="es-ES" dirty="0"/>
              <a:t>·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Cnossos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64A2C23B-EB33-4C70-AA6A-CBC02F55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6" y="2880093"/>
            <a:ext cx="6615157" cy="35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A6162F-A260-41A5-BC0E-BCF6BB7C61C3}"/>
              </a:ext>
            </a:extLst>
          </p:cNvPr>
          <p:cNvSpPr txBox="1"/>
          <p:nvPr/>
        </p:nvSpPr>
        <p:spPr>
          <a:xfrm>
            <a:off x="3843055" y="706160"/>
            <a:ext cx="315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Concepte</a:t>
            </a:r>
            <a:r>
              <a:rPr lang="es-ES" b="1" dirty="0"/>
              <a:t> </a:t>
            </a:r>
            <a:r>
              <a:rPr lang="es-ES" b="1" dirty="0" err="1"/>
              <a:t>previ</a:t>
            </a:r>
            <a:r>
              <a:rPr lang="es-ES" b="1" dirty="0"/>
              <a:t> </a:t>
            </a:r>
            <a:r>
              <a:rPr lang="es-ES" b="1" dirty="0" err="1"/>
              <a:t>important</a:t>
            </a:r>
            <a:r>
              <a:rPr lang="es-ES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9C6083-FA29-4F6B-A855-E9BCCAC3AD9A}"/>
              </a:ext>
            </a:extLst>
          </p:cNvPr>
          <p:cNvSpPr txBox="1"/>
          <p:nvPr/>
        </p:nvSpPr>
        <p:spPr>
          <a:xfrm>
            <a:off x="3765855" y="1224997"/>
            <a:ext cx="313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Grècia</a:t>
            </a:r>
            <a:r>
              <a:rPr lang="es-ES" sz="2000" dirty="0"/>
              <a:t> </a:t>
            </a:r>
            <a:r>
              <a:rPr lang="es-ES" sz="2000" u="sng" dirty="0"/>
              <a:t>no</a:t>
            </a:r>
            <a:r>
              <a:rPr lang="es-ES" sz="2000" dirty="0"/>
              <a:t> era un </a:t>
            </a:r>
            <a:r>
              <a:rPr lang="es-ES" sz="2000" u="sng" dirty="0"/>
              <a:t>país</a:t>
            </a:r>
            <a:r>
              <a:rPr lang="es-ES" sz="2000" dirty="0"/>
              <a:t>, era un </a:t>
            </a:r>
            <a:r>
              <a:rPr lang="es-ES" sz="2000" u="sng" dirty="0" err="1"/>
              <a:t>conjunt</a:t>
            </a:r>
            <a:r>
              <a:rPr lang="es-ES" sz="2000" dirty="0"/>
              <a:t> de </a:t>
            </a:r>
            <a:r>
              <a:rPr lang="es-ES" sz="2000" u="sng" dirty="0" err="1"/>
              <a:t>Ciutat-Estat</a:t>
            </a:r>
            <a:r>
              <a:rPr lang="es-ES" sz="2000" dirty="0"/>
              <a:t>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65A4557-0787-4F68-961F-C8AA21AFC30A}"/>
              </a:ext>
            </a:extLst>
          </p:cNvPr>
          <p:cNvSpPr/>
          <p:nvPr/>
        </p:nvSpPr>
        <p:spPr>
          <a:xfrm>
            <a:off x="3597779" y="470019"/>
            <a:ext cx="3303942" cy="1598063"/>
          </a:xfrm>
          <a:prstGeom prst="roundRect">
            <a:avLst/>
          </a:prstGeom>
          <a:noFill/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09FE0682-3821-4960-A8E7-3E6119D9F445}"/>
              </a:ext>
            </a:extLst>
          </p:cNvPr>
          <p:cNvSpPr/>
          <p:nvPr/>
        </p:nvSpPr>
        <p:spPr>
          <a:xfrm>
            <a:off x="640279" y="9120"/>
            <a:ext cx="2834862" cy="2202146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Globo: línea 10">
            <a:extLst>
              <a:ext uri="{FF2B5EF4-FFF2-40B4-BE49-F238E27FC236}">
                <a16:creationId xmlns:a16="http://schemas.microsoft.com/office/drawing/2014/main" id="{CF3B4F31-775B-4047-A3A9-F1FFD4A903B8}"/>
              </a:ext>
            </a:extLst>
          </p:cNvPr>
          <p:cNvSpPr/>
          <p:nvPr/>
        </p:nvSpPr>
        <p:spPr>
          <a:xfrm>
            <a:off x="7172345" y="5538504"/>
            <a:ext cx="3809001" cy="1200329"/>
          </a:xfrm>
          <a:prstGeom prst="borderCallout1">
            <a:avLst>
              <a:gd name="adj1" fmla="val -205516"/>
              <a:gd name="adj2" fmla="val 59872"/>
              <a:gd name="adj3" fmla="val 11"/>
              <a:gd name="adj4" fmla="val 1910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lobo: línea 13">
            <a:extLst>
              <a:ext uri="{FF2B5EF4-FFF2-40B4-BE49-F238E27FC236}">
                <a16:creationId xmlns:a16="http://schemas.microsoft.com/office/drawing/2014/main" id="{60673FB9-1F1C-4FA2-8F7E-BD3FD40F4AA7}"/>
              </a:ext>
            </a:extLst>
          </p:cNvPr>
          <p:cNvSpPr/>
          <p:nvPr/>
        </p:nvSpPr>
        <p:spPr>
          <a:xfrm>
            <a:off x="7172344" y="5546455"/>
            <a:ext cx="3809001" cy="1200329"/>
          </a:xfrm>
          <a:prstGeom prst="borderCallout1">
            <a:avLst>
              <a:gd name="adj1" fmla="val -56717"/>
              <a:gd name="adj2" fmla="val 79616"/>
              <a:gd name="adj3" fmla="val 11"/>
              <a:gd name="adj4" fmla="val 19103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lobo: línea 14">
            <a:extLst>
              <a:ext uri="{FF2B5EF4-FFF2-40B4-BE49-F238E27FC236}">
                <a16:creationId xmlns:a16="http://schemas.microsoft.com/office/drawing/2014/main" id="{F060A629-1FF0-40DF-BFEB-A58FC81DC0C3}"/>
              </a:ext>
            </a:extLst>
          </p:cNvPr>
          <p:cNvSpPr/>
          <p:nvPr/>
        </p:nvSpPr>
        <p:spPr>
          <a:xfrm>
            <a:off x="7172344" y="5554406"/>
            <a:ext cx="3809001" cy="1200329"/>
          </a:xfrm>
          <a:prstGeom prst="borderCallout1">
            <a:avLst>
              <a:gd name="adj1" fmla="val -148148"/>
              <a:gd name="adj2" fmla="val 46810"/>
              <a:gd name="adj3" fmla="val 11"/>
              <a:gd name="adj4" fmla="val 1910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agrama de flujo: proceso 11">
            <a:extLst>
              <a:ext uri="{FF2B5EF4-FFF2-40B4-BE49-F238E27FC236}">
                <a16:creationId xmlns:a16="http://schemas.microsoft.com/office/drawing/2014/main" id="{B517F2DF-2102-401C-ACFA-E008F8767606}"/>
              </a:ext>
            </a:extLst>
          </p:cNvPr>
          <p:cNvSpPr/>
          <p:nvPr/>
        </p:nvSpPr>
        <p:spPr>
          <a:xfrm>
            <a:off x="7172343" y="5546455"/>
            <a:ext cx="3809001" cy="1192378"/>
          </a:xfrm>
          <a:prstGeom prst="flowChartProcess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54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darios y alexandre el gran">
            <a:extLst>
              <a:ext uri="{FF2B5EF4-FFF2-40B4-BE49-F238E27FC236}">
                <a16:creationId xmlns:a16="http://schemas.microsoft.com/office/drawing/2014/main" id="{A8555079-2EF7-43E9-B0E5-6B011C59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49" y="4008765"/>
            <a:ext cx="4587751" cy="28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1BF279-63B9-445C-A705-497B188E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995" y="0"/>
            <a:ext cx="2748005" cy="35518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FFFD70-E1D0-4BA1-8501-B03F7F41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7030A0"/>
                </a:solidFill>
              </a:rPr>
              <a:t>MACEDÒNIA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528F4-7684-4AA8-9C52-3F3E0CB44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4" y="1238396"/>
            <a:ext cx="10515600" cy="498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·</a:t>
            </a:r>
            <a:r>
              <a:rPr lang="es-ES" sz="2000" dirty="0" err="1"/>
              <a:t>Macedònia</a:t>
            </a:r>
            <a:r>
              <a:rPr lang="es-ES" sz="2000" dirty="0"/>
              <a:t> </a:t>
            </a:r>
            <a:r>
              <a:rPr lang="es-ES" sz="2000" dirty="0" err="1"/>
              <a:t>aprofità</a:t>
            </a:r>
            <a:r>
              <a:rPr lang="es-ES" sz="2000" dirty="0"/>
              <a:t> la </a:t>
            </a:r>
            <a:r>
              <a:rPr lang="es-ES" sz="2000" dirty="0" err="1"/>
              <a:t>feblesa</a:t>
            </a:r>
            <a:r>
              <a:rPr lang="es-ES" sz="2000" dirty="0"/>
              <a:t> de les polis </a:t>
            </a:r>
            <a:r>
              <a:rPr lang="es-ES" sz="2000" dirty="0" err="1"/>
              <a:t>gregues</a:t>
            </a:r>
            <a:r>
              <a:rPr lang="es-ES" sz="2000" dirty="0"/>
              <a:t> per a conquerirles i unirles en un gran </a:t>
            </a:r>
            <a:r>
              <a:rPr lang="es-ES" sz="2000" dirty="0" err="1"/>
              <a:t>imperi</a:t>
            </a:r>
            <a:r>
              <a:rPr lang="es-ES" sz="2000" dirty="0"/>
              <a:t>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69F2DC-580D-4832-BE3C-B3AA8C18DCB2}"/>
              </a:ext>
            </a:extLst>
          </p:cNvPr>
          <p:cNvSpPr txBox="1">
            <a:spLocks/>
          </p:cNvSpPr>
          <p:nvPr/>
        </p:nvSpPr>
        <p:spPr>
          <a:xfrm>
            <a:off x="636864" y="1652063"/>
            <a:ext cx="10515600" cy="49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/>
              <a:t>·</a:t>
            </a:r>
            <a:r>
              <a:rPr lang="es-ES" sz="2000" dirty="0" err="1"/>
              <a:t>Aquesta</a:t>
            </a:r>
            <a:r>
              <a:rPr lang="es-ES" sz="2000" dirty="0"/>
              <a:t> </a:t>
            </a:r>
            <a:r>
              <a:rPr lang="es-ES" sz="2000" dirty="0" err="1"/>
              <a:t>conquesta</a:t>
            </a:r>
            <a:r>
              <a:rPr lang="es-ES" sz="2000" dirty="0"/>
              <a:t> la va </a:t>
            </a:r>
            <a:r>
              <a:rPr lang="es-ES" sz="2000" dirty="0" err="1"/>
              <a:t>començar</a:t>
            </a:r>
            <a:r>
              <a:rPr lang="es-ES" sz="2000" dirty="0"/>
              <a:t> el </a:t>
            </a:r>
            <a:r>
              <a:rPr lang="es-ES" sz="2000" dirty="0" err="1"/>
              <a:t>rei</a:t>
            </a:r>
            <a:r>
              <a:rPr lang="es-ES" sz="2000" dirty="0"/>
              <a:t> </a:t>
            </a:r>
            <a:r>
              <a:rPr lang="es-ES" sz="2000" dirty="0" err="1"/>
              <a:t>Filip</a:t>
            </a:r>
            <a:r>
              <a:rPr lang="es-ES" sz="2000" dirty="0"/>
              <a:t> II.</a:t>
            </a:r>
          </a:p>
        </p:txBody>
      </p:sp>
      <p:sp>
        <p:nvSpPr>
          <p:cNvPr id="6" name="Abrir corchete 5">
            <a:extLst>
              <a:ext uri="{FF2B5EF4-FFF2-40B4-BE49-F238E27FC236}">
                <a16:creationId xmlns:a16="http://schemas.microsoft.com/office/drawing/2014/main" id="{61C46184-EDF9-4FBF-8123-836318F3865C}"/>
              </a:ext>
            </a:extLst>
          </p:cNvPr>
          <p:cNvSpPr/>
          <p:nvPr/>
        </p:nvSpPr>
        <p:spPr>
          <a:xfrm>
            <a:off x="636864" y="1238396"/>
            <a:ext cx="67811" cy="73301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194853-7896-442B-B1EC-E81CBAA6BA31}"/>
              </a:ext>
            </a:extLst>
          </p:cNvPr>
          <p:cNvSpPr txBox="1"/>
          <p:nvPr/>
        </p:nvSpPr>
        <p:spPr>
          <a:xfrm>
            <a:off x="704675" y="2161964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·A la </a:t>
            </a:r>
            <a:r>
              <a:rPr lang="es-ES" sz="2000" dirty="0" err="1"/>
              <a:t>mort</a:t>
            </a:r>
            <a:r>
              <a:rPr lang="es-ES" sz="2000" dirty="0"/>
              <a:t> de </a:t>
            </a:r>
            <a:r>
              <a:rPr lang="es-ES" sz="2000" dirty="0" err="1"/>
              <a:t>Filip</a:t>
            </a:r>
            <a:r>
              <a:rPr lang="es-ES" sz="2000" dirty="0"/>
              <a:t> II, el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fill</a:t>
            </a:r>
            <a:r>
              <a:rPr lang="es-ES" sz="2000" dirty="0"/>
              <a:t> Alexandre El Gran va continuar la </a:t>
            </a:r>
            <a:r>
              <a:rPr lang="es-ES" sz="2000" dirty="0" err="1"/>
              <a:t>conquesta</a:t>
            </a:r>
            <a:r>
              <a:rPr lang="es-ES" sz="2000" dirty="0"/>
              <a:t>.</a:t>
            </a:r>
          </a:p>
          <a:p>
            <a:r>
              <a:rPr lang="es-ES" sz="2000" dirty="0"/>
              <a:t>·Entre </a:t>
            </a:r>
            <a:r>
              <a:rPr lang="es-ES" sz="2000" dirty="0" err="1"/>
              <a:t>l’any</a:t>
            </a:r>
            <a:r>
              <a:rPr lang="es-ES" sz="2000" dirty="0"/>
              <a:t> 324 i 334 va conquerir un gran </a:t>
            </a:r>
            <a:r>
              <a:rPr lang="es-ES" sz="2000" dirty="0" err="1"/>
              <a:t>imperi</a:t>
            </a:r>
            <a:r>
              <a:rPr lang="es-ES" sz="2000" dirty="0"/>
              <a:t>.</a:t>
            </a:r>
          </a:p>
          <a:p>
            <a:r>
              <a:rPr lang="es-ES" sz="2000" dirty="0"/>
              <a:t>·Va fundar </a:t>
            </a:r>
            <a:r>
              <a:rPr lang="es-ES" sz="2000" dirty="0" err="1"/>
              <a:t>moltes</a:t>
            </a:r>
            <a:r>
              <a:rPr lang="es-ES" sz="2000" dirty="0"/>
              <a:t> </a:t>
            </a:r>
            <a:r>
              <a:rPr lang="es-ES" sz="2000" dirty="0" err="1"/>
              <a:t>ciutats</a:t>
            </a:r>
            <a:r>
              <a:rPr lang="es-ES" sz="2000" dirty="0"/>
              <a:t> (</a:t>
            </a:r>
            <a:r>
              <a:rPr lang="es-ES" sz="2000" dirty="0" err="1"/>
              <a:t>mesclant</a:t>
            </a:r>
            <a:r>
              <a:rPr lang="es-ES" sz="2000" dirty="0"/>
              <a:t> </a:t>
            </a:r>
            <a:r>
              <a:rPr lang="es-ES" sz="2000" dirty="0" err="1"/>
              <a:t>l’estil</a:t>
            </a:r>
            <a:r>
              <a:rPr lang="es-ES" sz="2000" dirty="0"/>
              <a:t> de la ciudad + </a:t>
            </a:r>
            <a:r>
              <a:rPr lang="es-ES" sz="2000" dirty="0" err="1"/>
              <a:t>l’estil</a:t>
            </a:r>
            <a:r>
              <a:rPr lang="es-ES" sz="2000" dirty="0"/>
              <a:t> </a:t>
            </a:r>
            <a:r>
              <a:rPr lang="es-ES" sz="2000" dirty="0" err="1"/>
              <a:t>grec</a:t>
            </a:r>
            <a:r>
              <a:rPr lang="es-ES" sz="2000" dirty="0"/>
              <a:t>.</a:t>
            </a:r>
          </a:p>
          <a:p>
            <a:r>
              <a:rPr lang="es-ES" sz="2000" dirty="0"/>
              <a:t>·</a:t>
            </a:r>
            <a:r>
              <a:rPr lang="es-ES" sz="2000" dirty="0" err="1"/>
              <a:t>Aquesta</a:t>
            </a:r>
            <a:r>
              <a:rPr lang="es-ES" sz="2000" dirty="0"/>
              <a:t> gran </a:t>
            </a:r>
            <a:r>
              <a:rPr lang="es-ES" sz="2000" dirty="0" err="1"/>
              <a:t>expansió</a:t>
            </a:r>
            <a:r>
              <a:rPr lang="es-ES" sz="2000" dirty="0"/>
              <a:t> de la cultura i </a:t>
            </a:r>
            <a:r>
              <a:rPr lang="es-ES" sz="2000" dirty="0" err="1"/>
              <a:t>civilització</a:t>
            </a:r>
            <a:r>
              <a:rPr lang="es-ES" sz="2000" dirty="0"/>
              <a:t> </a:t>
            </a:r>
            <a:r>
              <a:rPr lang="es-ES" sz="2000" dirty="0" err="1"/>
              <a:t>grega</a:t>
            </a:r>
            <a:r>
              <a:rPr lang="es-ES" sz="2000" dirty="0"/>
              <a:t>, es </a:t>
            </a:r>
            <a:r>
              <a:rPr lang="es-ES" sz="2000" dirty="0" err="1"/>
              <a:t>coneix</a:t>
            </a:r>
            <a:r>
              <a:rPr lang="es-ES" sz="2000" dirty="0"/>
              <a:t> </a:t>
            </a:r>
            <a:r>
              <a:rPr lang="es-ES" sz="2000" dirty="0" err="1"/>
              <a:t>com</a:t>
            </a:r>
            <a:r>
              <a:rPr lang="es-ES" sz="2000" dirty="0"/>
              <a:t> HEL·LENISME.</a:t>
            </a:r>
          </a:p>
        </p:txBody>
      </p:sp>
      <p:pic>
        <p:nvPicPr>
          <p:cNvPr id="1026" name="Picture 2" descr="Resultado de imagen de alexandre el gran">
            <a:extLst>
              <a:ext uri="{FF2B5EF4-FFF2-40B4-BE49-F238E27FC236}">
                <a16:creationId xmlns:a16="http://schemas.microsoft.com/office/drawing/2014/main" id="{705B663D-09FA-498E-A893-1AA8DB81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998"/>
            <a:ext cx="4857226" cy="30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6E8A2BA-A4DA-40FF-A1A1-BF531540E076}"/>
              </a:ext>
            </a:extLst>
          </p:cNvPr>
          <p:cNvSpPr txBox="1"/>
          <p:nvPr/>
        </p:nvSpPr>
        <p:spPr>
          <a:xfrm>
            <a:off x="7059729" y="3502128"/>
            <a:ext cx="375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</a:rPr>
              <a:t>FASES DE LA CONQUISTA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D9E8C1-4CF1-43E6-93A4-1D007766FCFC}"/>
              </a:ext>
            </a:extLst>
          </p:cNvPr>
          <p:cNvSpPr txBox="1"/>
          <p:nvPr/>
        </p:nvSpPr>
        <p:spPr>
          <a:xfrm>
            <a:off x="4798503" y="4043494"/>
            <a:ext cx="739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·1ª </a:t>
            </a:r>
            <a:r>
              <a:rPr lang="es-ES" dirty="0">
                <a:sym typeface="Wingdings" panose="05000000000000000000" pitchFamily="2" charset="2"/>
              </a:rPr>
              <a:t> Zona de </a:t>
            </a:r>
            <a:r>
              <a:rPr lang="es-ES" dirty="0" err="1">
                <a:sym typeface="Wingdings" panose="05000000000000000000" pitchFamily="2" charset="2"/>
              </a:rPr>
              <a:t>Àsia</a:t>
            </a:r>
            <a:r>
              <a:rPr lang="es-ES" dirty="0">
                <a:sym typeface="Wingdings" panose="05000000000000000000" pitchFamily="2" charset="2"/>
              </a:rPr>
              <a:t> menor (Batalla de </a:t>
            </a:r>
            <a:r>
              <a:rPr lang="es-ES" dirty="0" err="1">
                <a:sym typeface="Wingdings" panose="05000000000000000000" pitchFamily="2" charset="2"/>
              </a:rPr>
              <a:t>Crànic</a:t>
            </a:r>
            <a:r>
              <a:rPr lang="es-ES" dirty="0">
                <a:sym typeface="Wingdings" panose="05000000000000000000" pitchFamily="2" charset="2"/>
              </a:rPr>
              <a:t>) [</a:t>
            </a:r>
            <a:r>
              <a:rPr lang="es-ES" dirty="0" err="1">
                <a:sym typeface="Wingdings" panose="05000000000000000000" pitchFamily="2" charset="2"/>
              </a:rPr>
              <a:t>Darios</a:t>
            </a:r>
            <a:r>
              <a:rPr lang="es-ES" dirty="0">
                <a:sym typeface="Wingdings" panose="05000000000000000000" pitchFamily="2" charset="2"/>
              </a:rPr>
              <a:t> 3 huye].</a:t>
            </a:r>
          </a:p>
          <a:p>
            <a:r>
              <a:rPr lang="es-ES" dirty="0">
                <a:sym typeface="Wingdings" panose="05000000000000000000" pitchFamily="2" charset="2"/>
              </a:rPr>
              <a:t>·2ª  Arribada a </a:t>
            </a:r>
            <a:r>
              <a:rPr lang="es-ES" dirty="0" err="1">
                <a:sym typeface="Wingdings" panose="05000000000000000000" pitchFamily="2" charset="2"/>
              </a:rPr>
              <a:t>Egipte</a:t>
            </a:r>
            <a:r>
              <a:rPr lang="es-ES" dirty="0">
                <a:sym typeface="Wingdings" panose="05000000000000000000" pitchFamily="2" charset="2"/>
              </a:rPr>
              <a:t> (Funda Alexandria).</a:t>
            </a:r>
          </a:p>
          <a:p>
            <a:r>
              <a:rPr lang="es-ES" dirty="0">
                <a:sym typeface="Wingdings" panose="05000000000000000000" pitchFamily="2" charset="2"/>
              </a:rPr>
              <a:t>·3ª  </a:t>
            </a:r>
            <a:r>
              <a:rPr lang="es-ES" dirty="0" err="1">
                <a:sym typeface="Wingdings" panose="05000000000000000000" pitchFamily="2" charset="2"/>
              </a:rPr>
              <a:t>Conquerix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tot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l’imperi</a:t>
            </a:r>
            <a:r>
              <a:rPr lang="es-ES" dirty="0">
                <a:sym typeface="Wingdings" panose="05000000000000000000" pitchFamily="2" charset="2"/>
              </a:rPr>
              <a:t> Persa i arriba </a:t>
            </a:r>
            <a:r>
              <a:rPr lang="es-ES" dirty="0" err="1">
                <a:sym typeface="Wingdings" panose="05000000000000000000" pitchFamily="2" charset="2"/>
              </a:rPr>
              <a:t>fins</a:t>
            </a:r>
            <a:r>
              <a:rPr lang="es-ES" dirty="0">
                <a:sym typeface="Wingdings" panose="05000000000000000000" pitchFamily="2" charset="2"/>
              </a:rPr>
              <a:t> a la India (Batalla Gaugamela).</a:t>
            </a:r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57D180-7308-41F8-BEAC-17B375846673}"/>
              </a:ext>
            </a:extLst>
          </p:cNvPr>
          <p:cNvCxnSpPr>
            <a:cxnSpLocks/>
          </p:cNvCxnSpPr>
          <p:nvPr/>
        </p:nvCxnSpPr>
        <p:spPr>
          <a:xfrm>
            <a:off x="4857226" y="5025547"/>
            <a:ext cx="73347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E96E8-469C-4C1D-AD06-F50F2C5C299E}"/>
              </a:ext>
            </a:extLst>
          </p:cNvPr>
          <p:cNvSpPr txBox="1"/>
          <p:nvPr/>
        </p:nvSpPr>
        <p:spPr>
          <a:xfrm>
            <a:off x="4857226" y="5114232"/>
            <a:ext cx="733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la </a:t>
            </a:r>
            <a:r>
              <a:rPr lang="es-ES" dirty="0" err="1"/>
              <a:t>mort</a:t>
            </a:r>
            <a:r>
              <a:rPr lang="es-ES" dirty="0"/>
              <a:t> </a:t>
            </a:r>
            <a:r>
              <a:rPr lang="es-ES" dirty="0" err="1"/>
              <a:t>d’Alexandre</a:t>
            </a:r>
            <a:r>
              <a:rPr lang="es-ES" dirty="0"/>
              <a:t>, </a:t>
            </a:r>
            <a:r>
              <a:rPr lang="es-ES" dirty="0" err="1"/>
              <a:t>l’imperi</a:t>
            </a:r>
            <a:r>
              <a:rPr lang="es-ES" dirty="0"/>
              <a:t> es va dividir en </a:t>
            </a:r>
            <a:r>
              <a:rPr lang="es-ES" dirty="0" err="1"/>
              <a:t>quatre</a:t>
            </a:r>
            <a:r>
              <a:rPr lang="es-ES" dirty="0"/>
              <a:t> </a:t>
            </a:r>
            <a:r>
              <a:rPr lang="es-ES" dirty="0" err="1"/>
              <a:t>regnes</a:t>
            </a:r>
            <a:r>
              <a:rPr lang="es-ES" dirty="0"/>
              <a:t> (uno per cada general del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exèrcit</a:t>
            </a:r>
            <a:r>
              <a:rPr lang="es-ES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423DAD-2B85-4ABC-A8A8-634A81E167AF}"/>
              </a:ext>
            </a:extLst>
          </p:cNvPr>
          <p:cNvSpPr txBox="1"/>
          <p:nvPr/>
        </p:nvSpPr>
        <p:spPr>
          <a:xfrm>
            <a:off x="7948569" y="6216084"/>
            <a:ext cx="42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·CASANDRO: </a:t>
            </a:r>
            <a:r>
              <a:rPr lang="es-ES" dirty="0" err="1"/>
              <a:t>Macedònia</a:t>
            </a:r>
            <a:r>
              <a:rPr lang="es-ES" dirty="0"/>
              <a:t> i un </a:t>
            </a:r>
            <a:r>
              <a:rPr lang="es-ES" dirty="0" err="1"/>
              <a:t>poc</a:t>
            </a:r>
            <a:r>
              <a:rPr lang="es-ES" dirty="0"/>
              <a:t> de </a:t>
            </a:r>
            <a:r>
              <a:rPr lang="es-ES" dirty="0" err="1"/>
              <a:t>Grècia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115BA68-30B8-4F5F-B930-A895EE81C565}"/>
              </a:ext>
            </a:extLst>
          </p:cNvPr>
          <p:cNvSpPr txBox="1"/>
          <p:nvPr/>
        </p:nvSpPr>
        <p:spPr>
          <a:xfrm>
            <a:off x="4857226" y="6277302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·SELEUCO: </a:t>
            </a:r>
            <a:r>
              <a:rPr lang="es-ES" dirty="0" err="1"/>
              <a:t>Antiga</a:t>
            </a:r>
            <a:r>
              <a:rPr lang="es-ES" dirty="0"/>
              <a:t> </a:t>
            </a:r>
            <a:r>
              <a:rPr lang="es-ES" dirty="0" err="1"/>
              <a:t>Pèrsia</a:t>
            </a:r>
            <a:r>
              <a:rPr lang="es-ES"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D7A57BE-E023-4A5F-BE7D-146FBCB8036B}"/>
              </a:ext>
            </a:extLst>
          </p:cNvPr>
          <p:cNvSpPr txBox="1"/>
          <p:nvPr/>
        </p:nvSpPr>
        <p:spPr>
          <a:xfrm>
            <a:off x="7948569" y="5864176"/>
            <a:ext cx="26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·ANTÍGONO: </a:t>
            </a:r>
            <a:r>
              <a:rPr lang="es-ES" dirty="0" err="1"/>
              <a:t>Àsia</a:t>
            </a:r>
            <a:r>
              <a:rPr lang="es-ES" dirty="0"/>
              <a:t> menor</a:t>
            </a: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5F26A768-A343-4DF0-9E28-01719D391DCE}"/>
              </a:ext>
            </a:extLst>
          </p:cNvPr>
          <p:cNvSpPr/>
          <p:nvPr/>
        </p:nvSpPr>
        <p:spPr>
          <a:xfrm>
            <a:off x="636863" y="2209917"/>
            <a:ext cx="67811" cy="127548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E3AFFCA-FB9D-4EBD-A90E-FD711B6C4608}"/>
              </a:ext>
            </a:extLst>
          </p:cNvPr>
          <p:cNvSpPr txBox="1"/>
          <p:nvPr/>
        </p:nvSpPr>
        <p:spPr>
          <a:xfrm>
            <a:off x="5009626" y="5911563"/>
            <a:ext cx="220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·PTOLOMEO: </a:t>
            </a:r>
            <a:r>
              <a:rPr lang="es-ES" dirty="0" err="1"/>
              <a:t>Egipte</a:t>
            </a:r>
            <a:endParaRPr lang="es-ES" dirty="0"/>
          </a:p>
        </p:txBody>
      </p:sp>
      <p:pic>
        <p:nvPicPr>
          <p:cNvPr id="1030" name="Picture 6" descr="Resultado de imagen de mapa conquista alejandro magno">
            <a:extLst>
              <a:ext uri="{FF2B5EF4-FFF2-40B4-BE49-F238E27FC236}">
                <a16:creationId xmlns:a16="http://schemas.microsoft.com/office/drawing/2014/main" id="{EB62ED64-4FFD-41FF-8FBD-5FE8A370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89" y="5650908"/>
            <a:ext cx="2172465" cy="1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24EA7-DF87-4C99-AB37-6838084E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871"/>
            <a:ext cx="10515600" cy="616387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7030A0"/>
                </a:solidFill>
              </a:rPr>
              <a:t>DEMOCRÀCIA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AD08B-E276-4D6F-AC49-846592C7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866"/>
            <a:ext cx="10515600" cy="1011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-Forma </a:t>
            </a:r>
            <a:r>
              <a:rPr lang="es-ES" dirty="0" err="1"/>
              <a:t>d’organització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-Té </a:t>
            </a:r>
            <a:r>
              <a:rPr lang="es-ES" dirty="0" err="1"/>
              <a:t>diverses</a:t>
            </a:r>
            <a:r>
              <a:rPr lang="es-ES" dirty="0"/>
              <a:t> instituciones </a:t>
            </a:r>
            <a:r>
              <a:rPr lang="es-ES" dirty="0" err="1"/>
              <a:t>on</a:t>
            </a:r>
            <a:r>
              <a:rPr lang="es-ES" dirty="0"/>
              <a:t> la </a:t>
            </a:r>
            <a:r>
              <a:rPr lang="es-ES" dirty="0" err="1"/>
              <a:t>gent</a:t>
            </a:r>
            <a:r>
              <a:rPr lang="es-ES" dirty="0"/>
              <a:t> participa (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ciutadans</a:t>
            </a:r>
            <a:r>
              <a:rPr lang="es-ES" dirty="0"/>
              <a:t>) la política (</a:t>
            </a:r>
            <a:r>
              <a:rPr lang="es-ES" dirty="0" err="1"/>
              <a:t>Ekklessia</a:t>
            </a:r>
            <a:r>
              <a:rPr lang="es-ES" dirty="0"/>
              <a:t>, </a:t>
            </a:r>
            <a:r>
              <a:rPr lang="es-ES" dirty="0" err="1"/>
              <a:t>Bulé</a:t>
            </a:r>
            <a:r>
              <a:rPr lang="es-ES" dirty="0"/>
              <a:t>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7D06883-C53A-47F3-9677-B7DA4F0CDB37}"/>
              </a:ext>
            </a:extLst>
          </p:cNvPr>
          <p:cNvSpPr txBox="1">
            <a:spLocks/>
          </p:cNvSpPr>
          <p:nvPr/>
        </p:nvSpPr>
        <p:spPr>
          <a:xfrm>
            <a:off x="838200" y="2812613"/>
            <a:ext cx="10515600" cy="61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7030A0"/>
                </a:solidFill>
              </a:rPr>
              <a:t>CIUTADANS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FD6C1E0-A3BD-4E4A-8A7F-8C116816392B}"/>
              </a:ext>
            </a:extLst>
          </p:cNvPr>
          <p:cNvSpPr txBox="1">
            <a:spLocks/>
          </p:cNvSpPr>
          <p:nvPr/>
        </p:nvSpPr>
        <p:spPr>
          <a:xfrm>
            <a:off x="838200" y="3447137"/>
            <a:ext cx="10515600" cy="129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·</a:t>
            </a:r>
            <a:r>
              <a:rPr lang="es-ES" dirty="0" err="1"/>
              <a:t>Únicament</a:t>
            </a:r>
            <a:r>
              <a:rPr lang="es-ES" dirty="0"/>
              <a:t> es consideren </a:t>
            </a:r>
            <a:r>
              <a:rPr lang="es-ES" dirty="0" err="1"/>
              <a:t>ciutadans</a:t>
            </a:r>
            <a:r>
              <a:rPr lang="es-ES" dirty="0"/>
              <a:t> a les persones que: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homes</a:t>
            </a:r>
            <a:r>
              <a:rPr lang="es-E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seus</a:t>
            </a:r>
            <a:r>
              <a:rPr lang="es-ES" dirty="0"/>
              <a:t> pares han </a:t>
            </a:r>
            <a:r>
              <a:rPr lang="es-ES" dirty="0" err="1"/>
              <a:t>naixcut</a:t>
            </a:r>
            <a:r>
              <a:rPr lang="es-ES" dirty="0"/>
              <a:t> en </a:t>
            </a:r>
            <a:r>
              <a:rPr lang="es-ES" dirty="0" err="1"/>
              <a:t>Atenes</a:t>
            </a:r>
            <a:r>
              <a:rPr lang="es-E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majors</a:t>
            </a:r>
            <a:r>
              <a:rPr lang="es-ES" dirty="0"/>
              <a:t> de 18 </a:t>
            </a:r>
            <a:r>
              <a:rPr lang="es-ES" dirty="0" err="1"/>
              <a:t>anys</a:t>
            </a:r>
            <a:r>
              <a:rPr lang="es-E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E9771DF-C89C-4864-AF97-C2DD05CE7D65}"/>
              </a:ext>
            </a:extLst>
          </p:cNvPr>
          <p:cNvSpPr txBox="1">
            <a:spLocks/>
          </p:cNvSpPr>
          <p:nvPr/>
        </p:nvSpPr>
        <p:spPr>
          <a:xfrm>
            <a:off x="4076345" y="53830"/>
            <a:ext cx="11541090" cy="97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dirty="0">
                <a:solidFill>
                  <a:srgbClr val="7030A0"/>
                </a:solidFill>
              </a:rPr>
              <a:t>ATENES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02F47CF-A1F7-49AA-A3AA-EDD67621EE2E}"/>
              </a:ext>
            </a:extLst>
          </p:cNvPr>
          <p:cNvSpPr txBox="1">
            <a:spLocks/>
          </p:cNvSpPr>
          <p:nvPr/>
        </p:nvSpPr>
        <p:spPr>
          <a:xfrm>
            <a:off x="838200" y="4742000"/>
            <a:ext cx="10515600" cy="61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7030A0"/>
                </a:solidFill>
              </a:rPr>
              <a:t>ESCLAUS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111F0B1-B80A-4745-AE62-DEF7377C7104}"/>
              </a:ext>
            </a:extLst>
          </p:cNvPr>
          <p:cNvSpPr txBox="1">
            <a:spLocks/>
          </p:cNvSpPr>
          <p:nvPr/>
        </p:nvSpPr>
        <p:spPr>
          <a:xfrm>
            <a:off x="838200" y="5358387"/>
            <a:ext cx="10515600" cy="129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·</a:t>
            </a:r>
            <a:r>
              <a:rPr lang="es-ES" dirty="0" err="1"/>
              <a:t>Pots</a:t>
            </a:r>
            <a:r>
              <a:rPr lang="es-ES" dirty="0"/>
              <a:t> ser un </a:t>
            </a:r>
            <a:r>
              <a:rPr lang="es-ES" dirty="0" err="1"/>
              <a:t>esclau</a:t>
            </a:r>
            <a:r>
              <a:rPr lang="es-ES" dirty="0"/>
              <a:t> si: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-Has </a:t>
            </a:r>
            <a:r>
              <a:rPr lang="es-ES" dirty="0" err="1"/>
              <a:t>perdut</a:t>
            </a:r>
            <a:r>
              <a:rPr lang="es-ES" dirty="0"/>
              <a:t> una guerra.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teus</a:t>
            </a:r>
            <a:r>
              <a:rPr lang="es-ES" dirty="0"/>
              <a:t> pares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esclaus</a:t>
            </a:r>
            <a:r>
              <a:rPr lang="es-E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-Si no has </a:t>
            </a:r>
            <a:r>
              <a:rPr lang="es-ES" dirty="0" err="1"/>
              <a:t>pogut</a:t>
            </a:r>
            <a:r>
              <a:rPr lang="es-ES" dirty="0"/>
              <a:t> pagar les </a:t>
            </a:r>
            <a:r>
              <a:rPr lang="es-ES" dirty="0" err="1"/>
              <a:t>teues</a:t>
            </a:r>
            <a:r>
              <a:rPr lang="es-ES" dirty="0"/>
              <a:t> </a:t>
            </a:r>
            <a:r>
              <a:rPr lang="es-ES" dirty="0" err="1"/>
              <a:t>deutes</a:t>
            </a: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28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7DD00-0324-40C5-8BB9-9D32029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8" y="197027"/>
            <a:ext cx="7237576" cy="968019"/>
          </a:xfrm>
        </p:spPr>
        <p:txBody>
          <a:bodyPr/>
          <a:lstStyle/>
          <a:p>
            <a:r>
              <a:rPr lang="es-ES" b="1" dirty="0" err="1">
                <a:solidFill>
                  <a:srgbClr val="7030A0"/>
                </a:solidFill>
              </a:rPr>
              <a:t>Què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coneixem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com</a:t>
            </a:r>
            <a:r>
              <a:rPr lang="es-ES" b="1" dirty="0">
                <a:solidFill>
                  <a:srgbClr val="7030A0"/>
                </a:solidFill>
              </a:rPr>
              <a:t> a </a:t>
            </a:r>
            <a:r>
              <a:rPr lang="es-ES" b="1" dirty="0" err="1">
                <a:solidFill>
                  <a:srgbClr val="7030A0"/>
                </a:solidFill>
              </a:rPr>
              <a:t>Grècia</a:t>
            </a:r>
            <a:r>
              <a:rPr lang="es-ES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7F72E-47CD-4FAA-87A0-73AB0239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05" y="1415427"/>
            <a:ext cx="10766989" cy="832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dirty="0" err="1">
                <a:solidFill>
                  <a:schemeClr val="bg1"/>
                </a:solidFill>
              </a:rPr>
              <a:t>Models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culturals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socials</a:t>
            </a:r>
            <a:r>
              <a:rPr lang="es-ES" dirty="0">
                <a:solidFill>
                  <a:schemeClr val="bg1"/>
                </a:solidFill>
              </a:rPr>
              <a:t>, religiosos… que </a:t>
            </a:r>
            <a:r>
              <a:rPr lang="es-ES" dirty="0" err="1">
                <a:solidFill>
                  <a:schemeClr val="bg1"/>
                </a:solidFill>
              </a:rPr>
              <a:t>són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compartits</a:t>
            </a:r>
            <a:r>
              <a:rPr lang="es-ES" dirty="0">
                <a:solidFill>
                  <a:schemeClr val="bg1"/>
                </a:solidFill>
              </a:rPr>
              <a:t> per tota una serie de </a:t>
            </a:r>
            <a:r>
              <a:rPr lang="es-ES" dirty="0" err="1">
                <a:solidFill>
                  <a:schemeClr val="bg1"/>
                </a:solidFill>
              </a:rPr>
              <a:t>Ciutat-Estat</a:t>
            </a:r>
            <a:r>
              <a:rPr lang="es-ES" dirty="0">
                <a:solidFill>
                  <a:schemeClr val="bg1"/>
                </a:solidFill>
              </a:rPr>
              <a:t>, formen la </a:t>
            </a:r>
            <a:r>
              <a:rPr lang="es-ES" dirty="0" err="1">
                <a:solidFill>
                  <a:schemeClr val="bg1"/>
                </a:solidFill>
              </a:rPr>
              <a:t>civilització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A3F9DC-9431-49DB-9BA1-FC8C1E70BEC1}"/>
              </a:ext>
            </a:extLst>
          </p:cNvPr>
          <p:cNvSpPr txBox="1"/>
          <p:nvPr/>
        </p:nvSpPr>
        <p:spPr>
          <a:xfrm>
            <a:off x="4230168" y="2335555"/>
            <a:ext cx="349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</a:rPr>
              <a:t>TRADUCCIÓ: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90BD40-47ED-4E28-A3AA-6112DC8EDC76}"/>
              </a:ext>
            </a:extLst>
          </p:cNvPr>
          <p:cNvSpPr txBox="1"/>
          <p:nvPr/>
        </p:nvSpPr>
        <p:spPr>
          <a:xfrm>
            <a:off x="846033" y="2946786"/>
            <a:ext cx="998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Grècia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ens</a:t>
            </a:r>
            <a:r>
              <a:rPr lang="es-ES" sz="2400" dirty="0">
                <a:solidFill>
                  <a:schemeClr val="bg1"/>
                </a:solidFill>
              </a:rPr>
              <a:t> ha </a:t>
            </a:r>
            <a:r>
              <a:rPr lang="es-ES" sz="2400" dirty="0" err="1">
                <a:solidFill>
                  <a:schemeClr val="bg1"/>
                </a:solidFill>
              </a:rPr>
              <a:t>compartit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models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socials</a:t>
            </a:r>
            <a:r>
              <a:rPr lang="es-ES" sz="2400" dirty="0">
                <a:solidFill>
                  <a:schemeClr val="bg1"/>
                </a:solidFill>
              </a:rPr>
              <a:t> (democracia), religiosos (</a:t>
            </a:r>
            <a:r>
              <a:rPr lang="es-ES" sz="2400" dirty="0" err="1">
                <a:solidFill>
                  <a:schemeClr val="bg1"/>
                </a:solidFill>
              </a:rPr>
              <a:t>déus</a:t>
            </a:r>
            <a:r>
              <a:rPr lang="es-ES" sz="2400" dirty="0">
                <a:solidFill>
                  <a:schemeClr val="bg1"/>
                </a:solidFill>
              </a:rPr>
              <a:t>), </a:t>
            </a:r>
            <a:r>
              <a:rPr lang="es-ES" sz="2400" dirty="0" err="1">
                <a:solidFill>
                  <a:schemeClr val="bg1"/>
                </a:solidFill>
              </a:rPr>
              <a:t>culturals</a:t>
            </a:r>
            <a:r>
              <a:rPr lang="es-ES" sz="2400" dirty="0">
                <a:solidFill>
                  <a:schemeClr val="bg1"/>
                </a:solidFill>
              </a:rPr>
              <a:t> (</a:t>
            </a:r>
            <a:r>
              <a:rPr lang="es-ES" sz="2400" dirty="0" err="1">
                <a:solidFill>
                  <a:schemeClr val="bg1"/>
                </a:solidFill>
              </a:rPr>
              <a:t>pintures</a:t>
            </a:r>
            <a:r>
              <a:rPr lang="es-ES" sz="2400" dirty="0">
                <a:solidFill>
                  <a:schemeClr val="bg1"/>
                </a:solidFill>
              </a:rPr>
              <a:t>). </a:t>
            </a:r>
            <a:r>
              <a:rPr lang="es-ES" sz="2400" dirty="0" err="1">
                <a:solidFill>
                  <a:schemeClr val="bg1"/>
                </a:solidFill>
              </a:rPr>
              <a:t>Això</a:t>
            </a:r>
            <a:r>
              <a:rPr lang="es-ES" sz="2400" dirty="0">
                <a:solidFill>
                  <a:schemeClr val="bg1"/>
                </a:solidFill>
              </a:rPr>
              <a:t> es lo que </a:t>
            </a:r>
            <a:r>
              <a:rPr lang="es-ES" sz="2400" dirty="0" err="1">
                <a:solidFill>
                  <a:schemeClr val="bg1"/>
                </a:solidFill>
              </a:rPr>
              <a:t>coneixem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com</a:t>
            </a:r>
            <a:r>
              <a:rPr lang="es-ES" sz="2400" dirty="0">
                <a:solidFill>
                  <a:schemeClr val="bg1"/>
                </a:solidFill>
              </a:rPr>
              <a:t> a </a:t>
            </a:r>
            <a:r>
              <a:rPr lang="es-ES" sz="2400" dirty="0" err="1">
                <a:solidFill>
                  <a:schemeClr val="bg1"/>
                </a:solidFill>
              </a:rPr>
              <a:t>Grècia</a:t>
            </a:r>
            <a:r>
              <a:rPr lang="es-ES" sz="2400" dirty="0">
                <a:solidFill>
                  <a:schemeClr val="bg1"/>
                </a:solidFill>
              </a:rPr>
              <a:t>, i totes </a:t>
            </a:r>
            <a:r>
              <a:rPr lang="es-ES" sz="2400" dirty="0" err="1">
                <a:solidFill>
                  <a:schemeClr val="bg1"/>
                </a:solidFill>
              </a:rPr>
              <a:t>aquestes</a:t>
            </a:r>
            <a:r>
              <a:rPr lang="es-ES" sz="2400" dirty="0">
                <a:solidFill>
                  <a:schemeClr val="bg1"/>
                </a:solidFill>
              </a:rPr>
              <a:t> idees las </a:t>
            </a:r>
            <a:r>
              <a:rPr lang="es-ES" sz="2400" dirty="0" err="1">
                <a:solidFill>
                  <a:schemeClr val="bg1"/>
                </a:solidFill>
              </a:rPr>
              <a:t>comparteixen</a:t>
            </a:r>
            <a:r>
              <a:rPr lang="es-ES" sz="2400" dirty="0">
                <a:solidFill>
                  <a:schemeClr val="bg1"/>
                </a:solidFill>
              </a:rPr>
              <a:t> una serie de </a:t>
            </a:r>
            <a:r>
              <a:rPr lang="es-ES" sz="2400" dirty="0" err="1">
                <a:solidFill>
                  <a:schemeClr val="bg1"/>
                </a:solidFill>
              </a:rPr>
              <a:t>Ciutat-Estat</a:t>
            </a:r>
            <a:r>
              <a:rPr lang="es-ES" sz="2400" dirty="0">
                <a:solidFill>
                  <a:schemeClr val="bg1"/>
                </a:solidFill>
              </a:rPr>
              <a:t> que </a:t>
            </a:r>
            <a:r>
              <a:rPr lang="es-ES" sz="2400" dirty="0" err="1">
                <a:solidFill>
                  <a:schemeClr val="bg1"/>
                </a:solidFill>
              </a:rPr>
              <a:t>formaven</a:t>
            </a:r>
            <a:r>
              <a:rPr lang="es-ES" sz="2400" dirty="0">
                <a:solidFill>
                  <a:schemeClr val="bg1"/>
                </a:solidFill>
              </a:rPr>
              <a:t> la </a:t>
            </a:r>
            <a:r>
              <a:rPr lang="es-ES" sz="2400" dirty="0" err="1">
                <a:solidFill>
                  <a:schemeClr val="bg1"/>
                </a:solidFill>
              </a:rPr>
              <a:t>Grècia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antiga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0BCC7C-D675-4402-A369-5E371FF56265}"/>
              </a:ext>
            </a:extLst>
          </p:cNvPr>
          <p:cNvSpPr txBox="1"/>
          <p:nvPr/>
        </p:nvSpPr>
        <p:spPr>
          <a:xfrm>
            <a:off x="4230168" y="4384340"/>
            <a:ext cx="298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</a:rPr>
              <a:t>VOCABULARI: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34CDE9-3335-4050-8853-5EAC09DD0DF2}"/>
              </a:ext>
            </a:extLst>
          </p:cNvPr>
          <p:cNvSpPr txBox="1"/>
          <p:nvPr/>
        </p:nvSpPr>
        <p:spPr>
          <a:xfrm>
            <a:off x="1434517" y="4907560"/>
            <a:ext cx="939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u="sng" dirty="0" err="1">
                <a:solidFill>
                  <a:schemeClr val="bg1"/>
                </a:solidFill>
              </a:rPr>
              <a:t>Civilització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conjunt</a:t>
            </a:r>
            <a:r>
              <a:rPr lang="es-ES" dirty="0">
                <a:solidFill>
                  <a:schemeClr val="bg1"/>
                </a:solidFill>
              </a:rPr>
              <a:t> de </a:t>
            </a:r>
            <a:r>
              <a:rPr lang="es-ES" dirty="0" err="1">
                <a:solidFill>
                  <a:schemeClr val="bg1"/>
                </a:solidFill>
              </a:rPr>
              <a:t>costums</a:t>
            </a:r>
            <a:r>
              <a:rPr lang="es-ES" dirty="0">
                <a:solidFill>
                  <a:schemeClr val="bg1"/>
                </a:solidFill>
              </a:rPr>
              <a:t>, idees, </a:t>
            </a:r>
            <a:r>
              <a:rPr lang="es-ES" dirty="0" err="1">
                <a:solidFill>
                  <a:schemeClr val="bg1"/>
                </a:solidFill>
              </a:rPr>
              <a:t>creences</a:t>
            </a:r>
            <a:r>
              <a:rPr lang="es-ES" dirty="0">
                <a:solidFill>
                  <a:schemeClr val="bg1"/>
                </a:solidFill>
              </a:rPr>
              <a:t>, cultura i </a:t>
            </a:r>
            <a:r>
              <a:rPr lang="es-ES" dirty="0" err="1">
                <a:solidFill>
                  <a:schemeClr val="bg1"/>
                </a:solidFill>
              </a:rPr>
              <a:t>coneixements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científics</a:t>
            </a:r>
            <a:r>
              <a:rPr lang="es-ES" dirty="0">
                <a:solidFill>
                  <a:schemeClr val="bg1"/>
                </a:solidFill>
              </a:rPr>
              <a:t> i </a:t>
            </a:r>
            <a:r>
              <a:rPr lang="es-ES" dirty="0" err="1">
                <a:solidFill>
                  <a:schemeClr val="bg1"/>
                </a:solidFill>
              </a:rPr>
              <a:t>tècnics</a:t>
            </a:r>
            <a:r>
              <a:rPr lang="es-ES" dirty="0">
                <a:solidFill>
                  <a:schemeClr val="bg1"/>
                </a:solidFill>
              </a:rPr>
              <a:t> que </a:t>
            </a:r>
            <a:r>
              <a:rPr lang="es-ES" dirty="0" err="1">
                <a:solidFill>
                  <a:schemeClr val="bg1"/>
                </a:solidFill>
              </a:rPr>
              <a:t>caracteritzen</a:t>
            </a:r>
            <a:r>
              <a:rPr lang="es-ES" dirty="0">
                <a:solidFill>
                  <a:schemeClr val="bg1"/>
                </a:solidFill>
              </a:rPr>
              <a:t> a un </a:t>
            </a:r>
            <a:r>
              <a:rPr lang="es-ES" dirty="0" err="1">
                <a:solidFill>
                  <a:schemeClr val="bg1"/>
                </a:solidFill>
              </a:rPr>
              <a:t>grup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humà</a:t>
            </a:r>
            <a:r>
              <a:rPr lang="es-ES" dirty="0">
                <a:solidFill>
                  <a:schemeClr val="bg1"/>
                </a:solidFill>
              </a:rPr>
              <a:t> en un momento de la </a:t>
            </a:r>
            <a:r>
              <a:rPr lang="es-ES" dirty="0" err="1">
                <a:solidFill>
                  <a:schemeClr val="bg1"/>
                </a:solidFill>
              </a:rPr>
              <a:t>seua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evolució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u="sng" dirty="0" err="1">
                <a:solidFill>
                  <a:schemeClr val="bg1"/>
                </a:solidFill>
              </a:rPr>
              <a:t>Antropoforms</a:t>
            </a:r>
            <a:r>
              <a:rPr lang="es-ES" dirty="0">
                <a:solidFill>
                  <a:schemeClr val="bg1"/>
                </a:solidFill>
              </a:rPr>
              <a:t>: forma de persona (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Deus </a:t>
            </a:r>
            <a:r>
              <a:rPr lang="es-ES" dirty="0" err="1">
                <a:solidFill>
                  <a:schemeClr val="bg1"/>
                </a:solidFill>
              </a:rPr>
              <a:t>tenien</a:t>
            </a:r>
            <a:r>
              <a:rPr lang="es-ES" dirty="0">
                <a:solidFill>
                  <a:schemeClr val="bg1"/>
                </a:solidFill>
              </a:rPr>
              <a:t> forma de persona).</a:t>
            </a:r>
          </a:p>
          <a:p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u="sng" dirty="0">
                <a:solidFill>
                  <a:schemeClr val="bg1"/>
                </a:solidFill>
              </a:rPr>
              <a:t>Polis</a:t>
            </a:r>
            <a:r>
              <a:rPr lang="es-ES" dirty="0">
                <a:solidFill>
                  <a:schemeClr val="bg1"/>
                </a:solidFill>
              </a:rPr>
              <a:t>: </a:t>
            </a:r>
            <a:r>
              <a:rPr lang="es-ES" dirty="0" err="1">
                <a:solidFill>
                  <a:schemeClr val="bg1"/>
                </a:solidFill>
              </a:rPr>
              <a:t>ciutats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tángulo: esquinas diagonales cortadas 9">
            <a:extLst>
              <a:ext uri="{FF2B5EF4-FFF2-40B4-BE49-F238E27FC236}">
                <a16:creationId xmlns:a16="http://schemas.microsoft.com/office/drawing/2014/main" id="{6874BC84-6715-476D-AF7B-907C2DED5C2B}"/>
              </a:ext>
            </a:extLst>
          </p:cNvPr>
          <p:cNvSpPr/>
          <p:nvPr/>
        </p:nvSpPr>
        <p:spPr>
          <a:xfrm>
            <a:off x="1174459" y="4384340"/>
            <a:ext cx="9393003" cy="1806735"/>
          </a:xfrm>
          <a:prstGeom prst="snip2Diag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26E65B6-3EE6-481A-964C-C68670B42CE3}"/>
              </a:ext>
            </a:extLst>
          </p:cNvPr>
          <p:cNvSpPr/>
          <p:nvPr/>
        </p:nvSpPr>
        <p:spPr>
          <a:xfrm>
            <a:off x="520117" y="1253057"/>
            <a:ext cx="10519795" cy="108249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305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6B8F0-AB89-405D-995E-60FE4195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6" y="155400"/>
            <a:ext cx="9857764" cy="893224"/>
          </a:xfrm>
        </p:spPr>
        <p:txBody>
          <a:bodyPr>
            <a:noAutofit/>
          </a:bodyPr>
          <a:lstStyle/>
          <a:p>
            <a:r>
              <a:rPr lang="es-ES" sz="4000" b="1" dirty="0" err="1">
                <a:solidFill>
                  <a:srgbClr val="7030A0"/>
                </a:solidFill>
              </a:rPr>
              <a:t>Diferències</a:t>
            </a:r>
            <a:r>
              <a:rPr lang="es-ES" sz="4000" b="1" dirty="0">
                <a:solidFill>
                  <a:srgbClr val="7030A0"/>
                </a:solidFill>
              </a:rPr>
              <a:t> de les </a:t>
            </a:r>
            <a:r>
              <a:rPr lang="es-ES" sz="4000" b="1" dirty="0" err="1">
                <a:solidFill>
                  <a:srgbClr val="7030A0"/>
                </a:solidFill>
              </a:rPr>
              <a:t>diverses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ciutats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gregues</a:t>
            </a:r>
            <a:r>
              <a:rPr lang="es-ES" sz="4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693373-4032-4C27-9D38-EFDB0E9A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22" y="1154506"/>
            <a:ext cx="2425117" cy="1924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·</a:t>
            </a:r>
            <a:r>
              <a:rPr lang="es-ES" sz="2400" dirty="0" err="1"/>
              <a:t>Lleis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·</a:t>
            </a:r>
            <a:r>
              <a:rPr lang="es-ES" sz="2400" dirty="0" err="1"/>
              <a:t>Exèrcit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·Moneda</a:t>
            </a:r>
          </a:p>
          <a:p>
            <a:pPr marL="0" indent="0">
              <a:buNone/>
            </a:pPr>
            <a:r>
              <a:rPr lang="es-ES" sz="2400" dirty="0"/>
              <a:t>·Forma de </a:t>
            </a:r>
            <a:r>
              <a:rPr lang="es-ES" sz="2400" dirty="0" err="1"/>
              <a:t>govern</a:t>
            </a:r>
            <a:endParaRPr lang="es-ES" sz="2400" dirty="0"/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14E5224C-1B83-42A6-BE06-7AA30496E757}"/>
              </a:ext>
            </a:extLst>
          </p:cNvPr>
          <p:cNvSpPr/>
          <p:nvPr/>
        </p:nvSpPr>
        <p:spPr>
          <a:xfrm>
            <a:off x="435526" y="937470"/>
            <a:ext cx="3037515" cy="2334236"/>
          </a:xfrm>
          <a:prstGeom prst="teardrop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0B3B119-6EC9-4DD2-961C-567D83E5C8A3}"/>
              </a:ext>
            </a:extLst>
          </p:cNvPr>
          <p:cNvSpPr txBox="1">
            <a:spLocks/>
          </p:cNvSpPr>
          <p:nvPr/>
        </p:nvSpPr>
        <p:spPr>
          <a:xfrm>
            <a:off x="4061671" y="1423535"/>
            <a:ext cx="7808751" cy="89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Característiques</a:t>
            </a:r>
            <a:r>
              <a:rPr lang="es-ES" sz="4000" b="1" dirty="0">
                <a:solidFill>
                  <a:srgbClr val="7030A0"/>
                </a:solidFill>
              </a:rPr>
              <a:t> de les polis </a:t>
            </a:r>
            <a:r>
              <a:rPr lang="es-ES" sz="4000" b="1" dirty="0" err="1">
                <a:solidFill>
                  <a:srgbClr val="7030A0"/>
                </a:solidFill>
              </a:rPr>
              <a:t>gregues</a:t>
            </a:r>
            <a:r>
              <a:rPr lang="es-ES" sz="4000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1822D33-2F63-4865-A0FD-F1AA97A82A39}"/>
              </a:ext>
            </a:extLst>
          </p:cNvPr>
          <p:cNvCxnSpPr/>
          <p:nvPr/>
        </p:nvCxnSpPr>
        <p:spPr>
          <a:xfrm>
            <a:off x="0" y="3548543"/>
            <a:ext cx="369954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CF0F0D6-B051-4DB3-A7B7-B165B9234F54}"/>
              </a:ext>
            </a:extLst>
          </p:cNvPr>
          <p:cNvCxnSpPr>
            <a:cxnSpLocks/>
          </p:cNvCxnSpPr>
          <p:nvPr/>
        </p:nvCxnSpPr>
        <p:spPr>
          <a:xfrm flipV="1">
            <a:off x="3699545" y="1154506"/>
            <a:ext cx="34255" cy="239403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0D41449-CE48-4212-9706-544406D3DB4E}"/>
              </a:ext>
            </a:extLst>
          </p:cNvPr>
          <p:cNvCxnSpPr>
            <a:cxnSpLocks/>
          </p:cNvCxnSpPr>
          <p:nvPr/>
        </p:nvCxnSpPr>
        <p:spPr>
          <a:xfrm>
            <a:off x="3716672" y="1154506"/>
            <a:ext cx="847532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FAA65-E44C-4717-B279-0D55F035CDC1}"/>
              </a:ext>
            </a:extLst>
          </p:cNvPr>
          <p:cNvSpPr txBox="1"/>
          <p:nvPr/>
        </p:nvSpPr>
        <p:spPr>
          <a:xfrm>
            <a:off x="158692" y="3640715"/>
            <a:ext cx="132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RECUERDA</a:t>
            </a:r>
            <a:r>
              <a:rPr lang="es-ES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E5721C-104E-4713-8657-90E8DCD678F6}"/>
              </a:ext>
            </a:extLst>
          </p:cNvPr>
          <p:cNvSpPr txBox="1"/>
          <p:nvPr/>
        </p:nvSpPr>
        <p:spPr>
          <a:xfrm>
            <a:off x="0" y="3917552"/>
            <a:ext cx="25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Polis = </a:t>
            </a:r>
            <a:r>
              <a:rPr lang="es-ES" dirty="0" err="1"/>
              <a:t>ciutat</a:t>
            </a:r>
            <a:r>
              <a:rPr lang="es-ES" dirty="0"/>
              <a:t> </a:t>
            </a:r>
            <a:r>
              <a:rPr lang="es-ES" dirty="0" err="1"/>
              <a:t>Grega</a:t>
            </a:r>
            <a:endParaRPr lang="es-ES" dirty="0"/>
          </a:p>
        </p:txBody>
      </p:sp>
      <p:sp>
        <p:nvSpPr>
          <p:cNvPr id="16" name="Diagrama de flujo: proceso 15">
            <a:extLst>
              <a:ext uri="{FF2B5EF4-FFF2-40B4-BE49-F238E27FC236}">
                <a16:creationId xmlns:a16="http://schemas.microsoft.com/office/drawing/2014/main" id="{496AB969-67DE-49AB-8ABF-D918E2DBD8D7}"/>
              </a:ext>
            </a:extLst>
          </p:cNvPr>
          <p:cNvSpPr/>
          <p:nvPr/>
        </p:nvSpPr>
        <p:spPr>
          <a:xfrm>
            <a:off x="0" y="3548543"/>
            <a:ext cx="1995881" cy="864042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50A5B9-E938-47CF-AD49-DCFC5E7EE69E}"/>
              </a:ext>
            </a:extLst>
          </p:cNvPr>
          <p:cNvSpPr txBox="1"/>
          <p:nvPr/>
        </p:nvSpPr>
        <p:spPr>
          <a:xfrm>
            <a:off x="3960304" y="2286336"/>
            <a:ext cx="839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·</a:t>
            </a:r>
            <a:r>
              <a:rPr lang="es-ES" sz="2000" dirty="0" err="1"/>
              <a:t>Tenen</a:t>
            </a:r>
            <a:r>
              <a:rPr lang="es-ES" sz="2000" dirty="0"/>
              <a:t> una </a:t>
            </a:r>
            <a:r>
              <a:rPr lang="es-ES" sz="2000" dirty="0" err="1"/>
              <a:t>reduïda</a:t>
            </a:r>
            <a:r>
              <a:rPr lang="es-ES" sz="2000" dirty="0"/>
              <a:t> </a:t>
            </a:r>
            <a:r>
              <a:rPr lang="es-ES" sz="2000" dirty="0" err="1"/>
              <a:t>extensió</a:t>
            </a:r>
            <a:r>
              <a:rPr lang="es-ES" sz="2000" dirty="0"/>
              <a:t> territorial (</a:t>
            </a:r>
            <a:r>
              <a:rPr lang="es-ES" sz="2000" dirty="0" err="1"/>
              <a:t>xicotet</a:t>
            </a:r>
            <a:r>
              <a:rPr lang="es-ES" sz="2000" dirty="0"/>
              <a:t> </a:t>
            </a:r>
            <a:r>
              <a:rPr lang="es-ES" sz="2000" dirty="0" err="1"/>
              <a:t>territori</a:t>
            </a:r>
            <a:r>
              <a:rPr lang="es-ES" sz="2000" dirty="0"/>
              <a:t>).</a:t>
            </a:r>
          </a:p>
          <a:p>
            <a:r>
              <a:rPr lang="es-ES" sz="2000" dirty="0"/>
              <a:t>·La </a:t>
            </a:r>
            <a:r>
              <a:rPr lang="es-ES" sz="2000" dirty="0" err="1"/>
              <a:t>majorita</a:t>
            </a:r>
            <a:r>
              <a:rPr lang="es-ES" sz="2000" dirty="0"/>
              <a:t> </a:t>
            </a:r>
            <a:r>
              <a:rPr lang="es-ES" sz="2000" dirty="0" err="1"/>
              <a:t>tenien</a:t>
            </a:r>
            <a:r>
              <a:rPr lang="es-ES" sz="2000" dirty="0"/>
              <a:t> </a:t>
            </a:r>
            <a:r>
              <a:rPr lang="es-ES" sz="2000" dirty="0" err="1"/>
              <a:t>com</a:t>
            </a:r>
            <a:r>
              <a:rPr lang="es-ES" sz="2000" dirty="0"/>
              <a:t> a </a:t>
            </a:r>
            <a:r>
              <a:rPr lang="es-ES" sz="2000" dirty="0" err="1"/>
              <a:t>molt</a:t>
            </a:r>
            <a:r>
              <a:rPr lang="es-ES" sz="2000" dirty="0"/>
              <a:t> 10.000 </a:t>
            </a:r>
            <a:r>
              <a:rPr lang="es-ES" sz="2000" dirty="0" err="1"/>
              <a:t>habitants</a:t>
            </a:r>
            <a:r>
              <a:rPr lang="es-ES" sz="2000" dirty="0"/>
              <a:t> (</a:t>
            </a:r>
            <a:r>
              <a:rPr lang="es-ES" sz="2000" dirty="0" err="1"/>
              <a:t>excepcions</a:t>
            </a:r>
            <a:r>
              <a:rPr lang="es-ES" sz="2000" dirty="0"/>
              <a:t>: </a:t>
            </a:r>
            <a:r>
              <a:rPr lang="es-ES" sz="2000" dirty="0" err="1"/>
              <a:t>Atenes</a:t>
            </a:r>
            <a:r>
              <a:rPr lang="es-ES" sz="2000" dirty="0"/>
              <a:t>, Esparta).</a:t>
            </a:r>
          </a:p>
          <a:p>
            <a:r>
              <a:rPr lang="es-ES" sz="2000" dirty="0"/>
              <a:t>·Cada polis tenia la </a:t>
            </a:r>
            <a:r>
              <a:rPr lang="es-ES" sz="2000" dirty="0" err="1"/>
              <a:t>seua</a:t>
            </a:r>
            <a:r>
              <a:rPr lang="es-ES" sz="2000" dirty="0"/>
              <a:t> propia moneda.</a:t>
            </a:r>
          </a:p>
          <a:p>
            <a:r>
              <a:rPr lang="es-ES" sz="2000" dirty="0"/>
              <a:t>·</a:t>
            </a:r>
            <a:r>
              <a:rPr lang="es-ES" sz="2000" dirty="0" err="1"/>
              <a:t>Independència</a:t>
            </a:r>
            <a:r>
              <a:rPr lang="es-ES" sz="2000" dirty="0"/>
              <a:t> política (cada polis tenia el </a:t>
            </a:r>
            <a:r>
              <a:rPr lang="es-ES" sz="2000" dirty="0" err="1"/>
              <a:t>seu</a:t>
            </a:r>
            <a:r>
              <a:rPr lang="es-ES" sz="2000" dirty="0"/>
              <a:t> propi </a:t>
            </a:r>
            <a:r>
              <a:rPr lang="es-ES" sz="2000" dirty="0" err="1"/>
              <a:t>govern</a:t>
            </a:r>
            <a:r>
              <a:rPr lang="es-ES" sz="2000" dirty="0"/>
              <a:t>).</a:t>
            </a:r>
          </a:p>
          <a:p>
            <a:r>
              <a:rPr lang="es-ES" sz="2000" dirty="0"/>
              <a:t>·Cada polis té una estructura social diferente.</a:t>
            </a:r>
          </a:p>
        </p:txBody>
      </p:sp>
      <p:pic>
        <p:nvPicPr>
          <p:cNvPr id="1026" name="Picture 2" descr="Resultado de imagen de moneda atenas">
            <a:extLst>
              <a:ext uri="{FF2B5EF4-FFF2-40B4-BE49-F238E27FC236}">
                <a16:creationId xmlns:a16="http://schemas.microsoft.com/office/drawing/2014/main" id="{41857D4A-6A2A-4CF6-B467-BDD5118C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28" y="4412585"/>
            <a:ext cx="3808178" cy="19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A39B017B-D099-4338-8628-18EE9FC14B0D}"/>
              </a:ext>
            </a:extLst>
          </p:cNvPr>
          <p:cNvSpPr/>
          <p:nvPr/>
        </p:nvSpPr>
        <p:spPr>
          <a:xfrm>
            <a:off x="7717872" y="4412585"/>
            <a:ext cx="3892491" cy="1946270"/>
          </a:xfrm>
          <a:prstGeom prst="round1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03A604-B051-4F00-B2DB-0859370BFCA4}"/>
              </a:ext>
            </a:extLst>
          </p:cNvPr>
          <p:cNvSpPr txBox="1"/>
          <p:nvPr/>
        </p:nvSpPr>
        <p:spPr>
          <a:xfrm>
            <a:off x="7728571" y="4102218"/>
            <a:ext cx="3892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Moneda </a:t>
            </a:r>
            <a:r>
              <a:rPr lang="es-ES" sz="1600" dirty="0" err="1"/>
              <a:t>d’Atenes</a:t>
            </a:r>
            <a:endParaRPr lang="es-ES" sz="1600" dirty="0"/>
          </a:p>
        </p:txBody>
      </p:sp>
      <p:pic>
        <p:nvPicPr>
          <p:cNvPr id="1028" name="Picture 4" descr="Resultado de imagen de polis">
            <a:extLst>
              <a:ext uri="{FF2B5EF4-FFF2-40B4-BE49-F238E27FC236}">
                <a16:creationId xmlns:a16="http://schemas.microsoft.com/office/drawing/2014/main" id="{15784586-2115-4890-9F4C-816900DA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9" y="3984990"/>
            <a:ext cx="4414705" cy="28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E88B385-B9DB-4D8F-A855-2EEEC5A3B2F6}"/>
              </a:ext>
            </a:extLst>
          </p:cNvPr>
          <p:cNvSpPr txBox="1"/>
          <p:nvPr/>
        </p:nvSpPr>
        <p:spPr>
          <a:xfrm>
            <a:off x="821422" y="4961657"/>
            <a:ext cx="147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Reduïda</a:t>
            </a:r>
            <a:r>
              <a:rPr lang="es-ES" sz="1600" dirty="0"/>
              <a:t> </a:t>
            </a:r>
            <a:r>
              <a:rPr lang="es-ES" sz="1600" dirty="0" err="1"/>
              <a:t>extensió</a:t>
            </a:r>
            <a:r>
              <a:rPr lang="es-ES" sz="1600" dirty="0"/>
              <a:t> territorial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830A072-D110-4BC9-ACCF-BC0C22813655}"/>
              </a:ext>
            </a:extLst>
          </p:cNvPr>
          <p:cNvCxnSpPr/>
          <p:nvPr/>
        </p:nvCxnSpPr>
        <p:spPr>
          <a:xfrm flipV="1">
            <a:off x="1702965" y="5276675"/>
            <a:ext cx="872455" cy="10048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a de flujo: proceso 19">
            <a:extLst>
              <a:ext uri="{FF2B5EF4-FFF2-40B4-BE49-F238E27FC236}">
                <a16:creationId xmlns:a16="http://schemas.microsoft.com/office/drawing/2014/main" id="{EF5AE847-56C7-4371-A1A2-771EE1483A78}"/>
              </a:ext>
            </a:extLst>
          </p:cNvPr>
          <p:cNvSpPr/>
          <p:nvPr/>
        </p:nvSpPr>
        <p:spPr>
          <a:xfrm>
            <a:off x="2583110" y="3984990"/>
            <a:ext cx="4425404" cy="2806546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55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6" grpId="0" animBg="1"/>
      <p:bldP spid="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FF601-E20E-4B75-ACEA-795B9303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64" y="205734"/>
            <a:ext cx="2109472" cy="1325563"/>
          </a:xfrm>
        </p:spPr>
        <p:txBody>
          <a:bodyPr/>
          <a:lstStyle/>
          <a:p>
            <a:r>
              <a:rPr lang="es-ES" b="1" dirty="0">
                <a:solidFill>
                  <a:srgbClr val="7030A0"/>
                </a:solidFill>
              </a:rPr>
              <a:t>La polis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C95FE3-57AA-45FA-A8A9-C0C638F74ABC}"/>
              </a:ext>
            </a:extLst>
          </p:cNvPr>
          <p:cNvSpPr txBox="1">
            <a:spLocks/>
          </p:cNvSpPr>
          <p:nvPr/>
        </p:nvSpPr>
        <p:spPr>
          <a:xfrm>
            <a:off x="609610" y="1257154"/>
            <a:ext cx="39924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>
                <a:solidFill>
                  <a:srgbClr val="7030A0"/>
                </a:solidFill>
              </a:rPr>
              <a:t>Què</a:t>
            </a:r>
            <a:r>
              <a:rPr lang="es-ES" sz="3600" b="1" dirty="0">
                <a:solidFill>
                  <a:srgbClr val="7030A0"/>
                </a:solidFill>
              </a:rPr>
              <a:t> </a:t>
            </a:r>
            <a:r>
              <a:rPr lang="es-ES" sz="3600" b="1" dirty="0" err="1">
                <a:solidFill>
                  <a:srgbClr val="7030A0"/>
                </a:solidFill>
              </a:rPr>
              <a:t>és</a:t>
            </a:r>
            <a:r>
              <a:rPr lang="es-ES" sz="3600" b="1" dirty="0">
                <a:solidFill>
                  <a:srgbClr val="7030A0"/>
                </a:solidFill>
              </a:rPr>
              <a:t> </a:t>
            </a:r>
            <a:r>
              <a:rPr lang="es-ES" sz="3600" b="1" dirty="0" err="1">
                <a:solidFill>
                  <a:srgbClr val="7030A0"/>
                </a:solidFill>
              </a:rPr>
              <a:t>Acròpolis</a:t>
            </a:r>
            <a:r>
              <a:rPr lang="es-ES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679DF8A-67C9-4B54-813B-395B5CBAF6E4}"/>
              </a:ext>
            </a:extLst>
          </p:cNvPr>
          <p:cNvSpPr txBox="1">
            <a:spLocks/>
          </p:cNvSpPr>
          <p:nvPr/>
        </p:nvSpPr>
        <p:spPr>
          <a:xfrm>
            <a:off x="8437217" y="1257153"/>
            <a:ext cx="3475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>
                <a:solidFill>
                  <a:srgbClr val="7030A0"/>
                </a:solidFill>
              </a:rPr>
              <a:t>Què</a:t>
            </a:r>
            <a:r>
              <a:rPr lang="es-ES" sz="3600" b="1" dirty="0">
                <a:solidFill>
                  <a:srgbClr val="7030A0"/>
                </a:solidFill>
              </a:rPr>
              <a:t> </a:t>
            </a:r>
            <a:r>
              <a:rPr lang="es-ES" sz="3600" b="1" dirty="0" err="1">
                <a:solidFill>
                  <a:srgbClr val="7030A0"/>
                </a:solidFill>
              </a:rPr>
              <a:t>és</a:t>
            </a:r>
            <a:r>
              <a:rPr lang="es-ES" sz="3600" b="1" dirty="0">
                <a:solidFill>
                  <a:srgbClr val="7030A0"/>
                </a:solidFill>
              </a:rPr>
              <a:t> </a:t>
            </a:r>
            <a:r>
              <a:rPr lang="es-ES" sz="3600" b="1" dirty="0" err="1">
                <a:solidFill>
                  <a:srgbClr val="7030A0"/>
                </a:solidFill>
              </a:rPr>
              <a:t>Àgora</a:t>
            </a:r>
            <a:r>
              <a:rPr lang="es-ES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FFD452FB-E2A4-4733-9E30-789FC9636055}"/>
              </a:ext>
            </a:extLst>
          </p:cNvPr>
          <p:cNvSpPr/>
          <p:nvPr/>
        </p:nvSpPr>
        <p:spPr>
          <a:xfrm>
            <a:off x="494950" y="1803633"/>
            <a:ext cx="114660" cy="134224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EDB2E6A3-9AF2-480B-98A8-5625BCC39E6C}"/>
              </a:ext>
            </a:extLst>
          </p:cNvPr>
          <p:cNvSpPr/>
          <p:nvPr/>
        </p:nvSpPr>
        <p:spPr>
          <a:xfrm>
            <a:off x="8322557" y="1852822"/>
            <a:ext cx="114660" cy="134224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D0FC45FB-A906-462E-8A54-B726D7AE3ABB}"/>
              </a:ext>
            </a:extLst>
          </p:cNvPr>
          <p:cNvSpPr/>
          <p:nvPr/>
        </p:nvSpPr>
        <p:spPr>
          <a:xfrm>
            <a:off x="5041264" y="293616"/>
            <a:ext cx="2004969" cy="1111234"/>
          </a:xfrm>
          <a:prstGeom prst="wav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Resultado de imagen de polis">
            <a:extLst>
              <a:ext uri="{FF2B5EF4-FFF2-40B4-BE49-F238E27FC236}">
                <a16:creationId xmlns:a16="http://schemas.microsoft.com/office/drawing/2014/main" id="{45186729-43A0-47BA-A0E9-E08E53C6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30" y="2319232"/>
            <a:ext cx="5147650" cy="37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C6C06363-2E2A-4018-BD0E-94881A29925B}"/>
              </a:ext>
            </a:extLst>
          </p:cNvPr>
          <p:cNvSpPr/>
          <p:nvPr/>
        </p:nvSpPr>
        <p:spPr>
          <a:xfrm>
            <a:off x="6742991" y="2483141"/>
            <a:ext cx="453006" cy="36911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F21754D-9555-4A5E-858B-28E333B2DE47}"/>
              </a:ext>
            </a:extLst>
          </p:cNvPr>
          <p:cNvSpPr/>
          <p:nvPr/>
        </p:nvSpPr>
        <p:spPr>
          <a:xfrm>
            <a:off x="5741728" y="4716011"/>
            <a:ext cx="453006" cy="36911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BDA67A-D4D5-4994-94D9-41A6E1F25324}"/>
              </a:ext>
            </a:extLst>
          </p:cNvPr>
          <p:cNvSpPr txBox="1">
            <a:spLocks/>
          </p:cNvSpPr>
          <p:nvPr/>
        </p:nvSpPr>
        <p:spPr>
          <a:xfrm>
            <a:off x="8899648" y="2483141"/>
            <a:ext cx="3210187" cy="374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/>
              <a:t>·</a:t>
            </a:r>
            <a:r>
              <a:rPr lang="es-ES" sz="2000" b="1" dirty="0" err="1"/>
              <a:t>L’àgora</a:t>
            </a:r>
            <a:r>
              <a:rPr lang="es-ES" sz="2000" b="1" dirty="0"/>
              <a:t> </a:t>
            </a:r>
            <a:r>
              <a:rPr lang="es-ES" sz="2000" b="1" dirty="0" err="1"/>
              <a:t>és</a:t>
            </a:r>
            <a:r>
              <a:rPr lang="es-ES" sz="2000" b="1" dirty="0"/>
              <a:t> la </a:t>
            </a:r>
            <a:r>
              <a:rPr lang="es-ES" sz="2000" b="1" dirty="0" err="1"/>
              <a:t>plaça</a:t>
            </a:r>
            <a:r>
              <a:rPr lang="es-ES" sz="2000" b="1" dirty="0"/>
              <a:t> </a:t>
            </a:r>
            <a:r>
              <a:rPr lang="es-ES" sz="2000" b="1" dirty="0" err="1"/>
              <a:t>d’una</a:t>
            </a:r>
            <a:r>
              <a:rPr lang="es-ES" sz="2000" b="1" dirty="0"/>
              <a:t> polis.</a:t>
            </a:r>
          </a:p>
          <a:p>
            <a:endParaRPr lang="es-ES" sz="2000" b="1" dirty="0"/>
          </a:p>
          <a:p>
            <a:r>
              <a:rPr lang="es-ES" sz="2000" b="1" dirty="0"/>
              <a:t>·A </a:t>
            </a:r>
            <a:r>
              <a:rPr lang="es-ES" sz="2000" b="1" dirty="0" err="1"/>
              <a:t>l’ahora</a:t>
            </a:r>
            <a:r>
              <a:rPr lang="es-ES" sz="2000" b="1" dirty="0"/>
              <a:t> hi es troba:</a:t>
            </a:r>
          </a:p>
          <a:p>
            <a:r>
              <a:rPr lang="es-ES" sz="2000" b="1" dirty="0"/>
              <a:t>-El </a:t>
            </a:r>
            <a:r>
              <a:rPr lang="es-ES" sz="2000" b="1" dirty="0" err="1"/>
              <a:t>mercat</a:t>
            </a:r>
            <a:r>
              <a:rPr lang="es-ES" sz="2000" b="1" dirty="0"/>
              <a:t>.</a:t>
            </a:r>
          </a:p>
          <a:p>
            <a:r>
              <a:rPr lang="es-ES" sz="2000" b="1" dirty="0"/>
              <a:t>-</a:t>
            </a:r>
            <a:r>
              <a:rPr lang="es-ES" sz="2000" b="1" dirty="0" err="1"/>
              <a:t>Estoa</a:t>
            </a:r>
            <a:endParaRPr lang="es-ES" sz="2000" b="1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0B140C4-7029-4662-BF5C-C2BF30BB24D5}"/>
              </a:ext>
            </a:extLst>
          </p:cNvPr>
          <p:cNvSpPr txBox="1">
            <a:spLocks/>
          </p:cNvSpPr>
          <p:nvPr/>
        </p:nvSpPr>
        <p:spPr>
          <a:xfrm>
            <a:off x="279633" y="2483141"/>
            <a:ext cx="3210187" cy="374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/>
              <a:t>·</a:t>
            </a:r>
            <a:r>
              <a:rPr lang="es-ES" sz="2000" b="1" dirty="0" err="1"/>
              <a:t>L’acròpolis</a:t>
            </a:r>
            <a:r>
              <a:rPr lang="es-ES" sz="2000" b="1" dirty="0"/>
              <a:t> era el </a:t>
            </a:r>
            <a:r>
              <a:rPr lang="es-ES" sz="2000" b="1" dirty="0" err="1"/>
              <a:t>lloc</a:t>
            </a:r>
            <a:r>
              <a:rPr lang="es-ES" sz="2000" b="1" dirty="0"/>
              <a:t> </a:t>
            </a:r>
            <a:r>
              <a:rPr lang="es-ES" sz="2000" b="1" dirty="0" err="1"/>
              <a:t>religiós</a:t>
            </a:r>
            <a:r>
              <a:rPr lang="es-ES" sz="2000" b="1" dirty="0"/>
              <a:t> de la </a:t>
            </a:r>
            <a:r>
              <a:rPr lang="es-ES" sz="2000" b="1" dirty="0" err="1"/>
              <a:t>ciutat</a:t>
            </a:r>
            <a:r>
              <a:rPr lang="es-ES" sz="2000" b="1" dirty="0"/>
              <a:t> (</a:t>
            </a:r>
            <a:r>
              <a:rPr lang="es-ES" sz="2000" b="1" dirty="0" err="1"/>
              <a:t>estaven</a:t>
            </a:r>
            <a:r>
              <a:rPr lang="es-ES" sz="2000" b="1" dirty="0"/>
              <a:t> </a:t>
            </a:r>
            <a:r>
              <a:rPr lang="es-ES" sz="2000" b="1" dirty="0" err="1"/>
              <a:t>els</a:t>
            </a:r>
            <a:r>
              <a:rPr lang="es-ES" sz="2000" b="1" dirty="0"/>
              <a:t> temples).</a:t>
            </a:r>
          </a:p>
          <a:p>
            <a:endParaRPr lang="es-ES" sz="2000" b="1" dirty="0"/>
          </a:p>
          <a:p>
            <a:r>
              <a:rPr lang="es-ES" sz="2000" b="1" dirty="0"/>
              <a:t>·Si es </a:t>
            </a:r>
            <a:r>
              <a:rPr lang="es-ES" sz="2000" b="1" dirty="0" err="1"/>
              <a:t>pot</a:t>
            </a:r>
            <a:r>
              <a:rPr lang="es-ES" sz="2000" b="1" dirty="0"/>
              <a:t>, está a la </a:t>
            </a:r>
            <a:r>
              <a:rPr lang="es-ES" sz="2000" b="1" dirty="0" err="1"/>
              <a:t>part</a:t>
            </a:r>
            <a:r>
              <a:rPr lang="es-ES" sz="2000" b="1" dirty="0"/>
              <a:t> alta </a:t>
            </a:r>
            <a:r>
              <a:rPr lang="es-ES" sz="2000" b="1" dirty="0" err="1"/>
              <a:t>d’una</a:t>
            </a:r>
            <a:r>
              <a:rPr lang="es-ES" sz="2000" b="1" dirty="0"/>
              <a:t> polis.</a:t>
            </a:r>
          </a:p>
          <a:p>
            <a:endParaRPr lang="es-ES" sz="2000" b="1" dirty="0"/>
          </a:p>
          <a:p>
            <a:r>
              <a:rPr lang="es-ES" sz="2000" b="1" dirty="0"/>
              <a:t>·Té una muralla, que </a:t>
            </a:r>
            <a:r>
              <a:rPr lang="es-ES" sz="2000" b="1" dirty="0" err="1"/>
              <a:t>s’usa</a:t>
            </a:r>
            <a:r>
              <a:rPr lang="es-ES" sz="2000" b="1" dirty="0"/>
              <a:t> </a:t>
            </a:r>
            <a:r>
              <a:rPr lang="es-ES" sz="2000" b="1" dirty="0" err="1"/>
              <a:t>quan</a:t>
            </a:r>
            <a:r>
              <a:rPr lang="es-ES" sz="2000" b="1" dirty="0"/>
              <a:t> </a:t>
            </a:r>
            <a:r>
              <a:rPr lang="es-ES" sz="2000" b="1" dirty="0" err="1"/>
              <a:t>n’hi</a:t>
            </a:r>
            <a:r>
              <a:rPr lang="es-ES" sz="2000" b="1" dirty="0"/>
              <a:t> ha un </a:t>
            </a:r>
            <a:r>
              <a:rPr lang="es-ES" sz="2000" b="1" dirty="0" err="1"/>
              <a:t>atac</a:t>
            </a:r>
            <a:r>
              <a:rPr lang="es-ES" sz="2000" b="1" dirty="0"/>
              <a:t>, la </a:t>
            </a:r>
            <a:r>
              <a:rPr lang="es-ES" sz="2000" b="1" dirty="0" err="1"/>
              <a:t>gent</a:t>
            </a:r>
            <a:r>
              <a:rPr lang="es-ES" sz="2000" b="1" dirty="0"/>
              <a:t> es refugia a </a:t>
            </a:r>
            <a:r>
              <a:rPr lang="es-ES" sz="2000" b="1" dirty="0" err="1"/>
              <a:t>l’acròpolis</a:t>
            </a:r>
            <a:r>
              <a:rPr lang="es-ES" sz="2000" b="1" dirty="0"/>
              <a:t>.</a:t>
            </a:r>
          </a:p>
        </p:txBody>
      </p:sp>
      <p:sp>
        <p:nvSpPr>
          <p:cNvPr id="17" name="Globo: línea 16">
            <a:extLst>
              <a:ext uri="{FF2B5EF4-FFF2-40B4-BE49-F238E27FC236}">
                <a16:creationId xmlns:a16="http://schemas.microsoft.com/office/drawing/2014/main" id="{1B61D8A1-6806-440C-AD59-8D151E5E8435}"/>
              </a:ext>
            </a:extLst>
          </p:cNvPr>
          <p:cNvSpPr/>
          <p:nvPr/>
        </p:nvSpPr>
        <p:spPr>
          <a:xfrm>
            <a:off x="307887" y="2902693"/>
            <a:ext cx="3077429" cy="3045203"/>
          </a:xfrm>
          <a:prstGeom prst="borderCallout1">
            <a:avLst>
              <a:gd name="adj1" fmla="val 21780"/>
              <a:gd name="adj2" fmla="val 99888"/>
              <a:gd name="adj3" fmla="val -5682"/>
              <a:gd name="adj4" fmla="val 209458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lobo: línea 18">
            <a:extLst>
              <a:ext uri="{FF2B5EF4-FFF2-40B4-BE49-F238E27FC236}">
                <a16:creationId xmlns:a16="http://schemas.microsoft.com/office/drawing/2014/main" id="{6FD43125-7D92-44BB-AD15-D34C5D74D482}"/>
              </a:ext>
            </a:extLst>
          </p:cNvPr>
          <p:cNvSpPr/>
          <p:nvPr/>
        </p:nvSpPr>
        <p:spPr>
          <a:xfrm>
            <a:off x="8834938" y="3377967"/>
            <a:ext cx="3077429" cy="1954609"/>
          </a:xfrm>
          <a:prstGeom prst="borderCallout1">
            <a:avLst>
              <a:gd name="adj1" fmla="val 25278"/>
              <a:gd name="adj2" fmla="val -637"/>
              <a:gd name="adj3" fmla="val 77826"/>
              <a:gd name="adj4" fmla="val -8600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39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1653-66B3-4419-ABF3-3C5EED27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07"/>
            <a:ext cx="1972112" cy="778083"/>
          </a:xfrm>
        </p:spPr>
        <p:txBody>
          <a:bodyPr/>
          <a:lstStyle/>
          <a:p>
            <a:r>
              <a:rPr lang="es-ES" b="1" dirty="0" err="1">
                <a:solidFill>
                  <a:srgbClr val="7030A0"/>
                </a:solidFill>
              </a:rPr>
              <a:t>Atenes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381D7-B08B-43B2-9A00-9C8A110C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1" y="927290"/>
            <a:ext cx="10537272" cy="1857855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Atenes</a:t>
            </a:r>
            <a:r>
              <a:rPr lang="es-ES" dirty="0">
                <a:solidFill>
                  <a:schemeClr val="bg1"/>
                </a:solidFill>
              </a:rPr>
              <a:t> era una </a:t>
            </a:r>
            <a:r>
              <a:rPr lang="es-ES" dirty="0" err="1">
                <a:solidFill>
                  <a:schemeClr val="bg1"/>
                </a:solidFill>
              </a:rPr>
              <a:t>ciutat</a:t>
            </a:r>
            <a:r>
              <a:rPr lang="es-ES" dirty="0">
                <a:solidFill>
                  <a:schemeClr val="bg1"/>
                </a:solidFill>
              </a:rPr>
              <a:t> periférica de </a:t>
            </a:r>
            <a:r>
              <a:rPr lang="es-ES" dirty="0" err="1">
                <a:solidFill>
                  <a:schemeClr val="bg1"/>
                </a:solidFill>
              </a:rPr>
              <a:t>Grècia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 err="1">
                <a:solidFill>
                  <a:schemeClr val="bg1"/>
                </a:solidFill>
              </a:rPr>
              <a:t>Tenim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molts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documents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escrits</a:t>
            </a:r>
            <a:r>
              <a:rPr lang="es-ES" dirty="0">
                <a:solidFill>
                  <a:schemeClr val="bg1"/>
                </a:solidFill>
              </a:rPr>
              <a:t> o </a:t>
            </a:r>
            <a:r>
              <a:rPr lang="es-ES" dirty="0" err="1">
                <a:solidFill>
                  <a:schemeClr val="bg1"/>
                </a:solidFill>
              </a:rPr>
              <a:t>arqueológics</a:t>
            </a:r>
            <a:r>
              <a:rPr lang="es-ES" dirty="0">
                <a:solidFill>
                  <a:schemeClr val="bg1"/>
                </a:solidFill>
              </a:rPr>
              <a:t> que parlen </a:t>
            </a:r>
            <a:r>
              <a:rPr lang="es-ES" dirty="0" err="1">
                <a:solidFill>
                  <a:schemeClr val="bg1"/>
                </a:solidFill>
              </a:rPr>
              <a:t>d’Atenes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 err="1">
                <a:solidFill>
                  <a:schemeClr val="bg1"/>
                </a:solidFill>
              </a:rPr>
              <a:t>Naiximent</a:t>
            </a:r>
            <a:r>
              <a:rPr lang="es-ES" dirty="0">
                <a:solidFill>
                  <a:schemeClr val="bg1"/>
                </a:solidFill>
              </a:rPr>
              <a:t> de la cultura </a:t>
            </a:r>
            <a:r>
              <a:rPr lang="es-ES" dirty="0" err="1">
                <a:solidFill>
                  <a:schemeClr val="bg1"/>
                </a:solidFill>
              </a:rPr>
              <a:t>clàssica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Pericles.</a:t>
            </a:r>
          </a:p>
          <a:p>
            <a:r>
              <a:rPr lang="es-ES" dirty="0" err="1">
                <a:solidFill>
                  <a:schemeClr val="bg1"/>
                </a:solidFill>
              </a:rPr>
              <a:t>Concepte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democràcia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E545E5A-972E-45D1-926B-87970D0015A8}"/>
              </a:ext>
            </a:extLst>
          </p:cNvPr>
          <p:cNvSpPr txBox="1">
            <a:spLocks/>
          </p:cNvSpPr>
          <p:nvPr/>
        </p:nvSpPr>
        <p:spPr>
          <a:xfrm>
            <a:off x="838200" y="2785145"/>
            <a:ext cx="1972112" cy="7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Esparta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5BF014D-31BC-4059-A62D-56BE4726F2A9}"/>
              </a:ext>
            </a:extLst>
          </p:cNvPr>
          <p:cNvSpPr txBox="1">
            <a:spLocks/>
          </p:cNvSpPr>
          <p:nvPr/>
        </p:nvSpPr>
        <p:spPr>
          <a:xfrm>
            <a:off x="578141" y="3563228"/>
            <a:ext cx="11384560" cy="3168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Esparta es troba a la Península de </a:t>
            </a:r>
            <a:r>
              <a:rPr lang="es-ES" dirty="0" err="1">
                <a:solidFill>
                  <a:schemeClr val="bg1"/>
                </a:solidFill>
              </a:rPr>
              <a:t>Peloponès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Falten textos, </a:t>
            </a:r>
            <a:r>
              <a:rPr lang="es-ES" dirty="0" err="1">
                <a:solidFill>
                  <a:schemeClr val="bg1"/>
                </a:solidFill>
              </a:rPr>
              <a:t>objectes</a:t>
            </a:r>
            <a:r>
              <a:rPr lang="es-ES" dirty="0">
                <a:solidFill>
                  <a:schemeClr val="bg1"/>
                </a:solidFill>
              </a:rPr>
              <a:t> per a </a:t>
            </a:r>
            <a:r>
              <a:rPr lang="es-ES" dirty="0" err="1">
                <a:solidFill>
                  <a:schemeClr val="bg1"/>
                </a:solidFill>
              </a:rPr>
              <a:t>conèixer</a:t>
            </a:r>
            <a:r>
              <a:rPr lang="es-ES" dirty="0">
                <a:solidFill>
                  <a:schemeClr val="bg1"/>
                </a:solidFill>
              </a:rPr>
              <a:t> realmente a Esparta (</a:t>
            </a:r>
            <a:r>
              <a:rPr lang="es-ES" dirty="0" err="1">
                <a:solidFill>
                  <a:schemeClr val="bg1"/>
                </a:solidFill>
              </a:rPr>
              <a:t>és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quasi</a:t>
            </a:r>
            <a:r>
              <a:rPr lang="es-ES" dirty="0">
                <a:solidFill>
                  <a:schemeClr val="bg1"/>
                </a:solidFill>
              </a:rPr>
              <a:t> un </a:t>
            </a:r>
            <a:r>
              <a:rPr lang="es-ES" dirty="0" err="1">
                <a:solidFill>
                  <a:schemeClr val="bg1"/>
                </a:solidFill>
              </a:rPr>
              <a:t>mit</a:t>
            </a:r>
            <a:r>
              <a:rPr lang="es-ES" dirty="0">
                <a:solidFill>
                  <a:schemeClr val="bg1"/>
                </a:solidFill>
              </a:rPr>
              <a:t>).</a:t>
            </a:r>
          </a:p>
          <a:p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que no eren </a:t>
            </a:r>
            <a:r>
              <a:rPr lang="es-ES" dirty="0" err="1">
                <a:solidFill>
                  <a:schemeClr val="bg1"/>
                </a:solidFill>
              </a:rPr>
              <a:t>d’Esparta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escrivien</a:t>
            </a:r>
            <a:r>
              <a:rPr lang="es-ES" dirty="0">
                <a:solidFill>
                  <a:schemeClr val="bg1"/>
                </a:solidFill>
              </a:rPr>
              <a:t> sobre Esparta un </a:t>
            </a:r>
            <a:r>
              <a:rPr lang="es-ES" dirty="0" err="1">
                <a:solidFill>
                  <a:schemeClr val="bg1"/>
                </a:solidFill>
              </a:rPr>
              <a:t>poc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amb</a:t>
            </a:r>
            <a:r>
              <a:rPr lang="es-ES" dirty="0">
                <a:solidFill>
                  <a:schemeClr val="bg1"/>
                </a:solidFill>
              </a:rPr>
              <a:t> el que </a:t>
            </a:r>
            <a:r>
              <a:rPr lang="es-ES" dirty="0" err="1">
                <a:solidFill>
                  <a:schemeClr val="bg1"/>
                </a:solidFill>
              </a:rPr>
              <a:t>savien</a:t>
            </a:r>
            <a:r>
              <a:rPr lang="es-ES" dirty="0">
                <a:solidFill>
                  <a:schemeClr val="bg1"/>
                </a:solidFill>
              </a:rPr>
              <a:t> i </a:t>
            </a:r>
            <a:r>
              <a:rPr lang="es-ES" dirty="0" err="1">
                <a:solidFill>
                  <a:schemeClr val="bg1"/>
                </a:solidFill>
              </a:rPr>
              <a:t>utilitzaven</a:t>
            </a:r>
            <a:r>
              <a:rPr lang="es-ES" dirty="0">
                <a:solidFill>
                  <a:schemeClr val="bg1"/>
                </a:solidFill>
              </a:rPr>
              <a:t> la </a:t>
            </a:r>
            <a:r>
              <a:rPr lang="es-ES" dirty="0" err="1">
                <a:solidFill>
                  <a:schemeClr val="bg1"/>
                </a:solidFill>
              </a:rPr>
              <a:t>imaginació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aleshores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tenim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veien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altres</a:t>
            </a:r>
            <a:r>
              <a:rPr lang="es-ES" dirty="0">
                <a:solidFill>
                  <a:schemeClr val="bg1"/>
                </a:solidFill>
              </a:rPr>
              <a:t> a Esparta </a:t>
            </a:r>
            <a:r>
              <a:rPr lang="es-ES" dirty="0" err="1">
                <a:solidFill>
                  <a:schemeClr val="bg1"/>
                </a:solidFill>
              </a:rPr>
              <a:t>però</a:t>
            </a:r>
            <a:r>
              <a:rPr lang="es-ES" dirty="0">
                <a:solidFill>
                  <a:schemeClr val="bg1"/>
                </a:solidFill>
              </a:rPr>
              <a:t> no </a:t>
            </a:r>
            <a:r>
              <a:rPr lang="es-ES" dirty="0" err="1">
                <a:solidFill>
                  <a:schemeClr val="bg1"/>
                </a:solidFill>
              </a:rPr>
              <a:t>realment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tenim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testimonis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d’aquest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lloc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Esparta al </a:t>
            </a:r>
            <a:r>
              <a:rPr lang="es-ES" dirty="0" err="1">
                <a:solidFill>
                  <a:schemeClr val="bg1"/>
                </a:solidFill>
              </a:rPr>
              <a:t>principi</a:t>
            </a:r>
            <a:r>
              <a:rPr lang="es-ES" dirty="0">
                <a:solidFill>
                  <a:schemeClr val="bg1"/>
                </a:solidFill>
              </a:rPr>
              <a:t> era una </a:t>
            </a:r>
            <a:r>
              <a:rPr lang="es-ES" dirty="0" err="1">
                <a:solidFill>
                  <a:schemeClr val="bg1"/>
                </a:solidFill>
              </a:rPr>
              <a:t>monarquia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amb</a:t>
            </a:r>
            <a:r>
              <a:rPr lang="es-ES" dirty="0">
                <a:solidFill>
                  <a:schemeClr val="bg1"/>
                </a:solidFill>
              </a:rPr>
              <a:t> dos reis.</a:t>
            </a:r>
          </a:p>
          <a:p>
            <a:r>
              <a:rPr lang="es-ES" dirty="0">
                <a:solidFill>
                  <a:schemeClr val="bg1"/>
                </a:solidFill>
              </a:rPr>
              <a:t>Esparta era un </a:t>
            </a:r>
            <a:r>
              <a:rPr lang="es-ES" dirty="0" err="1">
                <a:solidFill>
                  <a:schemeClr val="bg1"/>
                </a:solidFill>
              </a:rPr>
              <a:t>exemple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d’oligarquia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govern</a:t>
            </a:r>
            <a:r>
              <a:rPr lang="es-ES" dirty="0">
                <a:solidFill>
                  <a:schemeClr val="bg1"/>
                </a:solidFill>
              </a:rPr>
              <a:t> per una </a:t>
            </a:r>
            <a:r>
              <a:rPr lang="es-ES" dirty="0" err="1">
                <a:solidFill>
                  <a:schemeClr val="bg1"/>
                </a:solidFill>
              </a:rPr>
              <a:t>èlit</a:t>
            </a:r>
            <a:r>
              <a:rPr lang="es-ES" dirty="0">
                <a:solidFill>
                  <a:schemeClr val="bg1"/>
                </a:solidFill>
              </a:rPr>
              <a:t>).</a:t>
            </a:r>
          </a:p>
          <a:p>
            <a:r>
              <a:rPr lang="es-ES" dirty="0">
                <a:solidFill>
                  <a:schemeClr val="bg1"/>
                </a:solidFill>
              </a:rPr>
              <a:t>La </a:t>
            </a:r>
            <a:r>
              <a:rPr lang="es-ES" dirty="0" err="1">
                <a:solidFill>
                  <a:schemeClr val="bg1"/>
                </a:solidFill>
              </a:rPr>
              <a:t>seua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educació</a:t>
            </a:r>
            <a:r>
              <a:rPr lang="es-ES" dirty="0">
                <a:solidFill>
                  <a:schemeClr val="bg1"/>
                </a:solidFill>
              </a:rPr>
              <a:t> es </a:t>
            </a:r>
            <a:r>
              <a:rPr lang="es-ES" dirty="0" err="1">
                <a:solidFill>
                  <a:schemeClr val="bg1"/>
                </a:solidFill>
              </a:rPr>
              <a:t>trobava</a:t>
            </a:r>
            <a:r>
              <a:rPr lang="es-ES" dirty="0">
                <a:solidFill>
                  <a:schemeClr val="bg1"/>
                </a:solidFill>
              </a:rPr>
              <a:t> enfocada a la guerra.</a:t>
            </a:r>
          </a:p>
          <a:p>
            <a:r>
              <a:rPr lang="es-ES" dirty="0">
                <a:solidFill>
                  <a:schemeClr val="bg1"/>
                </a:solidFill>
              </a:rPr>
              <a:t>Es </a:t>
            </a:r>
            <a:r>
              <a:rPr lang="es-ES" dirty="0" err="1">
                <a:solidFill>
                  <a:schemeClr val="bg1"/>
                </a:solidFill>
              </a:rPr>
              <a:t>pensa</a:t>
            </a:r>
            <a:r>
              <a:rPr lang="es-ES" dirty="0">
                <a:solidFill>
                  <a:schemeClr val="bg1"/>
                </a:solidFill>
              </a:rPr>
              <a:t> que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Espartans</a:t>
            </a:r>
            <a:r>
              <a:rPr lang="es-ES" dirty="0">
                <a:solidFill>
                  <a:schemeClr val="bg1"/>
                </a:solidFill>
              </a:rPr>
              <a:t> no </a:t>
            </a:r>
            <a:r>
              <a:rPr lang="es-ES" dirty="0" err="1">
                <a:solidFill>
                  <a:schemeClr val="bg1"/>
                </a:solidFill>
              </a:rPr>
              <a:t>utilitzaven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muralles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Les </a:t>
            </a:r>
            <a:r>
              <a:rPr lang="es-ES" dirty="0" err="1">
                <a:solidFill>
                  <a:schemeClr val="bg1"/>
                </a:solidFill>
              </a:rPr>
              <a:t>seues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ciutats</a:t>
            </a:r>
            <a:r>
              <a:rPr lang="es-ES" dirty="0">
                <a:solidFill>
                  <a:schemeClr val="bg1"/>
                </a:solidFill>
              </a:rPr>
              <a:t> no </a:t>
            </a:r>
            <a:r>
              <a:rPr lang="es-ES" dirty="0" err="1">
                <a:solidFill>
                  <a:schemeClr val="bg1"/>
                </a:solidFill>
              </a:rPr>
              <a:t>tenien</a:t>
            </a:r>
            <a:r>
              <a:rPr lang="es-ES" dirty="0">
                <a:solidFill>
                  <a:schemeClr val="bg1"/>
                </a:solidFill>
              </a:rPr>
              <a:t> luxe.</a:t>
            </a:r>
          </a:p>
          <a:p>
            <a:r>
              <a:rPr lang="es-ES" dirty="0">
                <a:solidFill>
                  <a:schemeClr val="bg1"/>
                </a:solidFill>
              </a:rPr>
              <a:t>Ilotas </a:t>
            </a:r>
            <a:r>
              <a:rPr lang="es-E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ES" dirty="0" err="1">
                <a:solidFill>
                  <a:schemeClr val="bg1"/>
                </a:solidFill>
                <a:sym typeface="Wingdings" panose="05000000000000000000" pitchFamily="2" charset="2"/>
              </a:rPr>
              <a:t>Esclaus</a:t>
            </a:r>
            <a:r>
              <a:rPr lang="es-ES" dirty="0">
                <a:solidFill>
                  <a:schemeClr val="bg1"/>
                </a:solidFill>
                <a:sym typeface="Wingdings" panose="05000000000000000000" pitchFamily="2" charset="2"/>
              </a:rPr>
              <a:t> / Periecos  </a:t>
            </a:r>
            <a:r>
              <a:rPr lang="es-ES" dirty="0" err="1">
                <a:solidFill>
                  <a:schemeClr val="bg1"/>
                </a:solidFill>
                <a:sym typeface="Wingdings" panose="05000000000000000000" pitchFamily="2" charset="2"/>
              </a:rPr>
              <a:t>Treballadors</a:t>
            </a:r>
            <a:r>
              <a:rPr lang="es-ES" dirty="0">
                <a:solidFill>
                  <a:schemeClr val="bg1"/>
                </a:solidFill>
                <a:sym typeface="Wingdings" panose="05000000000000000000" pitchFamily="2" charset="2"/>
              </a:rPr>
              <a:t> (per la </a:t>
            </a:r>
            <a:r>
              <a:rPr lang="es-ES" dirty="0" err="1">
                <a:solidFill>
                  <a:schemeClr val="bg1"/>
                </a:solidFill>
                <a:sym typeface="Wingdings" panose="05000000000000000000" pitchFamily="2" charset="2"/>
              </a:rPr>
              <a:t>èlite</a:t>
            </a:r>
            <a:r>
              <a:rPr lang="es-ES" dirty="0">
                <a:solidFill>
                  <a:schemeClr val="bg1"/>
                </a:solidFill>
                <a:sym typeface="Wingdings" panose="05000000000000000000" pitchFamily="2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7671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A85C8-CFF8-49CD-AF5E-7181C6A1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2"/>
            <a:ext cx="10515600" cy="817723"/>
          </a:xfrm>
        </p:spPr>
        <p:txBody>
          <a:bodyPr/>
          <a:lstStyle/>
          <a:p>
            <a:r>
              <a:rPr lang="es-ES" b="1" dirty="0" err="1">
                <a:solidFill>
                  <a:srgbClr val="7030A0"/>
                </a:solidFill>
              </a:rPr>
              <a:t>Els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grecs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colonitzen</a:t>
            </a:r>
            <a:r>
              <a:rPr lang="es-ES" b="1" dirty="0">
                <a:solidFill>
                  <a:srgbClr val="7030A0"/>
                </a:solidFill>
              </a:rPr>
              <a:t> a la </a:t>
            </a:r>
            <a:r>
              <a:rPr lang="es-ES" b="1" dirty="0" err="1">
                <a:solidFill>
                  <a:srgbClr val="7030A0"/>
                </a:solidFill>
              </a:rPr>
              <a:t>Mediterrànea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58E84-E152-486D-95AC-C8A9FF17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056" y="1556464"/>
            <a:ext cx="5755547" cy="506514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>
                <a:solidFill>
                  <a:srgbClr val="7030A0"/>
                </a:solidFill>
              </a:rPr>
              <a:t>Colonitzacions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gregues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dirty="0">
                <a:solidFill>
                  <a:srgbClr val="7030A0"/>
                </a:solidFill>
              </a:rPr>
              <a:t>(</a:t>
            </a:r>
            <a:r>
              <a:rPr lang="es-ES" dirty="0" err="1">
                <a:solidFill>
                  <a:srgbClr val="7030A0"/>
                </a:solidFill>
              </a:rPr>
              <a:t>segle</a:t>
            </a:r>
            <a:r>
              <a:rPr lang="es-ES" dirty="0">
                <a:solidFill>
                  <a:srgbClr val="7030A0"/>
                </a:solidFill>
              </a:rPr>
              <a:t> 6-7 </a:t>
            </a:r>
            <a:r>
              <a:rPr lang="es-ES" dirty="0" err="1">
                <a:solidFill>
                  <a:srgbClr val="7030A0"/>
                </a:solidFill>
              </a:rPr>
              <a:t>a.C</a:t>
            </a:r>
            <a:r>
              <a:rPr lang="es-ES" dirty="0">
                <a:solidFill>
                  <a:srgbClr val="7030A0"/>
                </a:solidFill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EF8F23-38D2-493B-BB27-19BFC08483FB}"/>
              </a:ext>
            </a:extLst>
          </p:cNvPr>
          <p:cNvSpPr txBox="1"/>
          <p:nvPr/>
        </p:nvSpPr>
        <p:spPr>
          <a:xfrm>
            <a:off x="685101" y="2186132"/>
            <a:ext cx="10821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·</a:t>
            </a:r>
            <a:r>
              <a:rPr lang="es-ES" sz="2000" dirty="0" err="1"/>
              <a:t>Augment</a:t>
            </a:r>
            <a:r>
              <a:rPr lang="es-ES" sz="2000" dirty="0"/>
              <a:t> de </a:t>
            </a:r>
            <a:r>
              <a:rPr lang="es-ES" sz="2000" dirty="0" err="1"/>
              <a:t>població</a:t>
            </a:r>
            <a:r>
              <a:rPr lang="es-ES" sz="2000" dirty="0"/>
              <a:t>.</a:t>
            </a:r>
          </a:p>
          <a:p>
            <a:r>
              <a:rPr lang="es-ES" sz="2000" dirty="0"/>
              <a:t>                                                                                                                ·No hi ha </a:t>
            </a:r>
            <a:r>
              <a:rPr lang="es-ES" sz="2000" dirty="0" err="1"/>
              <a:t>prou</a:t>
            </a:r>
            <a:r>
              <a:rPr lang="es-ES" sz="2000" dirty="0"/>
              <a:t> </a:t>
            </a:r>
            <a:r>
              <a:rPr lang="es-ES" sz="2000" dirty="0" err="1"/>
              <a:t>menjar</a:t>
            </a:r>
            <a:r>
              <a:rPr lang="es-ES" sz="2000" dirty="0"/>
              <a:t> per a </a:t>
            </a:r>
            <a:r>
              <a:rPr lang="es-ES" sz="2000" dirty="0" err="1"/>
              <a:t>tots</a:t>
            </a:r>
            <a:r>
              <a:rPr lang="es-ES" sz="2000" dirty="0"/>
              <a:t>.</a:t>
            </a:r>
          </a:p>
          <a:p>
            <a:r>
              <a:rPr lang="es-ES" sz="2000" dirty="0"/>
              <a:t>·Males </a:t>
            </a:r>
            <a:r>
              <a:rPr lang="es-ES" sz="2000" dirty="0" err="1"/>
              <a:t>collites</a:t>
            </a:r>
            <a:r>
              <a:rPr lang="es-ES" sz="2000" dirty="0"/>
              <a:t>.</a:t>
            </a:r>
          </a:p>
        </p:txBody>
      </p:sp>
      <p:cxnSp>
        <p:nvCxnSpPr>
          <p:cNvPr id="6" name="Conector: curvado 5">
            <a:extLst>
              <a:ext uri="{FF2B5EF4-FFF2-40B4-BE49-F238E27FC236}">
                <a16:creationId xmlns:a16="http://schemas.microsoft.com/office/drawing/2014/main" id="{06F4B274-A8A2-46FD-A76E-98B73670B411}"/>
              </a:ext>
            </a:extLst>
          </p:cNvPr>
          <p:cNvCxnSpPr/>
          <p:nvPr/>
        </p:nvCxnSpPr>
        <p:spPr>
          <a:xfrm>
            <a:off x="3145872" y="2374084"/>
            <a:ext cx="3959603" cy="319879"/>
          </a:xfrm>
          <a:prstGeom prst="curvedConnector3">
            <a:avLst/>
          </a:prstGeom>
          <a:ln w="28575">
            <a:solidFill>
              <a:srgbClr val="7030A0"/>
            </a:solidFill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1D9365A3-418E-4EE3-A40C-41E10BF21105}"/>
              </a:ext>
            </a:extLst>
          </p:cNvPr>
          <p:cNvCxnSpPr>
            <a:cxnSpLocks/>
          </p:cNvCxnSpPr>
          <p:nvPr/>
        </p:nvCxnSpPr>
        <p:spPr>
          <a:xfrm flipV="1">
            <a:off x="2383872" y="2693963"/>
            <a:ext cx="4721603" cy="347892"/>
          </a:xfrm>
          <a:prstGeom prst="curvedConnector3">
            <a:avLst/>
          </a:prstGeom>
          <a:ln w="28575">
            <a:solidFill>
              <a:srgbClr val="7030A0"/>
            </a:solidFill>
            <a:prstDash val="lgDashDot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6FAEC4-7270-46C8-8035-7C92843BEAFF}"/>
              </a:ext>
            </a:extLst>
          </p:cNvPr>
          <p:cNvSpPr txBox="1"/>
          <p:nvPr/>
        </p:nvSpPr>
        <p:spPr>
          <a:xfrm>
            <a:off x="838200" y="3429000"/>
            <a:ext cx="10821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                                                                    ·</a:t>
            </a:r>
            <a:r>
              <a:rPr lang="es-ES" sz="2000" dirty="0" err="1"/>
              <a:t>Fam</a:t>
            </a:r>
            <a:endParaRPr lang="es-ES" sz="2000" dirty="0"/>
          </a:p>
          <a:p>
            <a:r>
              <a:rPr lang="es-ES" sz="2000" dirty="0"/>
              <a:t>·</a:t>
            </a:r>
            <a:r>
              <a:rPr lang="es-ES" sz="2000" dirty="0" err="1"/>
              <a:t>Crisi</a:t>
            </a:r>
            <a:r>
              <a:rPr lang="es-ES" sz="2000" dirty="0"/>
              <a:t> de subsistencia. ·                             ·</a:t>
            </a:r>
            <a:r>
              <a:rPr lang="es-ES" sz="2000" dirty="0" err="1"/>
              <a:t>Deutes</a:t>
            </a:r>
            <a:endParaRPr lang="es-ES" sz="2000" dirty="0"/>
          </a:p>
          <a:p>
            <a:r>
              <a:rPr lang="es-ES" sz="2000" dirty="0"/>
              <a:t>                                                                      ·</a:t>
            </a:r>
            <a:r>
              <a:rPr lang="es-ES" sz="2000" dirty="0" err="1"/>
              <a:t>Esclaus</a:t>
            </a:r>
            <a:endParaRPr lang="es-ES" sz="2000" dirty="0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860DEC9D-1C43-4CB8-827F-152B4A0E2BA5}"/>
              </a:ext>
            </a:extLst>
          </p:cNvPr>
          <p:cNvSpPr/>
          <p:nvPr/>
        </p:nvSpPr>
        <p:spPr>
          <a:xfrm>
            <a:off x="3137483" y="3775046"/>
            <a:ext cx="117445" cy="360726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436430E-A7F7-4C29-9B1C-91C8FBFCCE28}"/>
              </a:ext>
            </a:extLst>
          </p:cNvPr>
          <p:cNvCxnSpPr>
            <a:stCxn id="11" idx="1"/>
          </p:cNvCxnSpPr>
          <p:nvPr/>
        </p:nvCxnSpPr>
        <p:spPr>
          <a:xfrm>
            <a:off x="3254928" y="3955409"/>
            <a:ext cx="53689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C3432C0-8A5B-4C5A-B166-3525CD347006}"/>
              </a:ext>
            </a:extLst>
          </p:cNvPr>
          <p:cNvCxnSpPr>
            <a:cxnSpLocks/>
          </p:cNvCxnSpPr>
          <p:nvPr/>
        </p:nvCxnSpPr>
        <p:spPr>
          <a:xfrm>
            <a:off x="3791824" y="3646415"/>
            <a:ext cx="0" cy="6151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D3B8410-8CCB-4F26-A022-DB3B568CDD78}"/>
              </a:ext>
            </a:extLst>
          </p:cNvPr>
          <p:cNvCxnSpPr/>
          <p:nvPr/>
        </p:nvCxnSpPr>
        <p:spPr>
          <a:xfrm>
            <a:off x="3791824" y="3646415"/>
            <a:ext cx="1023457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17E3902-D6DE-4935-95D9-6D6A206E314B}"/>
              </a:ext>
            </a:extLst>
          </p:cNvPr>
          <p:cNvCxnSpPr/>
          <p:nvPr/>
        </p:nvCxnSpPr>
        <p:spPr>
          <a:xfrm>
            <a:off x="3791824" y="3936831"/>
            <a:ext cx="1023457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C13AFB4-5FBE-413A-B26E-51B861EE7040}"/>
              </a:ext>
            </a:extLst>
          </p:cNvPr>
          <p:cNvCxnSpPr/>
          <p:nvPr/>
        </p:nvCxnSpPr>
        <p:spPr>
          <a:xfrm>
            <a:off x="3791824" y="4261607"/>
            <a:ext cx="1023457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9CD910-C0EC-412A-9453-D20E994ECC3D}"/>
              </a:ext>
            </a:extLst>
          </p:cNvPr>
          <p:cNvSpPr txBox="1"/>
          <p:nvPr/>
        </p:nvSpPr>
        <p:spPr>
          <a:xfrm>
            <a:off x="8321883" y="3015292"/>
            <a:ext cx="39593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7030A0"/>
                </a:solidFill>
              </a:rPr>
              <a:t>Vocabulari</a:t>
            </a:r>
            <a:r>
              <a:rPr lang="es-ES" sz="2400" b="1" dirty="0">
                <a:solidFill>
                  <a:srgbClr val="7030A0"/>
                </a:solidFill>
              </a:rPr>
              <a:t>:</a:t>
            </a:r>
          </a:p>
          <a:p>
            <a:r>
              <a:rPr lang="es-ES" dirty="0"/>
              <a:t>·</a:t>
            </a:r>
            <a:r>
              <a:rPr lang="es-ES" sz="2000" u="sng" dirty="0" err="1"/>
              <a:t>Colònia</a:t>
            </a:r>
            <a:r>
              <a:rPr lang="es-ES" dirty="0"/>
              <a:t>: Noves </a:t>
            </a:r>
            <a:r>
              <a:rPr lang="es-ES" dirty="0" err="1"/>
              <a:t>ciutats</a:t>
            </a:r>
            <a:r>
              <a:rPr lang="es-ES" dirty="0"/>
              <a:t> </a:t>
            </a:r>
            <a:r>
              <a:rPr lang="es-ES" dirty="0" err="1"/>
              <a:t>fundades</a:t>
            </a:r>
            <a:r>
              <a:rPr lang="es-ES" dirty="0"/>
              <a:t> </a:t>
            </a:r>
            <a:r>
              <a:rPr lang="es-ES" dirty="0" err="1"/>
              <a:t>pels</a:t>
            </a:r>
            <a:r>
              <a:rPr lang="es-ES" dirty="0"/>
              <a:t> </a:t>
            </a:r>
            <a:r>
              <a:rPr lang="es-ES" dirty="0" err="1"/>
              <a:t>grecs</a:t>
            </a:r>
            <a:r>
              <a:rPr lang="es-ES" dirty="0"/>
              <a:t> en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llocs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cultivar noves </a:t>
            </a:r>
            <a:r>
              <a:rPr lang="es-ES" dirty="0" err="1"/>
              <a:t>terres</a:t>
            </a:r>
            <a:r>
              <a:rPr lang="es-ES" dirty="0"/>
              <a:t> i comerciar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indígens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·</a:t>
            </a:r>
            <a:r>
              <a:rPr lang="es-ES" u="sng" dirty="0"/>
              <a:t>Metrópolis</a:t>
            </a:r>
            <a:r>
              <a:rPr lang="es-ES" dirty="0"/>
              <a:t>: </a:t>
            </a:r>
            <a:r>
              <a:rPr lang="es-ES" dirty="0" err="1"/>
              <a:t>Ciutat</a:t>
            </a:r>
            <a:r>
              <a:rPr lang="es-ES" dirty="0"/>
              <a:t> que funda la colonia.</a:t>
            </a:r>
            <a:endParaRPr lang="es-ES" sz="1600" dirty="0"/>
          </a:p>
        </p:txBody>
      </p:sp>
      <p:sp>
        <p:nvSpPr>
          <p:cNvPr id="22" name="Rectángulo: esquinas diagonales cortadas 21">
            <a:extLst>
              <a:ext uri="{FF2B5EF4-FFF2-40B4-BE49-F238E27FC236}">
                <a16:creationId xmlns:a16="http://schemas.microsoft.com/office/drawing/2014/main" id="{5339F9D2-E801-4D3B-959C-0E1705AF00DC}"/>
              </a:ext>
            </a:extLst>
          </p:cNvPr>
          <p:cNvSpPr/>
          <p:nvPr/>
        </p:nvSpPr>
        <p:spPr>
          <a:xfrm>
            <a:off x="8232624" y="3056885"/>
            <a:ext cx="3959376" cy="1877437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2786B96-114C-47E1-B783-CEC8577C05FD}"/>
              </a:ext>
            </a:extLst>
          </p:cNvPr>
          <p:cNvSpPr txBox="1"/>
          <p:nvPr/>
        </p:nvSpPr>
        <p:spPr>
          <a:xfrm>
            <a:off x="964734" y="4769438"/>
            <a:ext cx="6291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                               (La colonia </a:t>
            </a:r>
            <a:r>
              <a:rPr lang="es-ES" dirty="0" err="1"/>
              <a:t>depen</a:t>
            </a:r>
            <a:r>
              <a:rPr lang="es-ES" dirty="0"/>
              <a:t> de la Metrópolis)</a:t>
            </a: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METRO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POLIS  </a:t>
            </a:r>
            <a:r>
              <a:rPr lang="es-ES" dirty="0"/>
              <a:t>            COLÒNIA</a:t>
            </a:r>
          </a:p>
          <a:p>
            <a:endParaRPr lang="es-ES" dirty="0"/>
          </a:p>
          <a:p>
            <a:r>
              <a:rPr lang="es-ES" dirty="0"/>
              <a:t>(</a:t>
            </a:r>
            <a:r>
              <a:rPr lang="es-ES" dirty="0" err="1"/>
              <a:t>Exemple</a:t>
            </a:r>
            <a:r>
              <a:rPr lang="es-ES" dirty="0"/>
              <a:t>)</a:t>
            </a:r>
          </a:p>
          <a:p>
            <a:r>
              <a:rPr lang="es-ES" dirty="0"/>
              <a:t>FORCEA                        EMPÙRIES</a:t>
            </a: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EA5BA56-023D-4113-836E-C17C358634E1}"/>
              </a:ext>
            </a:extLst>
          </p:cNvPr>
          <p:cNvSpPr/>
          <p:nvPr/>
        </p:nvSpPr>
        <p:spPr>
          <a:xfrm rot="16200000">
            <a:off x="1992566" y="4802516"/>
            <a:ext cx="61426" cy="573515"/>
          </a:xfrm>
          <a:prstGeom prst="rightBrac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AB03E4-069E-4723-8A5B-2A39A9C5E8F8}"/>
              </a:ext>
            </a:extLst>
          </p:cNvPr>
          <p:cNvSpPr txBox="1"/>
          <p:nvPr/>
        </p:nvSpPr>
        <p:spPr>
          <a:xfrm>
            <a:off x="1736521" y="4669498"/>
            <a:ext cx="897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Ciutat</a:t>
            </a:r>
            <a:endParaRPr lang="es-E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5B3968CF-D492-46F0-B610-CCFD7EA71CA6}"/>
              </a:ext>
            </a:extLst>
          </p:cNvPr>
          <p:cNvSpPr/>
          <p:nvPr/>
        </p:nvSpPr>
        <p:spPr>
          <a:xfrm rot="5400000">
            <a:off x="1361858" y="5019593"/>
            <a:ext cx="61428" cy="687897"/>
          </a:xfrm>
          <a:prstGeom prst="rightBrac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D037A82-53A2-4B88-AF58-4E6B0D6B2466}"/>
              </a:ext>
            </a:extLst>
          </p:cNvPr>
          <p:cNvSpPr txBox="1"/>
          <p:nvPr/>
        </p:nvSpPr>
        <p:spPr>
          <a:xfrm>
            <a:off x="920797" y="5363541"/>
            <a:ext cx="125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Transportar</a:t>
            </a:r>
          </a:p>
        </p:txBody>
      </p:sp>
      <p:sp>
        <p:nvSpPr>
          <p:cNvPr id="32" name="Flecha: curvada hacia abajo 31">
            <a:extLst>
              <a:ext uri="{FF2B5EF4-FFF2-40B4-BE49-F238E27FC236}">
                <a16:creationId xmlns:a16="http://schemas.microsoft.com/office/drawing/2014/main" id="{8588DE48-AEB9-4F55-A60A-FC4C780BB2F9}"/>
              </a:ext>
            </a:extLst>
          </p:cNvPr>
          <p:cNvSpPr/>
          <p:nvPr/>
        </p:nvSpPr>
        <p:spPr>
          <a:xfrm flipH="1">
            <a:off x="2310037" y="4840697"/>
            <a:ext cx="777896" cy="241782"/>
          </a:xfrm>
          <a:prstGeom prst="curved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1AC65045-905B-4612-AE52-C9BA3BEF5BAA}"/>
              </a:ext>
            </a:extLst>
          </p:cNvPr>
          <p:cNvSpPr/>
          <p:nvPr/>
        </p:nvSpPr>
        <p:spPr>
          <a:xfrm>
            <a:off x="2324555" y="5191095"/>
            <a:ext cx="659666" cy="83584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curvada hacia abajo 34">
            <a:extLst>
              <a:ext uri="{FF2B5EF4-FFF2-40B4-BE49-F238E27FC236}">
                <a16:creationId xmlns:a16="http://schemas.microsoft.com/office/drawing/2014/main" id="{55135AED-3840-45E2-900B-AFD5F2CC47D1}"/>
              </a:ext>
            </a:extLst>
          </p:cNvPr>
          <p:cNvSpPr/>
          <p:nvPr/>
        </p:nvSpPr>
        <p:spPr>
          <a:xfrm flipH="1">
            <a:off x="1979802" y="5679391"/>
            <a:ext cx="1100279" cy="241782"/>
          </a:xfrm>
          <a:prstGeom prst="curved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743EF7B4-7763-4CC0-9056-2685F0127F4F}"/>
              </a:ext>
            </a:extLst>
          </p:cNvPr>
          <p:cNvSpPr/>
          <p:nvPr/>
        </p:nvSpPr>
        <p:spPr>
          <a:xfrm>
            <a:off x="1851237" y="6021113"/>
            <a:ext cx="1132984" cy="54602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117FCA4-1F1B-4A80-877E-4692640A512F}"/>
              </a:ext>
            </a:extLst>
          </p:cNvPr>
          <p:cNvSpPr/>
          <p:nvPr/>
        </p:nvSpPr>
        <p:spPr>
          <a:xfrm>
            <a:off x="838200" y="4580389"/>
            <a:ext cx="5772325" cy="180363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20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2" grpId="0" animBg="1"/>
      <p:bldP spid="24" grpId="0" animBg="1"/>
      <p:bldP spid="26" grpId="0" animBg="1"/>
      <p:bldP spid="27" grpId="0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97DCB55C-C79E-47E3-88C5-D77E25B6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99" y="1522982"/>
            <a:ext cx="3736431" cy="35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7D15DC-07CE-42CB-9047-372DA962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81" y="301537"/>
            <a:ext cx="10515600" cy="759000"/>
          </a:xfrm>
        </p:spPr>
        <p:txBody>
          <a:bodyPr>
            <a:normAutofit/>
          </a:bodyPr>
          <a:lstStyle/>
          <a:p>
            <a:r>
              <a:rPr lang="es-ES" sz="4000" b="1" dirty="0" err="1">
                <a:solidFill>
                  <a:srgbClr val="7030A0"/>
                </a:solidFill>
              </a:rPr>
              <a:t>Grècia</a:t>
            </a:r>
            <a:r>
              <a:rPr lang="es-ES" sz="4000" b="1" dirty="0">
                <a:solidFill>
                  <a:srgbClr val="7030A0"/>
                </a:solidFill>
              </a:rPr>
              <a:t>, </a:t>
            </a:r>
            <a:r>
              <a:rPr lang="es-ES" sz="4000" b="1" dirty="0" err="1">
                <a:solidFill>
                  <a:srgbClr val="7030A0"/>
                </a:solidFill>
              </a:rPr>
              <a:t>evolució</a:t>
            </a:r>
            <a:r>
              <a:rPr lang="es-ES" sz="4000" b="1" dirty="0">
                <a:solidFill>
                  <a:srgbClr val="7030A0"/>
                </a:solidFill>
              </a:rPr>
              <a:t> histórica de </a:t>
            </a:r>
            <a:r>
              <a:rPr lang="es-ES" sz="4000" b="1" dirty="0" err="1">
                <a:solidFill>
                  <a:srgbClr val="7030A0"/>
                </a:solidFill>
              </a:rPr>
              <a:t>l’antigüetat</a:t>
            </a:r>
            <a:endParaRPr lang="es-ES" sz="40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87A79-1AFD-4D3F-9A3E-A5EB05CC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1060537"/>
            <a:ext cx="11169242" cy="5116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·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grups</a:t>
            </a:r>
            <a:r>
              <a:rPr lang="es-ES" sz="2400" dirty="0"/>
              <a:t> </a:t>
            </a:r>
            <a:r>
              <a:rPr lang="es-ES" sz="2400" dirty="0" err="1"/>
              <a:t>neolítics</a:t>
            </a:r>
            <a:r>
              <a:rPr lang="es-ES" sz="2400" dirty="0"/>
              <a:t> de “</a:t>
            </a:r>
            <a:r>
              <a:rPr lang="es-ES" sz="2400" dirty="0" err="1"/>
              <a:t>Grécia</a:t>
            </a:r>
            <a:r>
              <a:rPr lang="es-ES" sz="2400" dirty="0"/>
              <a:t>” (</a:t>
            </a:r>
            <a:r>
              <a:rPr lang="es-ES" sz="2400" dirty="0" err="1"/>
              <a:t>Sesklo</a:t>
            </a:r>
            <a:r>
              <a:rPr lang="es-ES" sz="2400" dirty="0"/>
              <a:t>) van constituir-se en </a:t>
            </a:r>
            <a:r>
              <a:rPr lang="es-ES" sz="2400" dirty="0" err="1"/>
              <a:t>regnes</a:t>
            </a:r>
            <a:r>
              <a:rPr lang="es-ES" sz="2400" dirty="0"/>
              <a:t> </a:t>
            </a:r>
            <a:r>
              <a:rPr lang="es-ES" sz="2400" dirty="0" err="1"/>
              <a:t>independents</a:t>
            </a:r>
            <a:r>
              <a:rPr lang="es-ES" sz="2400" dirty="0"/>
              <a:t> a </a:t>
            </a:r>
            <a:r>
              <a:rPr lang="es-ES" sz="2400" dirty="0" err="1"/>
              <a:t>l’edat</a:t>
            </a:r>
            <a:r>
              <a:rPr lang="es-ES" sz="2400" dirty="0"/>
              <a:t> del bronce (</a:t>
            </a:r>
            <a:r>
              <a:rPr lang="es-ES" sz="2400" dirty="0" err="1"/>
              <a:t>civilització</a:t>
            </a:r>
            <a:r>
              <a:rPr lang="es-ES" sz="2400" dirty="0"/>
              <a:t> </a:t>
            </a:r>
            <a:r>
              <a:rPr lang="es-ES" sz="2400" dirty="0" err="1"/>
              <a:t>Micènica</a:t>
            </a:r>
            <a:r>
              <a:rPr lang="es-ES" sz="2400" dirty="0"/>
              <a:t>).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·Al </a:t>
            </a:r>
            <a:r>
              <a:rPr lang="es-ES" sz="2400" dirty="0" err="1"/>
              <a:t>segle</a:t>
            </a:r>
            <a:r>
              <a:rPr lang="es-ES" sz="2400" dirty="0"/>
              <a:t> V </a:t>
            </a:r>
            <a:r>
              <a:rPr lang="es-ES" sz="2400" dirty="0" err="1"/>
              <a:t>a.C</a:t>
            </a:r>
            <a:r>
              <a:rPr lang="es-ES" sz="2400" dirty="0"/>
              <a:t> es va </a:t>
            </a:r>
            <a:r>
              <a:rPr lang="es-ES" sz="2400" dirty="0" err="1"/>
              <a:t>produïr</a:t>
            </a:r>
            <a:r>
              <a:rPr lang="es-ES" sz="2400" dirty="0"/>
              <a:t> la </a:t>
            </a:r>
            <a:r>
              <a:rPr lang="es-ES" sz="2400" dirty="0" err="1"/>
              <a:t>rebel·lió</a:t>
            </a:r>
            <a:r>
              <a:rPr lang="es-ES" sz="2400" dirty="0"/>
              <a:t> jonia: </a:t>
            </a:r>
            <a:r>
              <a:rPr lang="es-ES" sz="2400" dirty="0" err="1"/>
              <a:t>diverses</a:t>
            </a:r>
            <a:r>
              <a:rPr lang="es-ES" sz="2400" dirty="0"/>
              <a:t> </a:t>
            </a:r>
            <a:r>
              <a:rPr lang="es-ES" sz="2400" dirty="0" err="1"/>
              <a:t>ciutats</a:t>
            </a:r>
            <a:r>
              <a:rPr lang="es-ES" sz="2400" dirty="0"/>
              <a:t> de </a:t>
            </a:r>
            <a:r>
              <a:rPr lang="es-ES" sz="2400" dirty="0" err="1"/>
              <a:t>Grècia</a:t>
            </a:r>
            <a:r>
              <a:rPr lang="es-ES" sz="2400" dirty="0"/>
              <a:t> es subleven contra la </a:t>
            </a:r>
            <a:r>
              <a:rPr lang="es-ES" sz="2400" dirty="0" err="1"/>
              <a:t>dominació</a:t>
            </a:r>
            <a:r>
              <a:rPr lang="es-ES" sz="2400" dirty="0"/>
              <a:t> persa i </a:t>
            </a:r>
            <a:r>
              <a:rPr lang="es-ES" sz="2400" dirty="0" err="1"/>
              <a:t>demanen</a:t>
            </a:r>
            <a:r>
              <a:rPr lang="es-ES" sz="2400" dirty="0"/>
              <a:t> </a:t>
            </a:r>
            <a:r>
              <a:rPr lang="es-ES" sz="2400" dirty="0" err="1"/>
              <a:t>ajuda</a:t>
            </a:r>
            <a:r>
              <a:rPr lang="es-ES" sz="2400" dirty="0"/>
              <a:t> a </a:t>
            </a:r>
            <a:r>
              <a:rPr lang="es-ES" sz="2400" dirty="0" err="1"/>
              <a:t>Atenes</a:t>
            </a:r>
            <a:r>
              <a:rPr lang="es-ES" sz="2400" dirty="0"/>
              <a:t> i a </a:t>
            </a:r>
            <a:r>
              <a:rPr lang="es-ES" sz="2400" dirty="0" err="1"/>
              <a:t>altres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·</a:t>
            </a:r>
            <a:r>
              <a:rPr lang="es-ES" sz="2400" dirty="0" err="1"/>
              <a:t>Així</a:t>
            </a:r>
            <a:r>
              <a:rPr lang="es-ES" sz="2400" dirty="0"/>
              <a:t> </a:t>
            </a:r>
            <a:r>
              <a:rPr lang="es-ES" sz="2400" dirty="0" err="1"/>
              <a:t>s’inicien</a:t>
            </a:r>
            <a:r>
              <a:rPr lang="es-ES" sz="2400" dirty="0"/>
              <a:t> les </a:t>
            </a:r>
            <a:r>
              <a:rPr lang="es-ES" sz="2400" dirty="0" err="1"/>
              <a:t>guerres</a:t>
            </a:r>
            <a:r>
              <a:rPr lang="es-ES" sz="2400" dirty="0"/>
              <a:t> mediques </a:t>
            </a:r>
            <a:r>
              <a:rPr lang="es-ES" sz="2400" dirty="0" err="1"/>
              <a:t>amb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perses</a:t>
            </a:r>
            <a:r>
              <a:rPr lang="es-ES" sz="2400" dirty="0"/>
              <a:t> (van </a:t>
            </a:r>
            <a:r>
              <a:rPr lang="es-ES" sz="2400" dirty="0" err="1"/>
              <a:t>guanyar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grecs</a:t>
            </a:r>
            <a:r>
              <a:rPr lang="es-ES" sz="2400" dirty="0"/>
              <a:t>).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·Tras les </a:t>
            </a:r>
            <a:r>
              <a:rPr lang="es-ES" sz="2400" dirty="0" err="1"/>
              <a:t>guerres</a:t>
            </a:r>
            <a:r>
              <a:rPr lang="es-ES" sz="2400" dirty="0"/>
              <a:t> </a:t>
            </a:r>
            <a:r>
              <a:rPr lang="es-ES" sz="2400" dirty="0" err="1"/>
              <a:t>mèdiques</a:t>
            </a:r>
            <a:r>
              <a:rPr lang="es-ES" sz="2400" dirty="0"/>
              <a:t>, </a:t>
            </a:r>
            <a:r>
              <a:rPr lang="es-ES" sz="2400" dirty="0" err="1"/>
              <a:t>Atenes</a:t>
            </a:r>
            <a:r>
              <a:rPr lang="es-ES" sz="2400" dirty="0"/>
              <a:t> es </a:t>
            </a:r>
            <a:r>
              <a:rPr lang="es-ES" sz="2400" dirty="0" err="1"/>
              <a:t>converteix</a:t>
            </a:r>
            <a:r>
              <a:rPr lang="es-ES" sz="2400" dirty="0"/>
              <a:t> en la principal potencia (Pericles).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·La hegemonía (poder, superioridad) </a:t>
            </a:r>
            <a:r>
              <a:rPr lang="es-ES" sz="2400" dirty="0" err="1"/>
              <a:t>dels</a:t>
            </a:r>
            <a:r>
              <a:rPr lang="es-ES" sz="2400" dirty="0"/>
              <a:t> </a:t>
            </a:r>
            <a:r>
              <a:rPr lang="es-ES" sz="2400" dirty="0" err="1"/>
              <a:t>Atenencs</a:t>
            </a:r>
            <a:r>
              <a:rPr lang="es-ES" sz="2400" dirty="0"/>
              <a:t> va ser discutida per Esparta.</a:t>
            </a:r>
          </a:p>
        </p:txBody>
      </p:sp>
    </p:spTree>
    <p:extLst>
      <p:ext uri="{BB962C8B-B14F-4D97-AF65-F5344CB8AC3E}">
        <p14:creationId xmlns:p14="http://schemas.microsoft.com/office/powerpoint/2010/main" val="73626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FE5C6-1F99-4895-97EC-D5D921E2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08"/>
            <a:ext cx="10515600" cy="86805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7030A0"/>
                </a:solidFill>
              </a:rPr>
              <a:t>Guerra del </a:t>
            </a:r>
            <a:r>
              <a:rPr lang="es-ES" sz="4000" b="1" dirty="0" err="1">
                <a:solidFill>
                  <a:srgbClr val="7030A0"/>
                </a:solidFill>
              </a:rPr>
              <a:t>Peloponés</a:t>
            </a:r>
            <a:endParaRPr lang="es-ES" sz="40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549FA-4D0A-4B4C-AA4A-47A12EB5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" y="1115065"/>
            <a:ext cx="11593585" cy="1292576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-</a:t>
            </a:r>
            <a:r>
              <a:rPr lang="es-ES" dirty="0" err="1">
                <a:solidFill>
                  <a:schemeClr val="bg1"/>
                </a:solidFill>
              </a:rPr>
              <a:t>Enfrontament</a:t>
            </a:r>
            <a:r>
              <a:rPr lang="es-ES" dirty="0">
                <a:solidFill>
                  <a:schemeClr val="bg1"/>
                </a:solidFill>
              </a:rPr>
              <a:t> entre Esparta i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seus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aliats</a:t>
            </a:r>
            <a:r>
              <a:rPr lang="es-ES" dirty="0">
                <a:solidFill>
                  <a:schemeClr val="bg1"/>
                </a:solidFill>
              </a:rPr>
              <a:t> contra </a:t>
            </a:r>
            <a:r>
              <a:rPr lang="es-ES" dirty="0" err="1">
                <a:solidFill>
                  <a:schemeClr val="bg1"/>
                </a:solidFill>
              </a:rPr>
              <a:t>Atenes</a:t>
            </a:r>
            <a:r>
              <a:rPr lang="es-ES" dirty="0">
                <a:solidFill>
                  <a:schemeClr val="bg1"/>
                </a:solidFill>
              </a:rPr>
              <a:t> i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seus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aliats</a:t>
            </a:r>
            <a:r>
              <a:rPr lang="es-ES" dirty="0">
                <a:solidFill>
                  <a:schemeClr val="bg1"/>
                </a:solidFill>
              </a:rPr>
              <a:t>.-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(Es van pelear </a:t>
            </a:r>
            <a:r>
              <a:rPr lang="es-ES" sz="2400" dirty="0" err="1">
                <a:solidFill>
                  <a:schemeClr val="bg1"/>
                </a:solidFill>
              </a:rPr>
              <a:t>perque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als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Espartans</a:t>
            </a:r>
            <a:r>
              <a:rPr lang="es-ES" sz="2400" dirty="0">
                <a:solidFill>
                  <a:schemeClr val="bg1"/>
                </a:solidFill>
              </a:rPr>
              <a:t> i </a:t>
            </a:r>
            <a:r>
              <a:rPr lang="es-ES" sz="2400" dirty="0" err="1">
                <a:solidFill>
                  <a:schemeClr val="bg1"/>
                </a:solidFill>
              </a:rPr>
              <a:t>aliats</a:t>
            </a:r>
            <a:r>
              <a:rPr lang="es-ES" sz="2400" dirty="0">
                <a:solidFill>
                  <a:schemeClr val="bg1"/>
                </a:solidFill>
              </a:rPr>
              <a:t> no </a:t>
            </a:r>
            <a:r>
              <a:rPr lang="es-ES" sz="2400" dirty="0" err="1">
                <a:solidFill>
                  <a:schemeClr val="bg1"/>
                </a:solidFill>
              </a:rPr>
              <a:t>els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agradava</a:t>
            </a:r>
            <a:r>
              <a:rPr lang="es-ES" sz="2400" dirty="0">
                <a:solidFill>
                  <a:schemeClr val="bg1"/>
                </a:solidFill>
              </a:rPr>
              <a:t> que </a:t>
            </a:r>
            <a:r>
              <a:rPr lang="es-ES" sz="2400" dirty="0" err="1">
                <a:solidFill>
                  <a:schemeClr val="bg1"/>
                </a:solidFill>
              </a:rPr>
              <a:t>Atenes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tinguera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més</a:t>
            </a:r>
            <a:r>
              <a:rPr lang="es-ES" sz="2400" dirty="0">
                <a:solidFill>
                  <a:schemeClr val="bg1"/>
                </a:solidFill>
              </a:rPr>
              <a:t> poder i siga </a:t>
            </a:r>
            <a:r>
              <a:rPr lang="es-ES" sz="2400" dirty="0" err="1">
                <a:solidFill>
                  <a:schemeClr val="bg1"/>
                </a:solidFill>
              </a:rPr>
              <a:t>més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important</a:t>
            </a:r>
            <a:r>
              <a:rPr lang="es-ES" sz="2400" dirty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46F977-A37C-412A-A826-7FD64ECEB345}"/>
              </a:ext>
            </a:extLst>
          </p:cNvPr>
          <p:cNvSpPr txBox="1"/>
          <p:nvPr/>
        </p:nvSpPr>
        <p:spPr>
          <a:xfrm>
            <a:off x="796955" y="2903888"/>
            <a:ext cx="150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    GRUP 1</a:t>
            </a:r>
          </a:p>
          <a:p>
            <a:r>
              <a:rPr lang="es-ES" dirty="0">
                <a:solidFill>
                  <a:schemeClr val="bg1"/>
                </a:solidFill>
              </a:rPr>
              <a:t>(Esparta i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err="1">
                <a:solidFill>
                  <a:schemeClr val="bg1"/>
                </a:solidFill>
              </a:rPr>
              <a:t>seus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aliats</a:t>
            </a:r>
            <a:r>
              <a:rPr lang="es-E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7DE5F6-9FB7-4F73-8A06-FCAB3B61F5F7}"/>
              </a:ext>
            </a:extLst>
          </p:cNvPr>
          <p:cNvSpPr txBox="1"/>
          <p:nvPr/>
        </p:nvSpPr>
        <p:spPr>
          <a:xfrm>
            <a:off x="3868723" y="2903888"/>
            <a:ext cx="150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C0000"/>
                </a:solidFill>
              </a:rPr>
              <a:t>    GRUP 2</a:t>
            </a:r>
          </a:p>
          <a:p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Atenes</a:t>
            </a:r>
            <a:r>
              <a:rPr lang="es-ES" dirty="0">
                <a:solidFill>
                  <a:schemeClr val="bg1"/>
                </a:solidFill>
              </a:rPr>
              <a:t> i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 </a:t>
            </a:r>
            <a:r>
              <a:rPr lang="es-ES" dirty="0" err="1">
                <a:solidFill>
                  <a:schemeClr val="bg1"/>
                </a:solidFill>
              </a:rPr>
              <a:t>seus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aliats</a:t>
            </a:r>
            <a:r>
              <a:rPr lang="es-E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6" name="Flecha: curvada hacia arriba 5">
            <a:extLst>
              <a:ext uri="{FF2B5EF4-FFF2-40B4-BE49-F238E27FC236}">
                <a16:creationId xmlns:a16="http://schemas.microsoft.com/office/drawing/2014/main" id="{7762AF0B-602B-4C7A-B1C2-0551485E63D6}"/>
              </a:ext>
            </a:extLst>
          </p:cNvPr>
          <p:cNvSpPr/>
          <p:nvPr/>
        </p:nvSpPr>
        <p:spPr>
          <a:xfrm rot="10800000">
            <a:off x="1812021" y="2690493"/>
            <a:ext cx="2291593" cy="426790"/>
          </a:xfrm>
          <a:prstGeom prst="curvedUp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20EEFE16-8CA4-42D1-874A-CD1AFB7B59AF}"/>
              </a:ext>
            </a:extLst>
          </p:cNvPr>
          <p:cNvSpPr/>
          <p:nvPr/>
        </p:nvSpPr>
        <p:spPr>
          <a:xfrm>
            <a:off x="1812021" y="3819877"/>
            <a:ext cx="2291593" cy="426790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6235784-0AD7-47B7-8E8E-85565209AC45}"/>
              </a:ext>
            </a:extLst>
          </p:cNvPr>
          <p:cNvSpPr/>
          <p:nvPr/>
        </p:nvSpPr>
        <p:spPr>
          <a:xfrm>
            <a:off x="654341" y="2484439"/>
            <a:ext cx="4806892" cy="20427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4" name="Picture 2" descr="Resultado de imagen de guerra del peloponeso mapa">
            <a:extLst>
              <a:ext uri="{FF2B5EF4-FFF2-40B4-BE49-F238E27FC236}">
                <a16:creationId xmlns:a16="http://schemas.microsoft.com/office/drawing/2014/main" id="{592A2418-4234-4CBC-BBB1-46F4F51A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90" y="1983122"/>
            <a:ext cx="4317307" cy="48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25FF7C-83DE-4BB3-B6F9-975CA5941940}"/>
              </a:ext>
            </a:extLst>
          </p:cNvPr>
          <p:cNvSpPr txBox="1"/>
          <p:nvPr/>
        </p:nvSpPr>
        <p:spPr>
          <a:xfrm>
            <a:off x="2636827" y="3117284"/>
            <a:ext cx="109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</a:rPr>
              <a:t>V</a:t>
            </a:r>
            <a:r>
              <a:rPr lang="es-ES" sz="2800" b="1" dirty="0">
                <a:solidFill>
                  <a:srgbClr val="CC0000"/>
                </a:solidFill>
              </a:rPr>
              <a:t>S</a:t>
            </a:r>
            <a:endParaRPr lang="es-ES" b="1" dirty="0">
              <a:solidFill>
                <a:srgbClr val="CC0000"/>
              </a:solidFill>
            </a:endParaRPr>
          </a:p>
        </p:txBody>
      </p:sp>
      <p:pic>
        <p:nvPicPr>
          <p:cNvPr id="3076" name="Picture 4" descr="Resultado de imagen de esparta contra atenas">
            <a:extLst>
              <a:ext uri="{FF2B5EF4-FFF2-40B4-BE49-F238E27FC236}">
                <a16:creationId xmlns:a16="http://schemas.microsoft.com/office/drawing/2014/main" id="{32DE4366-59BE-492B-B36E-B6F86661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" y="4603956"/>
            <a:ext cx="5238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6FEEE37-3BA8-4B84-90E4-6669701AA9D6}"/>
              </a:ext>
            </a:extLst>
          </p:cNvPr>
          <p:cNvSpPr/>
          <p:nvPr/>
        </p:nvSpPr>
        <p:spPr>
          <a:xfrm>
            <a:off x="6812090" y="1983122"/>
            <a:ext cx="4317307" cy="48161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A2B684E-654B-4BAD-AFCF-E1C56FA78AB7}"/>
              </a:ext>
            </a:extLst>
          </p:cNvPr>
          <p:cNvSpPr/>
          <p:nvPr/>
        </p:nvSpPr>
        <p:spPr>
          <a:xfrm>
            <a:off x="581637" y="4603955"/>
            <a:ext cx="5238750" cy="21812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49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0EE2-303B-4219-9432-557C954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057"/>
          </a:xfrm>
        </p:spPr>
        <p:txBody>
          <a:bodyPr/>
          <a:lstStyle/>
          <a:p>
            <a:r>
              <a:rPr lang="es-ES" dirty="0" err="1">
                <a:solidFill>
                  <a:srgbClr val="7030A0"/>
                </a:solidFill>
              </a:rPr>
              <a:t>Fins</a:t>
            </a:r>
            <a:r>
              <a:rPr lang="es-ES" dirty="0">
                <a:solidFill>
                  <a:srgbClr val="7030A0"/>
                </a:solidFill>
              </a:rPr>
              <a:t> ara, </a:t>
            </a:r>
            <a:r>
              <a:rPr lang="es-ES" dirty="0" err="1">
                <a:solidFill>
                  <a:srgbClr val="7030A0"/>
                </a:solidFill>
              </a:rPr>
              <a:t>hem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donat</a:t>
            </a:r>
            <a:r>
              <a:rPr lang="es-ES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2A004E-3685-4D78-926B-D5721F24485C}"/>
              </a:ext>
            </a:extLst>
          </p:cNvPr>
          <p:cNvSpPr txBox="1"/>
          <p:nvPr/>
        </p:nvSpPr>
        <p:spPr>
          <a:xfrm>
            <a:off x="1259746" y="3816775"/>
            <a:ext cx="21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GUERRA PELOPONÉS</a:t>
            </a:r>
            <a:endParaRPr lang="es-E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BF928A-DDA3-44D8-955D-B9A8B7857A23}"/>
              </a:ext>
            </a:extLst>
          </p:cNvPr>
          <p:cNvSpPr txBox="1"/>
          <p:nvPr/>
        </p:nvSpPr>
        <p:spPr>
          <a:xfrm>
            <a:off x="297810" y="1954851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Rebel·lió</a:t>
            </a:r>
            <a:r>
              <a:rPr lang="es-ES" dirty="0"/>
              <a:t> jonia contra Persia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F4569251-C264-4411-A846-8881B98537AD}"/>
              </a:ext>
            </a:extLst>
          </p:cNvPr>
          <p:cNvSpPr/>
          <p:nvPr/>
        </p:nvSpPr>
        <p:spPr>
          <a:xfrm>
            <a:off x="297810" y="1409350"/>
            <a:ext cx="2776756" cy="1082180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F991795-BC7D-45BD-9A40-2A4D88EBEEC3}"/>
              </a:ext>
            </a:extLst>
          </p:cNvPr>
          <p:cNvSpPr/>
          <p:nvPr/>
        </p:nvSpPr>
        <p:spPr>
          <a:xfrm>
            <a:off x="3269610" y="1770185"/>
            <a:ext cx="595618" cy="209509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16ACB1-1A52-4D96-992E-E61FAD0A0851}"/>
              </a:ext>
            </a:extLst>
          </p:cNvPr>
          <p:cNvSpPr txBox="1"/>
          <p:nvPr/>
        </p:nvSpPr>
        <p:spPr>
          <a:xfrm>
            <a:off x="4321728" y="1484635"/>
            <a:ext cx="26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GUERRES MÈDIQUES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9908C3-A226-4FBF-9BEB-819FDAD0B7A1}"/>
              </a:ext>
            </a:extLst>
          </p:cNvPr>
          <p:cNvSpPr txBox="1"/>
          <p:nvPr/>
        </p:nvSpPr>
        <p:spPr>
          <a:xfrm>
            <a:off x="4655890" y="1950440"/>
            <a:ext cx="11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·Maratón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293920-E20A-4CFE-B159-3609CE2DFF25}"/>
              </a:ext>
            </a:extLst>
          </p:cNvPr>
          <p:cNvSpPr txBox="1"/>
          <p:nvPr/>
        </p:nvSpPr>
        <p:spPr>
          <a:xfrm>
            <a:off x="4655890" y="2306864"/>
            <a:ext cx="144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</a:t>
            </a:r>
            <a:r>
              <a:rPr lang="es-ES" dirty="0" err="1"/>
              <a:t>Termòpiles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18AA34-9DC9-4E7E-8270-28AF664B0646}"/>
              </a:ext>
            </a:extLst>
          </p:cNvPr>
          <p:cNvSpPr txBox="1"/>
          <p:nvPr/>
        </p:nvSpPr>
        <p:spPr>
          <a:xfrm>
            <a:off x="4655890" y="2676196"/>
            <a:ext cx="144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·Salamina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5CFDBF-9FBD-490F-BB05-49FD4F4FE679}"/>
              </a:ext>
            </a:extLst>
          </p:cNvPr>
          <p:cNvSpPr txBox="1"/>
          <p:nvPr/>
        </p:nvSpPr>
        <p:spPr>
          <a:xfrm>
            <a:off x="4655890" y="3032620"/>
            <a:ext cx="144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·Platea</a:t>
            </a:r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B0058790-6DAA-4F00-8EB8-961B16FBDE70}"/>
              </a:ext>
            </a:extLst>
          </p:cNvPr>
          <p:cNvSpPr/>
          <p:nvPr/>
        </p:nvSpPr>
        <p:spPr>
          <a:xfrm>
            <a:off x="4211273" y="1438604"/>
            <a:ext cx="2256639" cy="1990396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CC302B1F-F570-419E-84A7-4041EB540419}"/>
              </a:ext>
            </a:extLst>
          </p:cNvPr>
          <p:cNvSpPr/>
          <p:nvPr/>
        </p:nvSpPr>
        <p:spPr>
          <a:xfrm>
            <a:off x="6912529" y="1770185"/>
            <a:ext cx="595618" cy="209509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1FE538-2DD6-4C58-85E4-46B80B16B743}"/>
              </a:ext>
            </a:extLst>
          </p:cNvPr>
          <p:cNvSpPr txBox="1"/>
          <p:nvPr/>
        </p:nvSpPr>
        <p:spPr>
          <a:xfrm>
            <a:off x="8138718" y="1484635"/>
            <a:ext cx="185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VICTÒRIA GREGA</a:t>
            </a:r>
            <a:endParaRPr lang="es-ES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45AB7A-17AB-43E7-82BC-341407E07521}"/>
              </a:ext>
            </a:extLst>
          </p:cNvPr>
          <p:cNvSpPr txBox="1"/>
          <p:nvPr/>
        </p:nvSpPr>
        <p:spPr>
          <a:xfrm>
            <a:off x="8138718" y="1950440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Atenes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poder</a:t>
            </a:r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83D77B26-EC4F-487B-9531-066FEA221D58}"/>
              </a:ext>
            </a:extLst>
          </p:cNvPr>
          <p:cNvSpPr/>
          <p:nvPr/>
        </p:nvSpPr>
        <p:spPr>
          <a:xfrm>
            <a:off x="297810" y="4366471"/>
            <a:ext cx="595618" cy="209509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CBCEE82-42A5-40B8-85B2-07E133B16C60}"/>
              </a:ext>
            </a:extLst>
          </p:cNvPr>
          <p:cNvSpPr txBox="1"/>
          <p:nvPr/>
        </p:nvSpPr>
        <p:spPr>
          <a:xfrm>
            <a:off x="1259746" y="1637035"/>
            <a:ext cx="98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SEGLE </a:t>
            </a:r>
            <a:r>
              <a:rPr lang="es-ES" b="1" dirty="0">
                <a:solidFill>
                  <a:srgbClr val="7030A0"/>
                </a:solidFill>
              </a:rPr>
              <a:t>5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B8D293-6149-473C-90E5-7EBF00E6C517}"/>
              </a:ext>
            </a:extLst>
          </p:cNvPr>
          <p:cNvSpPr txBox="1"/>
          <p:nvPr/>
        </p:nvSpPr>
        <p:spPr>
          <a:xfrm>
            <a:off x="1088472" y="4220628"/>
            <a:ext cx="3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Liga Delos VS Liga </a:t>
            </a:r>
            <a:r>
              <a:rPr lang="es-ES" dirty="0" err="1"/>
              <a:t>Peloponés</a:t>
            </a:r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0DB01B1-7D8F-4E29-AFD4-59CA50DDAC39}"/>
              </a:ext>
            </a:extLst>
          </p:cNvPr>
          <p:cNvSpPr txBox="1"/>
          <p:nvPr/>
        </p:nvSpPr>
        <p:spPr>
          <a:xfrm>
            <a:off x="1061209" y="5458595"/>
            <a:ext cx="3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·Liga Delos = </a:t>
            </a:r>
            <a:r>
              <a:rPr lang="es-ES" dirty="0" err="1"/>
              <a:t>Atenes</a:t>
            </a:r>
            <a:r>
              <a:rPr lang="es-ES" dirty="0"/>
              <a:t> i </a:t>
            </a:r>
            <a:r>
              <a:rPr lang="es-ES" dirty="0" err="1"/>
              <a:t>aliats</a:t>
            </a:r>
            <a:r>
              <a:rPr lang="es-ES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4679669-0207-43BE-BA4D-B6BCEE60A968}"/>
              </a:ext>
            </a:extLst>
          </p:cNvPr>
          <p:cNvSpPr txBox="1"/>
          <p:nvPr/>
        </p:nvSpPr>
        <p:spPr>
          <a:xfrm>
            <a:off x="1061209" y="5827927"/>
            <a:ext cx="32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·Liga </a:t>
            </a:r>
            <a:r>
              <a:rPr lang="es-ES" dirty="0" err="1"/>
              <a:t>Peloponés</a:t>
            </a:r>
            <a:r>
              <a:rPr lang="es-ES" dirty="0"/>
              <a:t> = Esparta i </a:t>
            </a:r>
            <a:r>
              <a:rPr lang="es-ES" dirty="0" err="1"/>
              <a:t>aliats</a:t>
            </a:r>
            <a:r>
              <a:rPr lang="es-ES" dirty="0"/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0A6D46-2EEC-4F69-82F5-ECBA4D8A2F7F}"/>
              </a:ext>
            </a:extLst>
          </p:cNvPr>
          <p:cNvSpPr txBox="1"/>
          <p:nvPr/>
        </p:nvSpPr>
        <p:spPr>
          <a:xfrm>
            <a:off x="1440810" y="4723218"/>
            <a:ext cx="3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VICTÒRIA ESPARTA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3FC319A-99DF-4490-B080-7BF034B1E3BA}"/>
              </a:ext>
            </a:extLst>
          </p:cNvPr>
          <p:cNvCxnSpPr>
            <a:cxnSpLocks/>
          </p:cNvCxnSpPr>
          <p:nvPr/>
        </p:nvCxnSpPr>
        <p:spPr>
          <a:xfrm>
            <a:off x="2576470" y="4514891"/>
            <a:ext cx="0" cy="308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ángulo: esquinas diagonales redondeadas 28">
            <a:extLst>
              <a:ext uri="{FF2B5EF4-FFF2-40B4-BE49-F238E27FC236}">
                <a16:creationId xmlns:a16="http://schemas.microsoft.com/office/drawing/2014/main" id="{A685E43D-E2E5-46E8-B704-3656B53AD21E}"/>
              </a:ext>
            </a:extLst>
          </p:cNvPr>
          <p:cNvSpPr/>
          <p:nvPr/>
        </p:nvSpPr>
        <p:spPr>
          <a:xfrm>
            <a:off x="8050636" y="1333849"/>
            <a:ext cx="2032931" cy="1082180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ángulo: esquinas diagonales redondeadas 29">
            <a:extLst>
              <a:ext uri="{FF2B5EF4-FFF2-40B4-BE49-F238E27FC236}">
                <a16:creationId xmlns:a16="http://schemas.microsoft.com/office/drawing/2014/main" id="{F6F2F7AD-1EC4-4B9E-9EF5-08930034F620}"/>
              </a:ext>
            </a:extLst>
          </p:cNvPr>
          <p:cNvSpPr/>
          <p:nvPr/>
        </p:nvSpPr>
        <p:spPr>
          <a:xfrm>
            <a:off x="1061202" y="3705136"/>
            <a:ext cx="3260519" cy="2645329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: pentágono 30">
            <a:extLst>
              <a:ext uri="{FF2B5EF4-FFF2-40B4-BE49-F238E27FC236}">
                <a16:creationId xmlns:a16="http://schemas.microsoft.com/office/drawing/2014/main" id="{F9DD73B7-05B7-45A4-8A86-289C3EF6F9EF}"/>
              </a:ext>
            </a:extLst>
          </p:cNvPr>
          <p:cNvSpPr/>
          <p:nvPr/>
        </p:nvSpPr>
        <p:spPr>
          <a:xfrm>
            <a:off x="4613945" y="4360445"/>
            <a:ext cx="595618" cy="209509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8BEC111-CB4F-4C72-9BAC-10CC9FE982BF}"/>
              </a:ext>
            </a:extLst>
          </p:cNvPr>
          <p:cNvSpPr txBox="1"/>
          <p:nvPr/>
        </p:nvSpPr>
        <p:spPr>
          <a:xfrm>
            <a:off x="5539530" y="3816775"/>
            <a:ext cx="21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BATALLA LEUCTRA</a:t>
            </a:r>
            <a:endParaRPr lang="es-ES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78785D-DE85-4C9A-ABEF-20920389383D}"/>
              </a:ext>
            </a:extLst>
          </p:cNvPr>
          <p:cNvSpPr txBox="1"/>
          <p:nvPr/>
        </p:nvSpPr>
        <p:spPr>
          <a:xfrm>
            <a:off x="5643865" y="4213205"/>
            <a:ext cx="164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Liga </a:t>
            </a:r>
            <a:r>
              <a:rPr lang="es-ES" dirty="0" err="1"/>
              <a:t>Peloponés</a:t>
            </a:r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CA371CD-9D8C-4A37-883C-D88553B930A3}"/>
              </a:ext>
            </a:extLst>
          </p:cNvPr>
          <p:cNvSpPr txBox="1"/>
          <p:nvPr/>
        </p:nvSpPr>
        <p:spPr>
          <a:xfrm>
            <a:off x="6096000" y="4609635"/>
            <a:ext cx="164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8BB311F-3908-403A-952E-F7030B007F58}"/>
              </a:ext>
            </a:extLst>
          </p:cNvPr>
          <p:cNvSpPr txBox="1"/>
          <p:nvPr/>
        </p:nvSpPr>
        <p:spPr>
          <a:xfrm>
            <a:off x="5671657" y="4907884"/>
            <a:ext cx="164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Liga Beocia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9DD1BDC-4799-414F-A4C6-CC3BEFA922D5}"/>
              </a:ext>
            </a:extLst>
          </p:cNvPr>
          <p:cNvSpPr txBox="1"/>
          <p:nvPr/>
        </p:nvSpPr>
        <p:spPr>
          <a:xfrm>
            <a:off x="5506325" y="5546104"/>
            <a:ext cx="3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VICTÒRIA TEBES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0632905-41E7-43D0-82D6-14D9BB07227C}"/>
              </a:ext>
            </a:extLst>
          </p:cNvPr>
          <p:cNvCxnSpPr>
            <a:cxnSpLocks/>
          </p:cNvCxnSpPr>
          <p:nvPr/>
        </p:nvCxnSpPr>
        <p:spPr>
          <a:xfrm>
            <a:off x="6285802" y="5237109"/>
            <a:ext cx="0" cy="40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B6B4A4-8ECE-41F4-A6ED-FF10E206B0D6}"/>
              </a:ext>
            </a:extLst>
          </p:cNvPr>
          <p:cNvSpPr txBox="1"/>
          <p:nvPr/>
        </p:nvSpPr>
        <p:spPr>
          <a:xfrm>
            <a:off x="5404786" y="5999658"/>
            <a:ext cx="3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·Liga Beocia = </a:t>
            </a:r>
            <a:r>
              <a:rPr lang="es-ES" dirty="0" err="1"/>
              <a:t>Tebes</a:t>
            </a:r>
            <a:r>
              <a:rPr lang="es-ES" dirty="0"/>
              <a:t>.</a:t>
            </a:r>
          </a:p>
        </p:txBody>
      </p:sp>
      <p:sp>
        <p:nvSpPr>
          <p:cNvPr id="41" name="Rectángulo: esquinas diagonales redondeadas 40">
            <a:extLst>
              <a:ext uri="{FF2B5EF4-FFF2-40B4-BE49-F238E27FC236}">
                <a16:creationId xmlns:a16="http://schemas.microsoft.com/office/drawing/2014/main" id="{29CE3A16-A3E0-444C-AFD8-D791A0CC7CBD}"/>
              </a:ext>
            </a:extLst>
          </p:cNvPr>
          <p:cNvSpPr/>
          <p:nvPr/>
        </p:nvSpPr>
        <p:spPr>
          <a:xfrm>
            <a:off x="5401822" y="3785424"/>
            <a:ext cx="2171351" cy="2645329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: pentágono 41">
            <a:extLst>
              <a:ext uri="{FF2B5EF4-FFF2-40B4-BE49-F238E27FC236}">
                <a16:creationId xmlns:a16="http://schemas.microsoft.com/office/drawing/2014/main" id="{EC45A7D6-5448-462E-AE04-57CFD1F96AED}"/>
              </a:ext>
            </a:extLst>
          </p:cNvPr>
          <p:cNvSpPr/>
          <p:nvPr/>
        </p:nvSpPr>
        <p:spPr>
          <a:xfrm>
            <a:off x="8063952" y="4360445"/>
            <a:ext cx="595618" cy="209509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0F63B12-637D-4721-9AE4-B638066E9E06}"/>
              </a:ext>
            </a:extLst>
          </p:cNvPr>
          <p:cNvSpPr txBox="1"/>
          <p:nvPr/>
        </p:nvSpPr>
        <p:spPr>
          <a:xfrm>
            <a:off x="9065003" y="3816775"/>
            <a:ext cx="21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MACEDÒNIA…</a:t>
            </a:r>
            <a:endParaRPr lang="es-ES" b="1" dirty="0"/>
          </a:p>
        </p:txBody>
      </p:sp>
      <p:sp>
        <p:nvSpPr>
          <p:cNvPr id="44" name="Rectángulo: esquinas diagonales redondeadas 43">
            <a:extLst>
              <a:ext uri="{FF2B5EF4-FFF2-40B4-BE49-F238E27FC236}">
                <a16:creationId xmlns:a16="http://schemas.microsoft.com/office/drawing/2014/main" id="{706FDB67-37AD-49EA-B9B0-C1C022E08E70}"/>
              </a:ext>
            </a:extLst>
          </p:cNvPr>
          <p:cNvSpPr/>
          <p:nvPr/>
        </p:nvSpPr>
        <p:spPr>
          <a:xfrm>
            <a:off x="9001387" y="3723662"/>
            <a:ext cx="1635854" cy="462446"/>
          </a:xfrm>
          <a:prstGeom prst="round2Diag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980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4" grpId="0" animBg="1"/>
      <p:bldP spid="15" grpId="0" animBg="1"/>
      <p:bldP spid="1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1109</Words>
  <Application>Microsoft Office PowerPoint</Application>
  <PresentationFormat>Panorámica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HISTORIA GRÈCIA </vt:lpstr>
      <vt:lpstr>Què coneixem com a Grècia?</vt:lpstr>
      <vt:lpstr>Diferències de les diverses ciutats gregues.</vt:lpstr>
      <vt:lpstr>La polis</vt:lpstr>
      <vt:lpstr>Atenes</vt:lpstr>
      <vt:lpstr>Els grecs colonitzen a la Mediterrànea</vt:lpstr>
      <vt:lpstr>Grècia, evolució histórica de l’antigüetat</vt:lpstr>
      <vt:lpstr>Guerra del Peloponés</vt:lpstr>
      <vt:lpstr>Fins ara, hem donat…</vt:lpstr>
      <vt:lpstr>MACEDÒNIA</vt:lpstr>
      <vt:lpstr>DEMOCRÀCIA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GRÈCIA</dc:title>
  <dc:creator>Eva</dc:creator>
  <cp:lastModifiedBy>Eva</cp:lastModifiedBy>
  <cp:revision>31</cp:revision>
  <dcterms:created xsi:type="dcterms:W3CDTF">2019-11-28T17:14:10Z</dcterms:created>
  <dcterms:modified xsi:type="dcterms:W3CDTF">2020-06-18T23:08:22Z</dcterms:modified>
</cp:coreProperties>
</file>